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Override PartName="/ppt/tags/tag68.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53.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5"/>
  </p:notesMasterIdLst>
  <p:sldIdLst>
    <p:sldId id="2345" r:id="rId3"/>
    <p:sldId id="2391" r:id="rId4"/>
    <p:sldId id="2335" r:id="rId5"/>
    <p:sldId id="2390" r:id="rId6"/>
    <p:sldId id="2392" r:id="rId7"/>
    <p:sldId id="2398" r:id="rId8"/>
    <p:sldId id="2397" r:id="rId9"/>
    <p:sldId id="2399" r:id="rId10"/>
    <p:sldId id="2395" r:id="rId11"/>
    <p:sldId id="2400" r:id="rId12"/>
    <p:sldId id="2401" r:id="rId13"/>
    <p:sldId id="2402" r:id="rId14"/>
    <p:sldId id="2403" r:id="rId15"/>
    <p:sldId id="2404" r:id="rId16"/>
    <p:sldId id="2405" r:id="rId17"/>
    <p:sldId id="2406" r:id="rId18"/>
    <p:sldId id="2407" r:id="rId19"/>
    <p:sldId id="2408" r:id="rId20"/>
    <p:sldId id="2409" r:id="rId21"/>
    <p:sldId id="2410" r:id="rId22"/>
    <p:sldId id="2411" r:id="rId23"/>
    <p:sldId id="2412" r:id="rId24"/>
    <p:sldId id="2413" r:id="rId25"/>
    <p:sldId id="2414" r:id="rId26"/>
    <p:sldId id="2415" r:id="rId27"/>
    <p:sldId id="2416" r:id="rId28"/>
    <p:sldId id="2417" r:id="rId29"/>
    <p:sldId id="2418" r:id="rId30"/>
    <p:sldId id="2419" r:id="rId31"/>
    <p:sldId id="2420" r:id="rId32"/>
    <p:sldId id="2421" r:id="rId33"/>
    <p:sldId id="242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424F"/>
    <a:srgbClr val="9B754F"/>
    <a:srgbClr val="FCDC95"/>
    <a:srgbClr val="BC9B7B"/>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showGuides="1">
      <p:cViewPr varScale="1">
        <p:scale>
          <a:sx n="68" d="100"/>
          <a:sy n="68" d="100"/>
        </p:scale>
        <p:origin x="-762" y="6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pPr/>
              <a:t>2022/5/24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25</a:t>
            </a:fld>
            <a:endParaRPr lang="zh-CN" altLang="en-US"/>
          </a:p>
        </p:txBody>
      </p:sp>
    </p:spTree>
    <p:extLst>
      <p:ext uri="{BB962C8B-B14F-4D97-AF65-F5344CB8AC3E}">
        <p14:creationId xmlns:p14="http://schemas.microsoft.com/office/powerpoint/2010/main" xmlns="" val="1893781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30</a:t>
            </a:fld>
            <a:endParaRPr lang="zh-CN" altLang="en-US"/>
          </a:p>
        </p:txBody>
      </p:sp>
    </p:spTree>
    <p:extLst>
      <p:ext uri="{BB962C8B-B14F-4D97-AF65-F5344CB8AC3E}">
        <p14:creationId xmlns:p14="http://schemas.microsoft.com/office/powerpoint/2010/main" xmlns="" val="1893781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31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a:t>
            </a:fld>
            <a:endParaRPr lang="zh-CN" altLang="en-US"/>
          </a:p>
        </p:txBody>
      </p:sp>
    </p:spTree>
    <p:extLst>
      <p:ext uri="{BB962C8B-B14F-4D97-AF65-F5344CB8AC3E}">
        <p14:creationId xmlns:p14="http://schemas.microsoft.com/office/powerpoint/2010/main" xmlns="" val="189378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11</a:t>
            </a:fld>
            <a:endParaRPr lang="zh-CN" altLang="en-US"/>
          </a:p>
        </p:txBody>
      </p:sp>
    </p:spTree>
    <p:extLst>
      <p:ext uri="{BB962C8B-B14F-4D97-AF65-F5344CB8AC3E}">
        <p14:creationId xmlns:p14="http://schemas.microsoft.com/office/powerpoint/2010/main" xmlns="" val="1893781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18</a:t>
            </a:fld>
            <a:endParaRPr lang="zh-CN" altLang="en-US"/>
          </a:p>
        </p:txBody>
      </p:sp>
    </p:spTree>
    <p:extLst>
      <p:ext uri="{BB962C8B-B14F-4D97-AF65-F5344CB8AC3E}">
        <p14:creationId xmlns:p14="http://schemas.microsoft.com/office/powerpoint/2010/main" xmlns="" val="1893781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pPr/>
              <a:t>2022/5/24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slideLayout" Target="../slideLayouts/slideLayout1.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slideLayout" Target="../slideLayouts/slideLayout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slideLayout" Target="../slideLayouts/slideLayout1.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slideLayout" Target="../slideLayouts/slideLayout1.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1015663"/>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smtClean="0">
                <a:solidFill>
                  <a:srgbClr val="002060"/>
                </a:solidFill>
                <a:cs typeface="+mn-ea"/>
                <a:sym typeface="+mn-lt"/>
              </a:rPr>
              <a:t>第五章：数据清洗与整理</a:t>
            </a:r>
            <a:endParaRPr lang="zh-CN" altLang="en-US" sz="6000" b="1" kern="100" dirty="0">
              <a:solidFill>
                <a:srgbClr val="002060"/>
              </a:solidFill>
              <a:cs typeface="+mn-ea"/>
              <a:sym typeface="+mn-lt"/>
            </a:endParaRP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54299" y="3884462"/>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1015663"/>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smtClean="0">
                <a:solidFill>
                  <a:srgbClr val="002060"/>
                </a:solidFill>
                <a:cs typeface="+mn-ea"/>
                <a:sym typeface="+mn-lt"/>
              </a:rPr>
              <a:t>第五章：数据清洗与整理</a:t>
            </a:r>
            <a:endParaRPr lang="zh-CN" altLang="en-US" sz="6000" b="1" kern="100" dirty="0">
              <a:solidFill>
                <a:srgbClr val="002060"/>
              </a:solidFill>
              <a:cs typeface="+mn-ea"/>
              <a:sym typeface="+mn-lt"/>
            </a:endParaRP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54299" y="3884462"/>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a:xfrm>
            <a:off x="962851" y="2755901"/>
            <a:ext cx="1908000" cy="2628900"/>
            <a:chOff x="622853" y="2140222"/>
            <a:chExt cx="2570923"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文本框 38"/>
            <p:cNvSpPr txBox="1"/>
            <p:nvPr/>
          </p:nvSpPr>
          <p:spPr>
            <a:xfrm>
              <a:off x="622853"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数据清洗</a:t>
              </a:r>
              <a:endParaRPr lang="zh-CN" altLang="en-US" sz="2400" dirty="0">
                <a:solidFill>
                  <a:schemeClr val="bg1"/>
                </a:solidFill>
                <a:cs typeface="+mn-ea"/>
                <a:sym typeface="+mn-lt"/>
              </a:endParaRPr>
            </a:p>
          </p:txBody>
        </p:sp>
        <p:sp>
          <p:nvSpPr>
            <p:cNvPr id="40" name="文本框 39"/>
            <p:cNvSpPr txBox="1"/>
            <p:nvPr/>
          </p:nvSpPr>
          <p:spPr>
            <a:xfrm>
              <a:off x="1143001" y="2833116"/>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 name="组合 42"/>
          <p:cNvGrpSpPr/>
          <p:nvPr/>
        </p:nvGrpSpPr>
        <p:grpSpPr>
          <a:xfrm>
            <a:off x="3023399" y="2755901"/>
            <a:ext cx="1908000" cy="2628900"/>
            <a:chOff x="3419062" y="2140222"/>
            <a:chExt cx="2570922" cy="3551582"/>
          </a:xfrm>
          <a:solidFill>
            <a:srgbClr val="0070C0"/>
          </a:solidFill>
        </p:grpSpPr>
        <p:sp>
          <p:nvSpPr>
            <p:cNvPr id="44" name="矩形 43"/>
            <p:cNvSpPr/>
            <p:nvPr/>
          </p:nvSpPr>
          <p:spPr>
            <a:xfrm>
              <a:off x="3419062"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6" name="文本框 45"/>
            <p:cNvSpPr txBox="1"/>
            <p:nvPr/>
          </p:nvSpPr>
          <p:spPr>
            <a:xfrm>
              <a:off x="3419062"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数据合并与重塑</a:t>
              </a:r>
              <a:endParaRPr lang="zh-CN" altLang="en-US" sz="2400" dirty="0">
                <a:solidFill>
                  <a:schemeClr val="bg1"/>
                </a:solidFill>
                <a:cs typeface="+mn-ea"/>
                <a:sym typeface="+mn-lt"/>
              </a:endParaRPr>
            </a:p>
          </p:txBody>
        </p:sp>
        <p:sp>
          <p:nvSpPr>
            <p:cNvPr id="47" name="文本框 46"/>
            <p:cNvSpPr txBox="1"/>
            <p:nvPr/>
          </p:nvSpPr>
          <p:spPr>
            <a:xfrm>
              <a:off x="3922643" y="2833219"/>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 name="组合 49"/>
          <p:cNvGrpSpPr/>
          <p:nvPr/>
        </p:nvGrpSpPr>
        <p:grpSpPr>
          <a:xfrm>
            <a:off x="9253809" y="2755901"/>
            <a:ext cx="1908000" cy="2628900"/>
            <a:chOff x="6215270" y="2140222"/>
            <a:chExt cx="2449062" cy="3551582"/>
          </a:xfrm>
          <a:solidFill>
            <a:srgbClr val="002060"/>
          </a:solidFill>
        </p:grpSpPr>
        <p:sp>
          <p:nvSpPr>
            <p:cNvPr id="51" name="矩形 50"/>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3" name="文本框 52"/>
            <p:cNvSpPr txBox="1"/>
            <p:nvPr/>
          </p:nvSpPr>
          <p:spPr>
            <a:xfrm>
              <a:off x="6265064" y="4106955"/>
              <a:ext cx="2110310"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综合示例</a:t>
              </a:r>
              <a:endParaRPr lang="zh-CN" altLang="en-US" sz="2400" dirty="0">
                <a:solidFill>
                  <a:schemeClr val="bg1"/>
                </a:solidFill>
                <a:cs typeface="+mn-ea"/>
                <a:sym typeface="+mn-lt"/>
              </a:endParaRPr>
            </a:p>
          </p:txBody>
        </p:sp>
        <p:sp>
          <p:nvSpPr>
            <p:cNvPr id="54" name="文本框 53"/>
            <p:cNvSpPr txBox="1"/>
            <p:nvPr/>
          </p:nvSpPr>
          <p:spPr>
            <a:xfrm>
              <a:off x="6669157" y="2857962"/>
              <a:ext cx="1517375" cy="1122657"/>
            </a:xfrm>
            <a:prstGeom prst="rect">
              <a:avLst/>
            </a:prstGeom>
            <a:grpFill/>
          </p:spPr>
          <p:txBody>
            <a:bodyPr wrap="square" rtlCol="0">
              <a:spAutoFit/>
            </a:bodyPr>
            <a:lstStyle/>
            <a:p>
              <a:pPr algn="ctr"/>
              <a:r>
                <a:rPr lang="en-US" altLang="zh-CN" sz="4800" b="1" dirty="0" smtClean="0">
                  <a:solidFill>
                    <a:schemeClr val="bg1"/>
                  </a:solidFill>
                  <a:cs typeface="+mn-ea"/>
                  <a:sym typeface="+mn-lt"/>
                </a:rPr>
                <a:t>05</a:t>
              </a:r>
              <a:endParaRPr lang="zh-CN" altLang="en-US" sz="4800" b="1" dirty="0">
                <a:solidFill>
                  <a:schemeClr val="bg1"/>
                </a:solidFill>
                <a:cs typeface="+mn-ea"/>
                <a:sym typeface="+mn-lt"/>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56"/>
          <p:cNvGrpSpPr/>
          <p:nvPr/>
        </p:nvGrpSpPr>
        <p:grpSpPr>
          <a:xfrm>
            <a:off x="7168481" y="2755901"/>
            <a:ext cx="1908000" cy="2628900"/>
            <a:chOff x="9011478" y="2140222"/>
            <a:chExt cx="2570922" cy="3551582"/>
          </a:xfrm>
          <a:solidFill>
            <a:srgbClr val="0070C0"/>
          </a:solidFill>
        </p:grpSpPr>
        <p:sp>
          <p:nvSpPr>
            <p:cNvPr id="58" name="矩形 57"/>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60" name="文本框 59"/>
            <p:cNvSpPr txBox="1"/>
            <p:nvPr/>
          </p:nvSpPr>
          <p:spPr>
            <a:xfrm>
              <a:off x="9019653" y="4106955"/>
              <a:ext cx="2562747"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字符串处理</a:t>
              </a:r>
              <a:endParaRPr lang="zh-CN" altLang="en-US" sz="2400" dirty="0">
                <a:solidFill>
                  <a:schemeClr val="bg1"/>
                </a:solidFill>
                <a:cs typeface="+mn-ea"/>
                <a:sym typeface="+mn-lt"/>
              </a:endParaRPr>
            </a:p>
          </p:txBody>
        </p:sp>
        <p:sp>
          <p:nvSpPr>
            <p:cNvPr id="61" name="文本框 60"/>
            <p:cNvSpPr txBox="1"/>
            <p:nvPr/>
          </p:nvSpPr>
          <p:spPr>
            <a:xfrm>
              <a:off x="9486899" y="2814339"/>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04</a:t>
              </a:r>
              <a:endParaRPr lang="zh-CN" altLang="en-US" sz="4800" b="1" dirty="0">
                <a:solidFill>
                  <a:schemeClr val="bg1"/>
                </a:solidFill>
                <a:cs typeface="+mn-ea"/>
                <a:sym typeface="+mn-lt"/>
              </a:endParaRPr>
            </a:p>
          </p:txBody>
        </p:sp>
        <p:cxnSp>
          <p:nvCxnSpPr>
            <p:cNvPr id="62" name="直接连接符 61"/>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6"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cs typeface="+mn-ea"/>
                  <a:sym typeface="+mn-lt"/>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cs typeface="+mn-ea"/>
                  <a:sym typeface="+mn-lt"/>
                </a:rPr>
                <a:t> CONTENTS </a:t>
              </a:r>
              <a:endParaRPr lang="zh-CN" altLang="en-US" sz="2000" dirty="0">
                <a:solidFill>
                  <a:schemeClr val="accent6">
                    <a:lumMod val="50000"/>
                  </a:schemeClr>
                </a:solidFill>
                <a:cs typeface="+mn-ea"/>
                <a:sym typeface="+mn-lt"/>
              </a:endParaRPr>
            </a:p>
          </p:txBody>
        </p:sp>
      </p:grpSp>
      <p:grpSp>
        <p:nvGrpSpPr>
          <p:cNvPr id="7" name="组合 28"/>
          <p:cNvGrpSpPr/>
          <p:nvPr/>
        </p:nvGrpSpPr>
        <p:grpSpPr>
          <a:xfrm>
            <a:off x="5101937" y="2755901"/>
            <a:ext cx="1908000" cy="2628900"/>
            <a:chOff x="6215270" y="2140222"/>
            <a:chExt cx="2449062" cy="3551582"/>
          </a:xfrm>
          <a:solidFill>
            <a:srgbClr val="002060"/>
          </a:solidFill>
        </p:grpSpPr>
        <p:sp>
          <p:nvSpPr>
            <p:cNvPr id="30" name="矩形 29"/>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1" name="文本框 30"/>
            <p:cNvSpPr txBox="1"/>
            <p:nvPr/>
          </p:nvSpPr>
          <p:spPr>
            <a:xfrm>
              <a:off x="6265062" y="4106955"/>
              <a:ext cx="2380995"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标准化数据</a:t>
              </a:r>
              <a:endParaRPr lang="zh-CN" altLang="en-US" sz="2400" dirty="0">
                <a:solidFill>
                  <a:schemeClr val="bg1"/>
                </a:solidFill>
                <a:cs typeface="+mn-ea"/>
                <a:sym typeface="+mn-lt"/>
              </a:endParaRPr>
            </a:p>
          </p:txBody>
        </p:sp>
        <p:sp>
          <p:nvSpPr>
            <p:cNvPr id="32" name="文本框 31"/>
            <p:cNvSpPr txBox="1"/>
            <p:nvPr/>
          </p:nvSpPr>
          <p:spPr>
            <a:xfrm>
              <a:off x="6669157" y="2857962"/>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33" name="直接连接符 32"/>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6656308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1973804" y="2650937"/>
            <a:ext cx="7743500"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zh-CN" sz="6600" b="1" dirty="0" smtClean="0">
                <a:solidFill>
                  <a:schemeClr val="tx1">
                    <a:lumMod val="85000"/>
                    <a:lumOff val="15000"/>
                  </a:schemeClr>
                </a:solidFill>
                <a:latin typeface="+mn-lt"/>
                <a:cs typeface="+mn-ea"/>
              </a:rPr>
              <a:t>数据</a:t>
            </a:r>
            <a:r>
              <a:rPr lang="zh-CN" altLang="zh-CN" sz="6600" b="1" dirty="0">
                <a:solidFill>
                  <a:schemeClr val="tx1">
                    <a:lumMod val="85000"/>
                    <a:lumOff val="15000"/>
                  </a:schemeClr>
                </a:solidFill>
                <a:latin typeface="+mn-lt"/>
                <a:cs typeface="+mn-ea"/>
              </a:rPr>
              <a:t>合并和重</a:t>
            </a:r>
            <a:r>
              <a:rPr lang="zh-CN" altLang="zh-CN" sz="6600" b="1" dirty="0" smtClean="0">
                <a:solidFill>
                  <a:schemeClr val="tx1">
                    <a:lumMod val="85000"/>
                    <a:lumOff val="15000"/>
                  </a:schemeClr>
                </a:solidFill>
                <a:latin typeface="+mn-lt"/>
                <a:cs typeface="+mn-ea"/>
              </a:rPr>
              <a:t>塑</a:t>
            </a:r>
            <a:endParaRPr lang="zh-CN" altLang="en-US" sz="6600" b="1" dirty="0">
              <a:solidFill>
                <a:schemeClr val="tx1">
                  <a:lumMod val="85000"/>
                  <a:lumOff val="15000"/>
                </a:schemeClr>
              </a:solidFill>
              <a:latin typeface="+mn-lt"/>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8834" y="719061"/>
            <a:ext cx="9641541" cy="3970318"/>
          </a:xfrm>
          <a:prstGeom prst="rect">
            <a:avLst/>
          </a:prstGeom>
        </p:spPr>
        <p:txBody>
          <a:bodyPr wrap="square">
            <a:spAutoFit/>
          </a:bodyPr>
          <a:lstStyle/>
          <a:p>
            <a:r>
              <a:rPr lang="zh-CN" altLang="zh-CN" sz="3600" dirty="0"/>
              <a:t>在实际的数据分析中，数据可能会有不同的来源，</a:t>
            </a:r>
            <a:r>
              <a:rPr lang="zh-CN" altLang="zh-CN" sz="3600" dirty="0" smtClean="0"/>
              <a:t>这</a:t>
            </a:r>
            <a:r>
              <a:rPr lang="zh-CN" altLang="en-US" sz="3600" dirty="0" smtClean="0"/>
              <a:t>时</a:t>
            </a:r>
            <a:r>
              <a:rPr lang="zh-CN" altLang="zh-CN" sz="3600" dirty="0" smtClean="0"/>
              <a:t>就</a:t>
            </a:r>
            <a:r>
              <a:rPr lang="zh-CN" altLang="zh-CN" sz="3600" dirty="0"/>
              <a:t>需要通过合并等操作来进行处理</a:t>
            </a:r>
            <a:r>
              <a:rPr lang="zh-CN" altLang="zh-CN" sz="3600" dirty="0" smtClean="0"/>
              <a:t>。</a:t>
            </a:r>
            <a:r>
              <a:rPr lang="zh-CN" altLang="en-US" sz="3600" dirty="0" smtClean="0"/>
              <a:t>比如咖啡数据表格数目比较多，有咖啡订单详情表、咖啡信息表等，咖啡数据分析过程中所需要的各种信息就存储在这些数据中。通过合并和重塑等操作，可以将关联的数据信息合并在一张表中，以便于更快捷的处理数据。</a:t>
            </a:r>
            <a:endParaRPr lang="zh-CN" altLang="zh-CN" sz="3600" kern="100" dirty="0">
              <a:ea typeface="等线" panose="02010600030101010101" pitchFamily="2" charset="-122"/>
              <a:cs typeface="Times New Roman" panose="02020603050405020304" pitchFamily="18" charset="0"/>
            </a:endParaRPr>
          </a:p>
        </p:txBody>
      </p:sp>
      <p:sp>
        <p:nvSpPr>
          <p:cNvPr id="3" name="矩形 2"/>
          <p:cNvSpPr/>
          <p:nvPr/>
        </p:nvSpPr>
        <p:spPr>
          <a:xfrm>
            <a:off x="1438833" y="4920211"/>
            <a:ext cx="2031325" cy="646331"/>
          </a:xfrm>
          <a:prstGeom prst="rect">
            <a:avLst/>
          </a:prstGeom>
        </p:spPr>
        <p:txBody>
          <a:bodyPr wrap="square">
            <a:spAutoFit/>
          </a:bodyPr>
          <a:lstStyle/>
          <a:p>
            <a:r>
              <a:rPr lang="zh-CN" altLang="zh-CN" sz="3600" dirty="0"/>
              <a:t>数据合并</a:t>
            </a:r>
            <a:endParaRPr lang="zh-CN" altLang="en-US" sz="3600" dirty="0"/>
          </a:p>
        </p:txBody>
      </p:sp>
      <p:sp>
        <p:nvSpPr>
          <p:cNvPr id="4" name="矩形 3"/>
          <p:cNvSpPr/>
          <p:nvPr/>
        </p:nvSpPr>
        <p:spPr>
          <a:xfrm>
            <a:off x="1550622" y="5797374"/>
            <a:ext cx="9417963" cy="646331"/>
          </a:xfrm>
          <a:prstGeom prst="rect">
            <a:avLst/>
          </a:prstGeom>
        </p:spPr>
        <p:txBody>
          <a:bodyPr wrap="square">
            <a:spAutoFit/>
          </a:bodyPr>
          <a:lstStyle/>
          <a:p>
            <a:r>
              <a:rPr lang="zh-CN" altLang="zh-CN" sz="3600" dirty="0"/>
              <a:t>堆叠合并、主键合并和重叠合并三种合并方式</a:t>
            </a:r>
            <a:endParaRPr lang="zh-CN" altLang="en-US" sz="3600"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堆叠合并</a:t>
            </a:r>
            <a:endParaRPr lang="zh-CN" altLang="zh-CN" sz="3600" b="1" dirty="0"/>
          </a:p>
        </p:txBody>
      </p:sp>
      <p:sp>
        <p:nvSpPr>
          <p:cNvPr id="2" name="矩形 1"/>
          <p:cNvSpPr/>
          <p:nvPr/>
        </p:nvSpPr>
        <p:spPr>
          <a:xfrm>
            <a:off x="927847" y="1345142"/>
            <a:ext cx="11053482" cy="1569660"/>
          </a:xfrm>
          <a:prstGeom prst="rect">
            <a:avLst/>
          </a:prstGeom>
        </p:spPr>
        <p:txBody>
          <a:bodyPr wrap="square">
            <a:spAutoFit/>
          </a:bodyPr>
          <a:lstStyle/>
          <a:p>
            <a:r>
              <a:rPr lang="zh-CN" altLang="zh-CN" sz="3200" dirty="0">
                <a:latin typeface="+mn-ea"/>
                <a:cs typeface="Times New Roman" panose="02020603050405020304" pitchFamily="18" charset="0"/>
              </a:rPr>
              <a:t>堆叠合并就是简单的把两个表拼在一起，也被称为轴向连接、绑定或连接。根据连接轴的方向不同，有分为横向堆叠和纵向堆叠。</a:t>
            </a:r>
          </a:p>
        </p:txBody>
      </p:sp>
      <p:sp>
        <p:nvSpPr>
          <p:cNvPr id="3" name="矩形 2"/>
          <p:cNvSpPr/>
          <p:nvPr/>
        </p:nvSpPr>
        <p:spPr>
          <a:xfrm>
            <a:off x="927846" y="3227611"/>
            <a:ext cx="9646025" cy="954107"/>
          </a:xfrm>
          <a:prstGeom prst="rect">
            <a:avLst/>
          </a:prstGeom>
        </p:spPr>
        <p:txBody>
          <a:bodyPr wrap="square">
            <a:spAutoFit/>
          </a:bodyPr>
          <a:lstStyle/>
          <a:p>
            <a:r>
              <a:rPr lang="zh-CN" altLang="zh-CN" sz="2800" dirty="0">
                <a:latin typeface="+mn-ea"/>
                <a:cs typeface="Times New Roman" panose="02020603050405020304" pitchFamily="18" charset="0"/>
              </a:rPr>
              <a:t>横向堆叠就是将两个表沿</a:t>
            </a:r>
            <a:r>
              <a:rPr lang="en-US" altLang="zh-CN" sz="2800" dirty="0">
                <a:latin typeface="+mn-ea"/>
                <a:cs typeface="Times New Roman" panose="02020603050405020304" pitchFamily="18" charset="0"/>
              </a:rPr>
              <a:t>x</a:t>
            </a:r>
            <a:r>
              <a:rPr lang="zh-CN" altLang="zh-CN" sz="2800" dirty="0">
                <a:latin typeface="+mn-ea"/>
                <a:cs typeface="Times New Roman" panose="02020603050405020304" pitchFamily="18" charset="0"/>
              </a:rPr>
              <a:t>轴方向拼接在一起，可以使用</a:t>
            </a:r>
            <a:r>
              <a:rPr lang="en-US" altLang="zh-CN" sz="2800" dirty="0" err="1">
                <a:latin typeface="+mn-ea"/>
                <a:cs typeface="Times New Roman" panose="02020603050405020304" pitchFamily="18" charset="0"/>
              </a:rPr>
              <a:t>concat</a:t>
            </a:r>
            <a:r>
              <a:rPr lang="zh-CN" altLang="zh-CN" sz="2800" dirty="0">
                <a:latin typeface="+mn-ea"/>
                <a:cs typeface="Times New Roman" panose="02020603050405020304" pitchFamily="18" charset="0"/>
              </a:rPr>
              <a:t>函数完成。</a:t>
            </a:r>
            <a:endParaRPr lang="zh-CN" altLang="en-US" sz="2800" dirty="0">
              <a:latin typeface="+mn-ea"/>
              <a:cs typeface="Times New Roman" panose="02020603050405020304" pitchFamily="18" charset="0"/>
            </a:endParaRPr>
          </a:p>
        </p:txBody>
      </p:sp>
      <p:sp>
        <p:nvSpPr>
          <p:cNvPr id="5" name="矩形 4"/>
          <p:cNvSpPr/>
          <p:nvPr/>
        </p:nvSpPr>
        <p:spPr>
          <a:xfrm>
            <a:off x="927846" y="4556083"/>
            <a:ext cx="10427725" cy="954107"/>
          </a:xfrm>
          <a:prstGeom prst="rect">
            <a:avLst/>
          </a:prstGeom>
        </p:spPr>
        <p:txBody>
          <a:bodyPr wrap="square">
            <a:spAutoFit/>
          </a:bodyPr>
          <a:lstStyle/>
          <a:p>
            <a:r>
              <a:rPr lang="zh-CN" altLang="zh-CN" sz="2800" dirty="0">
                <a:latin typeface="+mn-ea"/>
                <a:cs typeface="Times New Roman" panose="02020603050405020304" pitchFamily="18" charset="0"/>
              </a:rPr>
              <a:t>将两个表在</a:t>
            </a:r>
            <a:r>
              <a:rPr lang="en-US" altLang="zh-CN" sz="2800" dirty="0">
                <a:latin typeface="+mn-ea"/>
                <a:cs typeface="Times New Roman" panose="02020603050405020304" pitchFamily="18" charset="0"/>
              </a:rPr>
              <a:t>y</a:t>
            </a:r>
            <a:r>
              <a:rPr lang="zh-CN" altLang="zh-CN" sz="2800" dirty="0">
                <a:latin typeface="+mn-ea"/>
                <a:cs typeface="Times New Roman" panose="02020603050405020304" pitchFamily="18" charset="0"/>
              </a:rPr>
              <a:t>轴方向上进行拼接就是纵向堆叠</a:t>
            </a:r>
            <a:r>
              <a:rPr lang="zh-CN" altLang="zh-CN" sz="2800" dirty="0" smtClean="0">
                <a:latin typeface="+mn-ea"/>
                <a:cs typeface="Times New Roman" panose="02020603050405020304" pitchFamily="18" charset="0"/>
              </a:rPr>
              <a:t>。</a:t>
            </a:r>
            <a:r>
              <a:rPr lang="en-US" altLang="zh-CN" sz="2800" dirty="0" err="1" smtClean="0">
                <a:latin typeface="+mn-ea"/>
                <a:cs typeface="Times New Roman" panose="02020603050405020304" pitchFamily="18" charset="0"/>
              </a:rPr>
              <a:t>concat</a:t>
            </a:r>
            <a:r>
              <a:rPr lang="zh-CN" altLang="zh-CN" sz="2800" dirty="0">
                <a:latin typeface="+mn-ea"/>
                <a:cs typeface="Times New Roman" panose="02020603050405020304" pitchFamily="18" charset="0"/>
              </a:rPr>
              <a:t>和</a:t>
            </a:r>
            <a:r>
              <a:rPr lang="en-US" altLang="zh-CN" sz="2800" dirty="0">
                <a:latin typeface="+mn-ea"/>
                <a:cs typeface="Times New Roman" panose="02020603050405020304" pitchFamily="18" charset="0"/>
              </a:rPr>
              <a:t>append</a:t>
            </a:r>
            <a:r>
              <a:rPr lang="zh-CN" altLang="zh-CN" sz="2800" dirty="0">
                <a:latin typeface="+mn-ea"/>
                <a:cs typeface="Times New Roman" panose="02020603050405020304" pitchFamily="18" charset="0"/>
              </a:rPr>
              <a:t>都可以实现纵向堆叠。</a:t>
            </a:r>
            <a:endParaRPr lang="zh-CN" altLang="en-US" sz="2800" dirty="0">
              <a:latin typeface="+mn-ea"/>
              <a:cs typeface="Times New Roman" panose="02020603050405020304" pitchFamily="18" charset="0"/>
            </a:endParaRPr>
          </a:p>
        </p:txBody>
      </p:sp>
    </p:spTree>
    <p:extLst>
      <p:ext uri="{BB962C8B-B14F-4D97-AF65-F5344CB8AC3E}">
        <p14:creationId xmlns:p14="http://schemas.microsoft.com/office/powerpoint/2010/main" xmlns="" val="12185074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主键合并</a:t>
            </a:r>
            <a:endParaRPr lang="zh-CN" altLang="zh-CN" sz="3600" b="1" dirty="0"/>
          </a:p>
        </p:txBody>
      </p:sp>
      <p:sp>
        <p:nvSpPr>
          <p:cNvPr id="2" name="矩形 1"/>
          <p:cNvSpPr/>
          <p:nvPr/>
        </p:nvSpPr>
        <p:spPr>
          <a:xfrm>
            <a:off x="927847" y="1345142"/>
            <a:ext cx="11053482" cy="2554545"/>
          </a:xfrm>
          <a:prstGeom prst="rect">
            <a:avLst/>
          </a:prstGeom>
        </p:spPr>
        <p:txBody>
          <a:bodyPr wrap="square">
            <a:spAutoFit/>
          </a:bodyPr>
          <a:lstStyle/>
          <a:p>
            <a:r>
              <a:rPr lang="zh-CN" altLang="zh-CN" sz="3200" dirty="0">
                <a:latin typeface="+mn-ea"/>
                <a:cs typeface="Times New Roman" panose="02020603050405020304" pitchFamily="18" charset="0"/>
              </a:rPr>
              <a:t>通过一个或多个键将两个数据集的行连接起来，和</a:t>
            </a:r>
            <a:r>
              <a:rPr lang="en-US" altLang="zh-CN" sz="3200" dirty="0">
                <a:latin typeface="+mn-ea"/>
                <a:cs typeface="Times New Roman" panose="02020603050405020304" pitchFamily="18" charset="0"/>
              </a:rPr>
              <a:t>SQL</a:t>
            </a:r>
            <a:r>
              <a:rPr lang="zh-CN" altLang="zh-CN" sz="3200" dirty="0">
                <a:latin typeface="+mn-ea"/>
                <a:cs typeface="Times New Roman" panose="02020603050405020304" pitchFamily="18" charset="0"/>
              </a:rPr>
              <a:t>中的</a:t>
            </a:r>
            <a:r>
              <a:rPr lang="en-US" altLang="zh-CN" sz="3200" dirty="0">
                <a:latin typeface="+mn-ea"/>
                <a:cs typeface="Times New Roman" panose="02020603050405020304" pitchFamily="18" charset="0"/>
              </a:rPr>
              <a:t>join</a:t>
            </a:r>
            <a:r>
              <a:rPr lang="zh-CN" altLang="zh-CN" sz="3200" dirty="0">
                <a:latin typeface="+mn-ea"/>
                <a:cs typeface="Times New Roman" panose="02020603050405020304" pitchFamily="18" charset="0"/>
              </a:rPr>
              <a:t>类似，这种方式称为主键合并。</a:t>
            </a:r>
            <a:r>
              <a:rPr lang="en-US" altLang="zh-CN" sz="3200" dirty="0">
                <a:latin typeface="+mn-ea"/>
                <a:cs typeface="Times New Roman" panose="02020603050405020304" pitchFamily="18" charset="0"/>
              </a:rPr>
              <a:t>Pandas</a:t>
            </a:r>
            <a:r>
              <a:rPr lang="zh-CN" altLang="zh-CN" sz="3200" dirty="0">
                <a:latin typeface="+mn-ea"/>
                <a:cs typeface="Times New Roman" panose="02020603050405020304" pitchFamily="18" charset="0"/>
              </a:rPr>
              <a:t>中提供了</a:t>
            </a:r>
            <a:r>
              <a:rPr lang="en-US" altLang="zh-CN" sz="3200" dirty="0">
                <a:latin typeface="+mn-ea"/>
                <a:cs typeface="Times New Roman" panose="02020603050405020304" pitchFamily="18" charset="0"/>
              </a:rPr>
              <a:t>merge</a:t>
            </a:r>
            <a:r>
              <a:rPr lang="zh-CN" altLang="zh-CN" sz="3200" dirty="0">
                <a:latin typeface="+mn-ea"/>
                <a:cs typeface="Times New Roman" panose="02020603050405020304" pitchFamily="18" charset="0"/>
              </a:rPr>
              <a:t>函数和</a:t>
            </a:r>
            <a:r>
              <a:rPr lang="en-US" altLang="zh-CN" sz="3200" dirty="0">
                <a:latin typeface="+mn-ea"/>
                <a:cs typeface="Times New Roman" panose="02020603050405020304" pitchFamily="18" charset="0"/>
              </a:rPr>
              <a:t>join</a:t>
            </a:r>
            <a:r>
              <a:rPr lang="zh-CN" altLang="zh-CN" sz="3200" dirty="0">
                <a:latin typeface="+mn-ea"/>
                <a:cs typeface="Times New Roman" panose="02020603050405020304" pitchFamily="18" charset="0"/>
              </a:rPr>
              <a:t>方法都可以实现主键合并，在实现方式上两者却并不相同。</a:t>
            </a:r>
          </a:p>
          <a:p>
            <a:endParaRPr lang="zh-CN" altLang="zh-CN" sz="3200" dirty="0">
              <a:latin typeface="+mn-ea"/>
              <a:cs typeface="Times New Roman" panose="02020603050405020304" pitchFamily="18" charset="0"/>
            </a:endParaRPr>
          </a:p>
        </p:txBody>
      </p:sp>
      <p:sp>
        <p:nvSpPr>
          <p:cNvPr id="3" name="矩形 2"/>
          <p:cNvSpPr/>
          <p:nvPr/>
        </p:nvSpPr>
        <p:spPr>
          <a:xfrm>
            <a:off x="927846" y="3390108"/>
            <a:ext cx="11053483" cy="1815882"/>
          </a:xfrm>
          <a:prstGeom prst="rect">
            <a:avLst/>
          </a:prstGeom>
        </p:spPr>
        <p:txBody>
          <a:bodyPr wrap="square">
            <a:spAutoFit/>
          </a:bodyPr>
          <a:lstStyle/>
          <a:p>
            <a:r>
              <a:rPr lang="en-US" altLang="zh-CN" sz="2800" dirty="0">
                <a:latin typeface="+mn-ea"/>
                <a:cs typeface="Times New Roman" panose="02020603050405020304" pitchFamily="18" charset="0"/>
              </a:rPr>
              <a:t>merge</a:t>
            </a:r>
            <a:r>
              <a:rPr lang="zh-CN" altLang="zh-CN" sz="2800" dirty="0">
                <a:latin typeface="+mn-ea"/>
                <a:cs typeface="Times New Roman" panose="02020603050405020304" pitchFamily="18" charset="0"/>
              </a:rPr>
              <a:t>函数也有左连接（</a:t>
            </a:r>
            <a:r>
              <a:rPr lang="en-US" altLang="zh-CN" sz="2800" dirty="0">
                <a:latin typeface="+mn-ea"/>
                <a:cs typeface="Times New Roman" panose="02020603050405020304" pitchFamily="18" charset="0"/>
              </a:rPr>
              <a:t>left</a:t>
            </a:r>
            <a:r>
              <a:rPr lang="zh-CN" altLang="zh-CN" sz="2800" dirty="0">
                <a:latin typeface="+mn-ea"/>
                <a:cs typeface="Times New Roman" panose="02020603050405020304" pitchFamily="18" charset="0"/>
              </a:rPr>
              <a:t>）、右连接（</a:t>
            </a:r>
            <a:r>
              <a:rPr lang="en-US" altLang="zh-CN" sz="2800" dirty="0">
                <a:latin typeface="+mn-ea"/>
                <a:cs typeface="Times New Roman" panose="02020603050405020304" pitchFamily="18" charset="0"/>
              </a:rPr>
              <a:t>right</a:t>
            </a:r>
            <a:r>
              <a:rPr lang="zh-CN" altLang="zh-CN" sz="2800" dirty="0">
                <a:latin typeface="+mn-ea"/>
                <a:cs typeface="Times New Roman" panose="02020603050405020304" pitchFamily="18" charset="0"/>
              </a:rPr>
              <a:t>）、内连接（</a:t>
            </a:r>
            <a:r>
              <a:rPr lang="en-US" altLang="zh-CN" sz="2800" dirty="0">
                <a:latin typeface="+mn-ea"/>
                <a:cs typeface="Times New Roman" panose="02020603050405020304" pitchFamily="18" charset="0"/>
              </a:rPr>
              <a:t>inner</a:t>
            </a:r>
            <a:r>
              <a:rPr lang="zh-CN" altLang="zh-CN" sz="2800" dirty="0">
                <a:latin typeface="+mn-ea"/>
                <a:cs typeface="Times New Roman" panose="02020603050405020304" pitchFamily="18" charset="0"/>
              </a:rPr>
              <a:t>）和外连接（</a:t>
            </a:r>
            <a:r>
              <a:rPr lang="en-US" altLang="zh-CN" sz="2800" dirty="0">
                <a:latin typeface="+mn-ea"/>
                <a:cs typeface="Times New Roman" panose="02020603050405020304" pitchFamily="18" charset="0"/>
              </a:rPr>
              <a:t>outer</a:t>
            </a:r>
            <a:r>
              <a:rPr lang="zh-CN" altLang="zh-CN" sz="2800" dirty="0">
                <a:latin typeface="+mn-ea"/>
                <a:cs typeface="Times New Roman" panose="02020603050405020304" pitchFamily="18" charset="0"/>
              </a:rPr>
              <a:t>），但比起数据库的</a:t>
            </a:r>
            <a:r>
              <a:rPr lang="en-US" altLang="zh-CN" sz="2800" dirty="0">
                <a:latin typeface="+mn-ea"/>
                <a:cs typeface="Times New Roman" panose="02020603050405020304" pitchFamily="18" charset="0"/>
              </a:rPr>
              <a:t>SQL</a:t>
            </a:r>
            <a:r>
              <a:rPr lang="zh-CN" altLang="zh-CN" sz="2800" dirty="0">
                <a:latin typeface="+mn-ea"/>
                <a:cs typeface="Times New Roman" panose="02020603050405020304" pitchFamily="18" charset="0"/>
              </a:rPr>
              <a:t>语言中的</a:t>
            </a:r>
            <a:r>
              <a:rPr lang="en-US" altLang="zh-CN" sz="2800" dirty="0">
                <a:latin typeface="+mn-ea"/>
                <a:cs typeface="Times New Roman" panose="02020603050405020304" pitchFamily="18" charset="0"/>
              </a:rPr>
              <a:t>join</a:t>
            </a:r>
            <a:r>
              <a:rPr lang="zh-CN" altLang="zh-CN" sz="2800" dirty="0">
                <a:latin typeface="+mn-ea"/>
                <a:cs typeface="Times New Roman" panose="02020603050405020304" pitchFamily="18" charset="0"/>
              </a:rPr>
              <a:t>，</a:t>
            </a:r>
            <a:r>
              <a:rPr lang="en-US" altLang="zh-CN" sz="2800" dirty="0">
                <a:latin typeface="+mn-ea"/>
                <a:cs typeface="Times New Roman" panose="02020603050405020304" pitchFamily="18" charset="0"/>
              </a:rPr>
              <a:t>join</a:t>
            </a:r>
            <a:r>
              <a:rPr lang="zh-CN" altLang="zh-CN" sz="2800" dirty="0">
                <a:latin typeface="+mn-ea"/>
                <a:cs typeface="Times New Roman" panose="02020603050405020304" pitchFamily="18" charset="0"/>
              </a:rPr>
              <a:t>函数还其自身独到之处，例如可以在合并过程中对数据集中的数据进行排序等。</a:t>
            </a:r>
            <a:endParaRPr lang="zh-CN" altLang="en-US" sz="2800" dirty="0">
              <a:latin typeface="+mn-ea"/>
              <a:cs typeface="Times New Roman" panose="02020603050405020304" pitchFamily="18" charset="0"/>
            </a:endParaRPr>
          </a:p>
        </p:txBody>
      </p:sp>
      <p:sp>
        <p:nvSpPr>
          <p:cNvPr id="5" name="矩形 4"/>
          <p:cNvSpPr/>
          <p:nvPr/>
        </p:nvSpPr>
        <p:spPr>
          <a:xfrm>
            <a:off x="927845" y="5205990"/>
            <a:ext cx="10427725" cy="954107"/>
          </a:xfrm>
          <a:prstGeom prst="rect">
            <a:avLst/>
          </a:prstGeom>
        </p:spPr>
        <p:txBody>
          <a:bodyPr wrap="square">
            <a:spAutoFit/>
          </a:bodyPr>
          <a:lstStyle/>
          <a:p>
            <a:r>
              <a:rPr lang="zh-CN" altLang="zh-CN" sz="2800" dirty="0">
                <a:latin typeface="+mn-ea"/>
                <a:cs typeface="Times New Roman" panose="02020603050405020304" pitchFamily="18" charset="0"/>
              </a:rPr>
              <a:t>除了</a:t>
            </a:r>
            <a:r>
              <a:rPr lang="en-US" altLang="zh-CN" sz="2800" dirty="0">
                <a:latin typeface="+mn-ea"/>
                <a:cs typeface="Times New Roman" panose="02020603050405020304" pitchFamily="18" charset="0"/>
              </a:rPr>
              <a:t>merge</a:t>
            </a:r>
            <a:r>
              <a:rPr lang="zh-CN" altLang="zh-CN" sz="2800" dirty="0">
                <a:latin typeface="+mn-ea"/>
                <a:cs typeface="Times New Roman" panose="02020603050405020304" pitchFamily="18" charset="0"/>
              </a:rPr>
              <a:t>之外，</a:t>
            </a:r>
            <a:r>
              <a:rPr lang="en-US" altLang="zh-CN" sz="2800" dirty="0">
                <a:latin typeface="+mn-ea"/>
                <a:cs typeface="Times New Roman" panose="02020603050405020304" pitchFamily="18" charset="0"/>
              </a:rPr>
              <a:t>join</a:t>
            </a:r>
            <a:r>
              <a:rPr lang="zh-CN" altLang="zh-CN" sz="2800" dirty="0">
                <a:latin typeface="+mn-ea"/>
                <a:cs typeface="Times New Roman" panose="02020603050405020304" pitchFamily="18" charset="0"/>
              </a:rPr>
              <a:t>方法也可以实现部分主键合并的功能，只是</a:t>
            </a:r>
            <a:r>
              <a:rPr lang="en-US" altLang="zh-CN" sz="2800" dirty="0">
                <a:latin typeface="+mn-ea"/>
                <a:cs typeface="Times New Roman" panose="02020603050405020304" pitchFamily="18" charset="0"/>
              </a:rPr>
              <a:t>join</a:t>
            </a:r>
            <a:r>
              <a:rPr lang="zh-CN" altLang="zh-CN" sz="2800" dirty="0">
                <a:latin typeface="+mn-ea"/>
                <a:cs typeface="Times New Roman" panose="02020603050405020304" pitchFamily="18" charset="0"/>
              </a:rPr>
              <a:t>要求两个主键的名字必须相同</a:t>
            </a:r>
            <a:endParaRPr lang="zh-CN" altLang="en-US" sz="2800" dirty="0">
              <a:latin typeface="+mn-ea"/>
              <a:cs typeface="Times New Roman" panose="02020603050405020304" pitchFamily="18" charset="0"/>
            </a:endParaRPr>
          </a:p>
        </p:txBody>
      </p:sp>
    </p:spTree>
    <p:extLst>
      <p:ext uri="{BB962C8B-B14F-4D97-AF65-F5344CB8AC3E}">
        <p14:creationId xmlns:p14="http://schemas.microsoft.com/office/powerpoint/2010/main" xmlns="" val="2691157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3634" y="421812"/>
            <a:ext cx="9081247" cy="646331"/>
          </a:xfrm>
          <a:prstGeom prst="rect">
            <a:avLst/>
          </a:prstGeom>
        </p:spPr>
        <p:txBody>
          <a:bodyPr wrap="square">
            <a:spAutoFit/>
          </a:bodyPr>
          <a:lstStyle/>
          <a:p>
            <a:r>
              <a:rPr lang="zh-CN" altLang="en-US" sz="3600" b="1" dirty="0" smtClean="0"/>
              <a:t>数据重塑</a:t>
            </a:r>
            <a:endParaRPr lang="zh-CN" altLang="zh-CN" sz="3600" b="1" dirty="0"/>
          </a:p>
        </p:txBody>
      </p:sp>
      <p:sp>
        <p:nvSpPr>
          <p:cNvPr id="2" name="矩形 1"/>
          <p:cNvSpPr/>
          <p:nvPr/>
        </p:nvSpPr>
        <p:spPr>
          <a:xfrm>
            <a:off x="922618" y="1902169"/>
            <a:ext cx="11053482" cy="2554545"/>
          </a:xfrm>
          <a:prstGeom prst="rect">
            <a:avLst/>
          </a:prstGeom>
        </p:spPr>
        <p:txBody>
          <a:bodyPr wrap="square">
            <a:spAutoFit/>
          </a:bodyPr>
          <a:lstStyle/>
          <a:p>
            <a:r>
              <a:rPr lang="zh-CN" altLang="zh-CN" sz="3200" dirty="0">
                <a:latin typeface="+mn-ea"/>
                <a:cs typeface="Times New Roman" panose="02020603050405020304" pitchFamily="18" charset="0"/>
              </a:rPr>
              <a:t>数据重塑主要是用来重排</a:t>
            </a:r>
            <a:r>
              <a:rPr lang="en-US" altLang="zh-CN" sz="3200" dirty="0" err="1">
                <a:latin typeface="+mn-ea"/>
                <a:cs typeface="Times New Roman" panose="02020603050405020304" pitchFamily="18" charset="0"/>
              </a:rPr>
              <a:t>DataFrame</a:t>
            </a:r>
            <a:r>
              <a:rPr lang="zh-CN" altLang="zh-CN" sz="3200" dirty="0">
                <a:latin typeface="+mn-ea"/>
                <a:cs typeface="Times New Roman" panose="02020603050405020304" pitchFamily="18" charset="0"/>
              </a:rPr>
              <a:t>，</a:t>
            </a:r>
            <a:r>
              <a:rPr lang="en-US" altLang="zh-CN" sz="3200" dirty="0">
                <a:latin typeface="+mn-ea"/>
                <a:cs typeface="Times New Roman" panose="02020603050405020304" pitchFamily="18" charset="0"/>
              </a:rPr>
              <a:t>pandas</a:t>
            </a:r>
            <a:r>
              <a:rPr lang="zh-CN" altLang="zh-CN" sz="3200" dirty="0">
                <a:latin typeface="+mn-ea"/>
                <a:cs typeface="Times New Roman" panose="02020603050405020304" pitchFamily="18" charset="0"/>
              </a:rPr>
              <a:t>提供了两种方法：</a:t>
            </a:r>
            <a:r>
              <a:rPr lang="en-US" altLang="zh-CN" sz="3200" dirty="0">
                <a:latin typeface="+mn-ea"/>
                <a:cs typeface="Times New Roman" panose="02020603050405020304" pitchFamily="18" charset="0"/>
              </a:rPr>
              <a:t>stack</a:t>
            </a:r>
            <a:r>
              <a:rPr lang="zh-CN" altLang="zh-CN" sz="3200" dirty="0">
                <a:latin typeface="+mn-ea"/>
                <a:cs typeface="Times New Roman" panose="02020603050405020304" pitchFamily="18" charset="0"/>
              </a:rPr>
              <a:t>和</a:t>
            </a:r>
            <a:r>
              <a:rPr lang="en-US" altLang="zh-CN" sz="3200" dirty="0">
                <a:latin typeface="+mn-ea"/>
                <a:cs typeface="Times New Roman" panose="02020603050405020304" pitchFamily="18" charset="0"/>
              </a:rPr>
              <a:t>unstack</a:t>
            </a:r>
            <a:r>
              <a:rPr lang="zh-CN" altLang="zh-CN" sz="3200" dirty="0" smtClean="0">
                <a:latin typeface="+mn-ea"/>
                <a:cs typeface="Times New Roman" panose="02020603050405020304" pitchFamily="18" charset="0"/>
              </a:rPr>
              <a:t>。</a:t>
            </a:r>
            <a:endParaRPr lang="en-US" altLang="zh-CN" sz="3200" dirty="0" smtClean="0">
              <a:latin typeface="+mn-ea"/>
              <a:cs typeface="Times New Roman" panose="02020603050405020304" pitchFamily="18" charset="0"/>
            </a:endParaRPr>
          </a:p>
          <a:p>
            <a:r>
              <a:rPr lang="en-US" altLang="zh-CN" sz="3200" dirty="0">
                <a:latin typeface="+mn-ea"/>
                <a:cs typeface="Times New Roman" panose="02020603050405020304" pitchFamily="18" charset="0"/>
              </a:rPr>
              <a:t>s</a:t>
            </a:r>
            <a:r>
              <a:rPr lang="en-US" altLang="zh-CN" sz="3200" dirty="0" smtClean="0">
                <a:latin typeface="+mn-ea"/>
                <a:cs typeface="Times New Roman" panose="02020603050405020304" pitchFamily="18" charset="0"/>
              </a:rPr>
              <a:t>tack</a:t>
            </a:r>
            <a:r>
              <a:rPr lang="zh-CN" altLang="zh-CN" sz="3200" dirty="0">
                <a:latin typeface="+mn-ea"/>
                <a:cs typeface="Times New Roman" panose="02020603050405020304" pitchFamily="18" charset="0"/>
              </a:rPr>
              <a:t>方法用于将</a:t>
            </a:r>
            <a:r>
              <a:rPr lang="en-US" altLang="zh-CN" sz="3200" dirty="0" err="1">
                <a:latin typeface="+mn-ea"/>
                <a:cs typeface="Times New Roman" panose="02020603050405020304" pitchFamily="18" charset="0"/>
              </a:rPr>
              <a:t>DataFrame</a:t>
            </a:r>
            <a:r>
              <a:rPr lang="zh-CN" altLang="zh-CN" sz="3200" dirty="0">
                <a:latin typeface="+mn-ea"/>
                <a:cs typeface="Times New Roman" panose="02020603050405020304" pitchFamily="18" charset="0"/>
              </a:rPr>
              <a:t>的列转换为行</a:t>
            </a:r>
            <a:r>
              <a:rPr lang="zh-CN" altLang="zh-CN" sz="3200" dirty="0" smtClean="0">
                <a:latin typeface="+mn-ea"/>
                <a:cs typeface="Times New Roman" panose="02020603050405020304" pitchFamily="18" charset="0"/>
              </a:rPr>
              <a:t>；</a:t>
            </a:r>
            <a:endParaRPr lang="en-US" altLang="zh-CN" sz="3200" dirty="0" smtClean="0">
              <a:latin typeface="+mn-ea"/>
              <a:cs typeface="Times New Roman" panose="02020603050405020304" pitchFamily="18" charset="0"/>
            </a:endParaRPr>
          </a:p>
          <a:p>
            <a:r>
              <a:rPr lang="en-US" altLang="zh-CN" sz="3200" dirty="0" smtClean="0">
                <a:latin typeface="+mn-ea"/>
                <a:cs typeface="Times New Roman" panose="02020603050405020304" pitchFamily="18" charset="0"/>
              </a:rPr>
              <a:t>unstack</a:t>
            </a:r>
            <a:r>
              <a:rPr lang="zh-CN" altLang="zh-CN" sz="3200" dirty="0">
                <a:latin typeface="+mn-ea"/>
                <a:cs typeface="Times New Roman" panose="02020603050405020304" pitchFamily="18" charset="0"/>
              </a:rPr>
              <a:t>方法用于将</a:t>
            </a:r>
            <a:r>
              <a:rPr lang="en-US" altLang="zh-CN" sz="3200" dirty="0" err="1">
                <a:latin typeface="+mn-ea"/>
                <a:cs typeface="Times New Roman" panose="02020603050405020304" pitchFamily="18" charset="0"/>
              </a:rPr>
              <a:t>DataFrame</a:t>
            </a:r>
            <a:r>
              <a:rPr lang="zh-CN" altLang="zh-CN" sz="3200" dirty="0">
                <a:latin typeface="+mn-ea"/>
                <a:cs typeface="Times New Roman" panose="02020603050405020304" pitchFamily="18" charset="0"/>
              </a:rPr>
              <a:t>的行转换为列。</a:t>
            </a:r>
          </a:p>
          <a:p>
            <a:endParaRPr lang="zh-CN" altLang="zh-CN" sz="3200" dirty="0">
              <a:latin typeface="+mn-ea"/>
              <a:cs typeface="Times New Roman" panose="02020603050405020304" pitchFamily="18" charset="0"/>
            </a:endParaRPr>
          </a:p>
        </p:txBody>
      </p:sp>
    </p:spTree>
    <p:extLst>
      <p:ext uri="{BB962C8B-B14F-4D97-AF65-F5344CB8AC3E}">
        <p14:creationId xmlns:p14="http://schemas.microsoft.com/office/powerpoint/2010/main" xmlns="" val="19895452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1015663"/>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smtClean="0">
                <a:solidFill>
                  <a:srgbClr val="002060"/>
                </a:solidFill>
                <a:cs typeface="+mn-ea"/>
                <a:sym typeface="+mn-lt"/>
              </a:rPr>
              <a:t>第五章：数据清洗与整理</a:t>
            </a:r>
            <a:endParaRPr lang="zh-CN" altLang="en-US" sz="6000" b="1" kern="100" dirty="0">
              <a:solidFill>
                <a:srgbClr val="002060"/>
              </a:solidFill>
              <a:cs typeface="+mn-ea"/>
              <a:sym typeface="+mn-lt"/>
            </a:endParaRP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54299" y="3884462"/>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a:xfrm>
            <a:off x="962851" y="2755901"/>
            <a:ext cx="1908000" cy="2628900"/>
            <a:chOff x="622853" y="2140222"/>
            <a:chExt cx="2570923"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文本框 38"/>
            <p:cNvSpPr txBox="1"/>
            <p:nvPr/>
          </p:nvSpPr>
          <p:spPr>
            <a:xfrm>
              <a:off x="622853"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数据清洗</a:t>
              </a:r>
              <a:endParaRPr lang="zh-CN" altLang="en-US" sz="2400" dirty="0">
                <a:solidFill>
                  <a:schemeClr val="bg1"/>
                </a:solidFill>
                <a:cs typeface="+mn-ea"/>
                <a:sym typeface="+mn-lt"/>
              </a:endParaRPr>
            </a:p>
          </p:txBody>
        </p:sp>
        <p:sp>
          <p:nvSpPr>
            <p:cNvPr id="40" name="文本框 39"/>
            <p:cNvSpPr txBox="1"/>
            <p:nvPr/>
          </p:nvSpPr>
          <p:spPr>
            <a:xfrm>
              <a:off x="1143001" y="2833116"/>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 name="组合 42"/>
          <p:cNvGrpSpPr/>
          <p:nvPr/>
        </p:nvGrpSpPr>
        <p:grpSpPr>
          <a:xfrm>
            <a:off x="3023399" y="2755901"/>
            <a:ext cx="1908000" cy="2628900"/>
            <a:chOff x="3419062" y="2140222"/>
            <a:chExt cx="2570922" cy="3551582"/>
          </a:xfrm>
          <a:solidFill>
            <a:srgbClr val="0070C0"/>
          </a:solidFill>
        </p:grpSpPr>
        <p:sp>
          <p:nvSpPr>
            <p:cNvPr id="44" name="矩形 43"/>
            <p:cNvSpPr/>
            <p:nvPr/>
          </p:nvSpPr>
          <p:spPr>
            <a:xfrm>
              <a:off x="3419062"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6" name="文本框 45"/>
            <p:cNvSpPr txBox="1"/>
            <p:nvPr/>
          </p:nvSpPr>
          <p:spPr>
            <a:xfrm>
              <a:off x="3419062"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数据合并与重塑</a:t>
              </a:r>
              <a:endParaRPr lang="zh-CN" altLang="en-US" sz="2400" dirty="0">
                <a:solidFill>
                  <a:schemeClr val="bg1"/>
                </a:solidFill>
                <a:cs typeface="+mn-ea"/>
                <a:sym typeface="+mn-lt"/>
              </a:endParaRPr>
            </a:p>
          </p:txBody>
        </p:sp>
        <p:sp>
          <p:nvSpPr>
            <p:cNvPr id="47" name="文本框 46"/>
            <p:cNvSpPr txBox="1"/>
            <p:nvPr/>
          </p:nvSpPr>
          <p:spPr>
            <a:xfrm>
              <a:off x="3922643" y="2833219"/>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 name="组合 49"/>
          <p:cNvGrpSpPr/>
          <p:nvPr/>
        </p:nvGrpSpPr>
        <p:grpSpPr>
          <a:xfrm>
            <a:off x="9253809" y="2755901"/>
            <a:ext cx="1908000" cy="2628900"/>
            <a:chOff x="6215270" y="2140222"/>
            <a:chExt cx="2449062" cy="3551582"/>
          </a:xfrm>
          <a:solidFill>
            <a:srgbClr val="002060"/>
          </a:solidFill>
        </p:grpSpPr>
        <p:sp>
          <p:nvSpPr>
            <p:cNvPr id="51" name="矩形 50"/>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3" name="文本框 52"/>
            <p:cNvSpPr txBox="1"/>
            <p:nvPr/>
          </p:nvSpPr>
          <p:spPr>
            <a:xfrm>
              <a:off x="6265064" y="4106955"/>
              <a:ext cx="2110310"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综合示例</a:t>
              </a:r>
              <a:endParaRPr lang="zh-CN" altLang="en-US" sz="2400" dirty="0">
                <a:solidFill>
                  <a:schemeClr val="bg1"/>
                </a:solidFill>
                <a:cs typeface="+mn-ea"/>
                <a:sym typeface="+mn-lt"/>
              </a:endParaRPr>
            </a:p>
          </p:txBody>
        </p:sp>
        <p:sp>
          <p:nvSpPr>
            <p:cNvPr id="54" name="文本框 53"/>
            <p:cNvSpPr txBox="1"/>
            <p:nvPr/>
          </p:nvSpPr>
          <p:spPr>
            <a:xfrm>
              <a:off x="6669157" y="2857962"/>
              <a:ext cx="1517375" cy="1122657"/>
            </a:xfrm>
            <a:prstGeom prst="rect">
              <a:avLst/>
            </a:prstGeom>
            <a:grpFill/>
          </p:spPr>
          <p:txBody>
            <a:bodyPr wrap="square" rtlCol="0">
              <a:spAutoFit/>
            </a:bodyPr>
            <a:lstStyle/>
            <a:p>
              <a:pPr algn="ctr"/>
              <a:r>
                <a:rPr lang="en-US" altLang="zh-CN" sz="4800" b="1" dirty="0" smtClean="0">
                  <a:solidFill>
                    <a:schemeClr val="bg1"/>
                  </a:solidFill>
                  <a:cs typeface="+mn-ea"/>
                  <a:sym typeface="+mn-lt"/>
                </a:rPr>
                <a:t>05</a:t>
              </a:r>
              <a:endParaRPr lang="zh-CN" altLang="en-US" sz="4800" b="1" dirty="0">
                <a:solidFill>
                  <a:schemeClr val="bg1"/>
                </a:solidFill>
                <a:cs typeface="+mn-ea"/>
                <a:sym typeface="+mn-lt"/>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56"/>
          <p:cNvGrpSpPr/>
          <p:nvPr/>
        </p:nvGrpSpPr>
        <p:grpSpPr>
          <a:xfrm>
            <a:off x="7168481" y="2755901"/>
            <a:ext cx="1908000" cy="2628900"/>
            <a:chOff x="9011478" y="2140222"/>
            <a:chExt cx="2570922" cy="3551582"/>
          </a:xfrm>
          <a:solidFill>
            <a:srgbClr val="0070C0"/>
          </a:solidFill>
        </p:grpSpPr>
        <p:sp>
          <p:nvSpPr>
            <p:cNvPr id="58" name="矩形 57"/>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60" name="文本框 59"/>
            <p:cNvSpPr txBox="1"/>
            <p:nvPr/>
          </p:nvSpPr>
          <p:spPr>
            <a:xfrm>
              <a:off x="9019653" y="4106955"/>
              <a:ext cx="2562747"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字符串处理</a:t>
              </a:r>
              <a:endParaRPr lang="zh-CN" altLang="en-US" sz="2400" dirty="0">
                <a:solidFill>
                  <a:schemeClr val="bg1"/>
                </a:solidFill>
                <a:cs typeface="+mn-ea"/>
                <a:sym typeface="+mn-lt"/>
              </a:endParaRPr>
            </a:p>
          </p:txBody>
        </p:sp>
        <p:sp>
          <p:nvSpPr>
            <p:cNvPr id="61" name="文本框 60"/>
            <p:cNvSpPr txBox="1"/>
            <p:nvPr/>
          </p:nvSpPr>
          <p:spPr>
            <a:xfrm>
              <a:off x="9486899" y="2814339"/>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04</a:t>
              </a:r>
              <a:endParaRPr lang="zh-CN" altLang="en-US" sz="4800" b="1" dirty="0">
                <a:solidFill>
                  <a:schemeClr val="bg1"/>
                </a:solidFill>
                <a:cs typeface="+mn-ea"/>
                <a:sym typeface="+mn-lt"/>
              </a:endParaRPr>
            </a:p>
          </p:txBody>
        </p:sp>
        <p:cxnSp>
          <p:nvCxnSpPr>
            <p:cNvPr id="62" name="直接连接符 61"/>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6"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cs typeface="+mn-ea"/>
                  <a:sym typeface="+mn-lt"/>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cs typeface="+mn-ea"/>
                  <a:sym typeface="+mn-lt"/>
                </a:rPr>
                <a:t> CONTENTS </a:t>
              </a:r>
              <a:endParaRPr lang="zh-CN" altLang="en-US" sz="2000" dirty="0">
                <a:solidFill>
                  <a:schemeClr val="accent6">
                    <a:lumMod val="50000"/>
                  </a:schemeClr>
                </a:solidFill>
                <a:cs typeface="+mn-ea"/>
                <a:sym typeface="+mn-lt"/>
              </a:endParaRPr>
            </a:p>
          </p:txBody>
        </p:sp>
      </p:grpSp>
      <p:grpSp>
        <p:nvGrpSpPr>
          <p:cNvPr id="7" name="组合 28"/>
          <p:cNvGrpSpPr/>
          <p:nvPr/>
        </p:nvGrpSpPr>
        <p:grpSpPr>
          <a:xfrm>
            <a:off x="5101937" y="2755901"/>
            <a:ext cx="1908000" cy="2628900"/>
            <a:chOff x="6215270" y="2140222"/>
            <a:chExt cx="2449062" cy="3551582"/>
          </a:xfrm>
          <a:solidFill>
            <a:srgbClr val="002060"/>
          </a:solidFill>
        </p:grpSpPr>
        <p:sp>
          <p:nvSpPr>
            <p:cNvPr id="30" name="矩形 29"/>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1" name="文本框 30"/>
            <p:cNvSpPr txBox="1"/>
            <p:nvPr/>
          </p:nvSpPr>
          <p:spPr>
            <a:xfrm>
              <a:off x="6265062" y="4106955"/>
              <a:ext cx="2380995"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标准化数据</a:t>
              </a:r>
              <a:endParaRPr lang="zh-CN" altLang="en-US" sz="2400" dirty="0">
                <a:solidFill>
                  <a:schemeClr val="bg1"/>
                </a:solidFill>
                <a:cs typeface="+mn-ea"/>
                <a:sym typeface="+mn-lt"/>
              </a:endParaRPr>
            </a:p>
          </p:txBody>
        </p:sp>
        <p:sp>
          <p:nvSpPr>
            <p:cNvPr id="32" name="文本框 31"/>
            <p:cNvSpPr txBox="1"/>
            <p:nvPr/>
          </p:nvSpPr>
          <p:spPr>
            <a:xfrm>
              <a:off x="6669157" y="2857962"/>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33" name="直接连接符 32"/>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6656308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1973804" y="2650937"/>
            <a:ext cx="7743500"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6600" b="1" dirty="0" smtClean="0">
                <a:solidFill>
                  <a:schemeClr val="tx1">
                    <a:lumMod val="85000"/>
                    <a:lumOff val="15000"/>
                  </a:schemeClr>
                </a:solidFill>
                <a:latin typeface="+mn-lt"/>
                <a:cs typeface="+mn-ea"/>
              </a:rPr>
              <a:t>标准化</a:t>
            </a:r>
            <a:r>
              <a:rPr lang="zh-CN" altLang="zh-CN" sz="6600" b="1" dirty="0" smtClean="0">
                <a:solidFill>
                  <a:schemeClr val="tx1">
                    <a:lumMod val="85000"/>
                    <a:lumOff val="15000"/>
                  </a:schemeClr>
                </a:solidFill>
                <a:latin typeface="+mn-lt"/>
                <a:cs typeface="+mn-ea"/>
              </a:rPr>
              <a:t>数据</a:t>
            </a:r>
            <a:endParaRPr lang="zh-CN" altLang="en-US" sz="6600" b="1" dirty="0">
              <a:solidFill>
                <a:schemeClr val="tx1">
                  <a:lumMod val="85000"/>
                  <a:lumOff val="15000"/>
                </a:schemeClr>
              </a:solidFill>
              <a:latin typeface="+mn-lt"/>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962851" y="2755901"/>
            <a:ext cx="1908000" cy="2628900"/>
            <a:chOff x="622853" y="2140222"/>
            <a:chExt cx="2570923"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文本框 38"/>
            <p:cNvSpPr txBox="1"/>
            <p:nvPr/>
          </p:nvSpPr>
          <p:spPr>
            <a:xfrm>
              <a:off x="622853"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数据清洗</a:t>
              </a:r>
              <a:endParaRPr lang="zh-CN" altLang="en-US" sz="2400" dirty="0">
                <a:solidFill>
                  <a:schemeClr val="bg1"/>
                </a:solidFill>
                <a:cs typeface="+mn-ea"/>
                <a:sym typeface="+mn-lt"/>
              </a:endParaRPr>
            </a:p>
          </p:txBody>
        </p:sp>
        <p:sp>
          <p:nvSpPr>
            <p:cNvPr id="40" name="文本框 39"/>
            <p:cNvSpPr txBox="1"/>
            <p:nvPr/>
          </p:nvSpPr>
          <p:spPr>
            <a:xfrm>
              <a:off x="1143001" y="2833116"/>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3023399" y="2755901"/>
            <a:ext cx="1908000" cy="2628900"/>
            <a:chOff x="3419062" y="2140222"/>
            <a:chExt cx="2570922" cy="3551582"/>
          </a:xfrm>
          <a:solidFill>
            <a:srgbClr val="0070C0"/>
          </a:solidFill>
        </p:grpSpPr>
        <p:sp>
          <p:nvSpPr>
            <p:cNvPr id="44" name="矩形 43"/>
            <p:cNvSpPr/>
            <p:nvPr/>
          </p:nvSpPr>
          <p:spPr>
            <a:xfrm>
              <a:off x="3419062"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6" name="文本框 45"/>
            <p:cNvSpPr txBox="1"/>
            <p:nvPr/>
          </p:nvSpPr>
          <p:spPr>
            <a:xfrm>
              <a:off x="3419062"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数据合并与重塑</a:t>
              </a:r>
              <a:endParaRPr lang="zh-CN" altLang="en-US" sz="2400" dirty="0">
                <a:solidFill>
                  <a:schemeClr val="bg1"/>
                </a:solidFill>
                <a:cs typeface="+mn-ea"/>
                <a:sym typeface="+mn-lt"/>
              </a:endParaRPr>
            </a:p>
          </p:txBody>
        </p:sp>
        <p:sp>
          <p:nvSpPr>
            <p:cNvPr id="47" name="文本框 46"/>
            <p:cNvSpPr txBox="1"/>
            <p:nvPr/>
          </p:nvSpPr>
          <p:spPr>
            <a:xfrm>
              <a:off x="3922643" y="2833219"/>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9253809" y="2755901"/>
            <a:ext cx="1908000" cy="2628900"/>
            <a:chOff x="6215270" y="2140222"/>
            <a:chExt cx="2449062" cy="3551582"/>
          </a:xfrm>
          <a:solidFill>
            <a:srgbClr val="002060"/>
          </a:solidFill>
        </p:grpSpPr>
        <p:sp>
          <p:nvSpPr>
            <p:cNvPr id="51" name="矩形 50"/>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3" name="文本框 52"/>
            <p:cNvSpPr txBox="1"/>
            <p:nvPr/>
          </p:nvSpPr>
          <p:spPr>
            <a:xfrm>
              <a:off x="6265064" y="4106955"/>
              <a:ext cx="2110310"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综合示例</a:t>
              </a:r>
              <a:endParaRPr lang="zh-CN" altLang="en-US" sz="2400" dirty="0">
                <a:solidFill>
                  <a:schemeClr val="bg1"/>
                </a:solidFill>
                <a:cs typeface="+mn-ea"/>
                <a:sym typeface="+mn-lt"/>
              </a:endParaRPr>
            </a:p>
          </p:txBody>
        </p:sp>
        <p:sp>
          <p:nvSpPr>
            <p:cNvPr id="54" name="文本框 53"/>
            <p:cNvSpPr txBox="1"/>
            <p:nvPr/>
          </p:nvSpPr>
          <p:spPr>
            <a:xfrm>
              <a:off x="6669157" y="2857962"/>
              <a:ext cx="1517375" cy="1122657"/>
            </a:xfrm>
            <a:prstGeom prst="rect">
              <a:avLst/>
            </a:prstGeom>
            <a:grpFill/>
          </p:spPr>
          <p:txBody>
            <a:bodyPr wrap="square" rtlCol="0">
              <a:spAutoFit/>
            </a:bodyPr>
            <a:lstStyle/>
            <a:p>
              <a:pPr algn="ctr"/>
              <a:r>
                <a:rPr lang="en-US" altLang="zh-CN" sz="4800" b="1" dirty="0" smtClean="0">
                  <a:solidFill>
                    <a:schemeClr val="bg1"/>
                  </a:solidFill>
                  <a:cs typeface="+mn-ea"/>
                  <a:sym typeface="+mn-lt"/>
                </a:rPr>
                <a:t>05</a:t>
              </a:r>
              <a:endParaRPr lang="zh-CN" altLang="en-US" sz="4800" b="1" dirty="0">
                <a:solidFill>
                  <a:schemeClr val="bg1"/>
                </a:solidFill>
                <a:cs typeface="+mn-ea"/>
                <a:sym typeface="+mn-lt"/>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7168481" y="2755901"/>
            <a:ext cx="1908000" cy="2628900"/>
            <a:chOff x="9011478" y="2140222"/>
            <a:chExt cx="2570922" cy="3551582"/>
          </a:xfrm>
          <a:solidFill>
            <a:srgbClr val="0070C0"/>
          </a:solidFill>
        </p:grpSpPr>
        <p:sp>
          <p:nvSpPr>
            <p:cNvPr id="58" name="矩形 57"/>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60" name="文本框 59"/>
            <p:cNvSpPr txBox="1"/>
            <p:nvPr/>
          </p:nvSpPr>
          <p:spPr>
            <a:xfrm>
              <a:off x="9019653" y="4106955"/>
              <a:ext cx="2562747"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字符串处理</a:t>
              </a:r>
              <a:endParaRPr lang="zh-CN" altLang="en-US" sz="2400" dirty="0">
                <a:solidFill>
                  <a:schemeClr val="bg1"/>
                </a:solidFill>
                <a:cs typeface="+mn-ea"/>
                <a:sym typeface="+mn-lt"/>
              </a:endParaRPr>
            </a:p>
          </p:txBody>
        </p:sp>
        <p:sp>
          <p:nvSpPr>
            <p:cNvPr id="61" name="文本框 60"/>
            <p:cNvSpPr txBox="1"/>
            <p:nvPr/>
          </p:nvSpPr>
          <p:spPr>
            <a:xfrm>
              <a:off x="9486899" y="2814339"/>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04</a:t>
              </a:r>
              <a:endParaRPr lang="zh-CN" altLang="en-US" sz="4800" b="1" dirty="0">
                <a:solidFill>
                  <a:schemeClr val="bg1"/>
                </a:solidFill>
                <a:cs typeface="+mn-ea"/>
                <a:sym typeface="+mn-lt"/>
              </a:endParaRPr>
            </a:p>
          </p:txBody>
        </p:sp>
        <p:cxnSp>
          <p:nvCxnSpPr>
            <p:cNvPr id="62" name="直接连接符 61"/>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cs typeface="+mn-ea"/>
                  <a:sym typeface="+mn-lt"/>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cs typeface="+mn-ea"/>
                  <a:sym typeface="+mn-lt"/>
                </a:rPr>
                <a:t> CONTENTS </a:t>
              </a:r>
              <a:endParaRPr lang="zh-CN" altLang="en-US" sz="2000" dirty="0">
                <a:solidFill>
                  <a:schemeClr val="accent6">
                    <a:lumMod val="50000"/>
                  </a:schemeClr>
                </a:solidFill>
                <a:cs typeface="+mn-ea"/>
                <a:sym typeface="+mn-lt"/>
              </a:endParaRPr>
            </a:p>
          </p:txBody>
        </p:sp>
      </p:grpSp>
      <p:grpSp>
        <p:nvGrpSpPr>
          <p:cNvPr id="29" name="组合 28"/>
          <p:cNvGrpSpPr/>
          <p:nvPr/>
        </p:nvGrpSpPr>
        <p:grpSpPr>
          <a:xfrm>
            <a:off x="5101937" y="2755901"/>
            <a:ext cx="1908000" cy="2628900"/>
            <a:chOff x="6215270" y="2140222"/>
            <a:chExt cx="2449062" cy="3551582"/>
          </a:xfrm>
          <a:solidFill>
            <a:srgbClr val="002060"/>
          </a:solidFill>
        </p:grpSpPr>
        <p:sp>
          <p:nvSpPr>
            <p:cNvPr id="30" name="矩形 29"/>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1" name="文本框 30"/>
            <p:cNvSpPr txBox="1"/>
            <p:nvPr/>
          </p:nvSpPr>
          <p:spPr>
            <a:xfrm>
              <a:off x="6265062" y="4106955"/>
              <a:ext cx="2380995"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标准化数据</a:t>
              </a:r>
              <a:endParaRPr lang="zh-CN" altLang="en-US" sz="2400" dirty="0">
                <a:solidFill>
                  <a:schemeClr val="bg1"/>
                </a:solidFill>
                <a:cs typeface="+mn-ea"/>
                <a:sym typeface="+mn-lt"/>
              </a:endParaRPr>
            </a:p>
          </p:txBody>
        </p:sp>
        <p:sp>
          <p:nvSpPr>
            <p:cNvPr id="32" name="文本框 31"/>
            <p:cNvSpPr txBox="1"/>
            <p:nvPr/>
          </p:nvSpPr>
          <p:spPr>
            <a:xfrm>
              <a:off x="6669157" y="2857962"/>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33" name="直接连接符 32"/>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6656308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p:tgtEl>
                                          <p:spTgt spid="64"/>
                                        </p:tgtEl>
                                        <p:attrNameLst>
                                          <p:attrName>ppt_y</p:attrName>
                                        </p:attrNameLst>
                                      </p:cBhvr>
                                      <p:tavLst>
                                        <p:tav tm="0">
                                          <p:val>
                                            <p:strVal val="#ppt_y+#ppt_h*1.125000"/>
                                          </p:val>
                                        </p:tav>
                                        <p:tav tm="100000">
                                          <p:val>
                                            <p:strVal val="#ppt_y"/>
                                          </p:val>
                                        </p:tav>
                                      </p:tavLst>
                                    </p:anim>
                                    <p:animEffect transition="in" filter="wipe(up)">
                                      <p:cBhvr>
                                        <p:cTn id="8" dur="500"/>
                                        <p:tgtEl>
                                          <p:spTgt spid="64"/>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500" fill="hold"/>
                                        <p:tgtEl>
                                          <p:spTgt spid="43"/>
                                        </p:tgtEl>
                                        <p:attrNameLst>
                                          <p:attrName>ppt_x</p:attrName>
                                        </p:attrNameLst>
                                      </p:cBhvr>
                                      <p:tavLst>
                                        <p:tav tm="0">
                                          <p:val>
                                            <p:strVal val="#ppt_x"/>
                                          </p:val>
                                        </p:tav>
                                        <p:tav tm="100000">
                                          <p:val>
                                            <p:strVal val="#ppt_x"/>
                                          </p:val>
                                        </p:tav>
                                      </p:tavLst>
                                    </p:anim>
                                    <p:anim calcmode="lin" valueType="num">
                                      <p:cBhvr additive="base">
                                        <p:cTn id="18" dur="5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ppt_x"/>
                                          </p:val>
                                        </p:tav>
                                        <p:tav tm="100000">
                                          <p:val>
                                            <p:strVal val="#ppt_x"/>
                                          </p:val>
                                        </p:tav>
                                      </p:tavLst>
                                    </p:anim>
                                    <p:anim calcmode="lin" valueType="num">
                                      <p:cBhvr additive="base">
                                        <p:cTn id="28" dur="500" fill="hold"/>
                                        <p:tgtEl>
                                          <p:spTgt spid="57"/>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ppt_x"/>
                                          </p:val>
                                        </p:tav>
                                        <p:tav tm="100000">
                                          <p:val>
                                            <p:strVal val="#ppt_x"/>
                                          </p:val>
                                        </p:tav>
                                      </p:tavLst>
                                    </p:anim>
                                    <p:anim calcmode="lin" valueType="num">
                                      <p:cBhvr additive="base">
                                        <p:cTn id="3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8834" y="719061"/>
            <a:ext cx="9641541" cy="3970318"/>
          </a:xfrm>
          <a:prstGeom prst="rect">
            <a:avLst/>
          </a:prstGeom>
        </p:spPr>
        <p:txBody>
          <a:bodyPr wrap="square">
            <a:spAutoFit/>
          </a:bodyPr>
          <a:lstStyle/>
          <a:p>
            <a:r>
              <a:rPr lang="zh-CN" altLang="zh-CN" sz="3600" dirty="0">
                <a:ea typeface="等线" panose="02010600030101010101" pitchFamily="2" charset="-122"/>
                <a:cs typeface="Times New Roman" panose="02020603050405020304" pitchFamily="18" charset="0"/>
              </a:rPr>
              <a:t>在数据分析之前，我们通常需要先将数据标准化（</a:t>
            </a:r>
            <a:r>
              <a:rPr lang="en-US" altLang="zh-CN" sz="3600" dirty="0">
                <a:ea typeface="等线" panose="02010600030101010101" pitchFamily="2" charset="-122"/>
                <a:cs typeface="Times New Roman" panose="02020603050405020304" pitchFamily="18" charset="0"/>
              </a:rPr>
              <a:t>normalization</a:t>
            </a:r>
            <a:r>
              <a:rPr lang="zh-CN" altLang="zh-CN" sz="3600" dirty="0">
                <a:ea typeface="等线" panose="02010600030101010101" pitchFamily="2" charset="-122"/>
                <a:cs typeface="Times New Roman" panose="02020603050405020304" pitchFamily="18" charset="0"/>
              </a:rPr>
              <a:t>），利用标准化后的数据进行数据分析。之所以要先数据标准化是由于数据的不同特征之间通常具有不同的量纲，会导致数值间的差异可能很大</a:t>
            </a:r>
            <a:r>
              <a:rPr lang="zh-CN" altLang="en-US"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为了消除特征之间</a:t>
            </a:r>
            <a:r>
              <a:rPr lang="zh-CN" altLang="zh-CN" sz="3600" dirty="0" smtClean="0">
                <a:ea typeface="等线" panose="02010600030101010101" pitchFamily="2" charset="-122"/>
                <a:cs typeface="Times New Roman" panose="02020603050405020304" pitchFamily="18" charset="0"/>
              </a:rPr>
              <a:t>量纲</a:t>
            </a:r>
            <a:r>
              <a:rPr lang="zh-CN" altLang="zh-CN" sz="3600" dirty="0">
                <a:ea typeface="等线" panose="02010600030101010101" pitchFamily="2" charset="-122"/>
                <a:cs typeface="Times New Roman" panose="02020603050405020304" pitchFamily="18" charset="0"/>
              </a:rPr>
              <a:t>和取值范围的差异对数据造成的影响，需要对数据进行标准化处理</a:t>
            </a:r>
          </a:p>
        </p:txBody>
      </p:sp>
      <p:sp>
        <p:nvSpPr>
          <p:cNvPr id="4" name="矩形 3"/>
          <p:cNvSpPr/>
          <p:nvPr/>
        </p:nvSpPr>
        <p:spPr>
          <a:xfrm>
            <a:off x="1438834" y="5010564"/>
            <a:ext cx="9417963" cy="1200329"/>
          </a:xfrm>
          <a:prstGeom prst="rect">
            <a:avLst/>
          </a:prstGeom>
        </p:spPr>
        <p:txBody>
          <a:bodyPr wrap="square">
            <a:spAutoFit/>
          </a:bodyPr>
          <a:lstStyle/>
          <a:p>
            <a:r>
              <a:rPr lang="zh-CN" altLang="en-US" sz="3600" dirty="0" smtClean="0">
                <a:ea typeface="等线" panose="02010600030101010101" pitchFamily="2" charset="-122"/>
                <a:cs typeface="Times New Roman" panose="02020603050405020304" pitchFamily="18" charset="0"/>
              </a:rPr>
              <a:t>离差标准化、标准差标准化和小数定标标准化</a:t>
            </a:r>
            <a:r>
              <a:rPr lang="zh-CN" altLang="zh-CN" sz="3600" dirty="0" smtClean="0">
                <a:ea typeface="等线" panose="02010600030101010101" pitchFamily="2" charset="-122"/>
                <a:cs typeface="Times New Roman" panose="02020603050405020304" pitchFamily="18" charset="0"/>
              </a:rPr>
              <a:t>三种方式</a:t>
            </a:r>
            <a:endParaRPr lang="zh-CN" altLang="en-US" sz="3600" dirty="0">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离差标准化</a:t>
            </a:r>
            <a:endParaRPr lang="zh-CN" altLang="zh-CN" sz="3600" b="1" dirty="0"/>
          </a:p>
        </p:txBody>
      </p:sp>
      <p:sp>
        <p:nvSpPr>
          <p:cNvPr id="2" name="矩形 1"/>
          <p:cNvSpPr/>
          <p:nvPr/>
        </p:nvSpPr>
        <p:spPr>
          <a:xfrm>
            <a:off x="927847" y="1345142"/>
            <a:ext cx="11053482" cy="4524315"/>
          </a:xfrm>
          <a:prstGeom prst="rect">
            <a:avLst/>
          </a:prstGeom>
        </p:spPr>
        <p:txBody>
          <a:bodyPr wrap="square">
            <a:spAutoFit/>
          </a:bodyPr>
          <a:lstStyle/>
          <a:p>
            <a:pPr indent="457200"/>
            <a:r>
              <a:rPr lang="zh-CN" altLang="zh-CN" sz="3600" dirty="0">
                <a:ea typeface="等线" panose="02010600030101010101" pitchFamily="2" charset="-122"/>
                <a:cs typeface="Times New Roman" panose="02020603050405020304" pitchFamily="18" charset="0"/>
              </a:rPr>
              <a:t>离差标准化是对原始数据的一种线性变换，也称为归一化</a:t>
            </a:r>
            <a:r>
              <a:rPr lang="en-US" altLang="zh-CN" sz="3600" dirty="0">
                <a:ea typeface="等线" panose="02010600030101010101" pitchFamily="2" charset="-122"/>
                <a:cs typeface="Times New Roman" panose="02020603050405020304" pitchFamily="18" charset="0"/>
              </a:rPr>
              <a:t>Max-Min</a:t>
            </a:r>
            <a:r>
              <a:rPr lang="zh-CN" altLang="zh-CN" sz="3600" dirty="0">
                <a:ea typeface="等线" panose="02010600030101010101" pitchFamily="2" charset="-122"/>
                <a:cs typeface="Times New Roman" panose="02020603050405020304" pitchFamily="18" charset="0"/>
              </a:rPr>
              <a:t>，最终结果是将原始数据映射到</a:t>
            </a:r>
            <a:r>
              <a:rPr lang="en-US" altLang="zh-CN" sz="3600" dirty="0">
                <a:ea typeface="等线" panose="02010600030101010101" pitchFamily="2" charset="-122"/>
                <a:cs typeface="Times New Roman" panose="02020603050405020304" pitchFamily="18" charset="0"/>
              </a:rPr>
              <a:t>[0,1]</a:t>
            </a:r>
            <a:r>
              <a:rPr lang="zh-CN" altLang="zh-CN" sz="3600" dirty="0">
                <a:ea typeface="等线" panose="02010600030101010101" pitchFamily="2" charset="-122"/>
                <a:cs typeface="Times New Roman" panose="02020603050405020304" pitchFamily="18" charset="0"/>
              </a:rPr>
              <a:t>区间。设</a:t>
            </a:r>
            <a:r>
              <a:rPr lang="en-US" altLang="zh-CN" sz="3600" dirty="0" err="1">
                <a:ea typeface="等线" panose="02010600030101010101" pitchFamily="2" charset="-122"/>
                <a:cs typeface="Times New Roman" panose="02020603050405020304" pitchFamily="18" charset="0"/>
              </a:rPr>
              <a:t>minA</a:t>
            </a:r>
            <a:r>
              <a:rPr lang="zh-CN" altLang="zh-CN" sz="3600" dirty="0">
                <a:ea typeface="等线" panose="02010600030101010101" pitchFamily="2" charset="-122"/>
                <a:cs typeface="Times New Roman" panose="02020603050405020304" pitchFamily="18" charset="0"/>
              </a:rPr>
              <a:t>和</a:t>
            </a:r>
            <a:r>
              <a:rPr lang="en-US" altLang="zh-CN" sz="3600" dirty="0" err="1">
                <a:ea typeface="等线" panose="02010600030101010101" pitchFamily="2" charset="-122"/>
                <a:cs typeface="Times New Roman" panose="02020603050405020304" pitchFamily="18" charset="0"/>
              </a:rPr>
              <a:t>maxA</a:t>
            </a:r>
            <a:r>
              <a:rPr lang="zh-CN" altLang="zh-CN" sz="3600" dirty="0">
                <a:ea typeface="等线" panose="02010600030101010101" pitchFamily="2" charset="-122"/>
                <a:cs typeface="Times New Roman" panose="02020603050405020304" pitchFamily="18" charset="0"/>
              </a:rPr>
              <a:t>分别为属性</a:t>
            </a:r>
            <a:r>
              <a:rPr lang="en-US" altLang="zh-CN" sz="3600" dirty="0">
                <a:ea typeface="等线" panose="02010600030101010101" pitchFamily="2" charset="-122"/>
                <a:cs typeface="Times New Roman" panose="02020603050405020304" pitchFamily="18" charset="0"/>
              </a:rPr>
              <a:t>A</a:t>
            </a:r>
            <a:r>
              <a:rPr lang="zh-CN" altLang="zh-CN" sz="3600" dirty="0">
                <a:ea typeface="等线" panose="02010600030101010101" pitchFamily="2" charset="-122"/>
                <a:cs typeface="Times New Roman" panose="02020603050405020304" pitchFamily="18" charset="0"/>
              </a:rPr>
              <a:t>的最小值和最大值，将</a:t>
            </a:r>
            <a:r>
              <a:rPr lang="en-US" altLang="zh-CN" sz="3600" dirty="0">
                <a:ea typeface="等线" panose="02010600030101010101" pitchFamily="2" charset="-122"/>
                <a:cs typeface="Times New Roman" panose="02020603050405020304" pitchFamily="18" charset="0"/>
              </a:rPr>
              <a:t>A</a:t>
            </a:r>
            <a:r>
              <a:rPr lang="zh-CN" altLang="zh-CN" sz="3600" dirty="0">
                <a:ea typeface="等线" panose="02010600030101010101" pitchFamily="2" charset="-122"/>
                <a:cs typeface="Times New Roman" panose="02020603050405020304" pitchFamily="18" charset="0"/>
              </a:rPr>
              <a:t>的一个原始值</a:t>
            </a:r>
            <a:r>
              <a:rPr lang="en-US" altLang="zh-CN" sz="3600" dirty="0">
                <a:ea typeface="等线" panose="02010600030101010101" pitchFamily="2" charset="-122"/>
                <a:cs typeface="Times New Roman" panose="02020603050405020304" pitchFamily="18" charset="0"/>
              </a:rPr>
              <a:t>x</a:t>
            </a:r>
            <a:r>
              <a:rPr lang="zh-CN" altLang="zh-CN" sz="3600" dirty="0">
                <a:ea typeface="等线" panose="02010600030101010101" pitchFamily="2" charset="-122"/>
                <a:cs typeface="Times New Roman" panose="02020603050405020304" pitchFamily="18" charset="0"/>
              </a:rPr>
              <a:t>通过</a:t>
            </a:r>
            <a:r>
              <a:rPr lang="en-US" altLang="zh-CN" sz="3600" dirty="0">
                <a:ea typeface="等线" panose="02010600030101010101" pitchFamily="2" charset="-122"/>
                <a:cs typeface="Times New Roman" panose="02020603050405020304" pitchFamily="18" charset="0"/>
              </a:rPr>
              <a:t>min-max</a:t>
            </a:r>
            <a:r>
              <a:rPr lang="zh-CN" altLang="zh-CN" sz="3600" dirty="0">
                <a:ea typeface="等线" panose="02010600030101010101" pitchFamily="2" charset="-122"/>
                <a:cs typeface="Times New Roman" panose="02020603050405020304" pitchFamily="18" charset="0"/>
              </a:rPr>
              <a:t>标准化映射成在区间</a:t>
            </a:r>
            <a:r>
              <a:rPr lang="en-US" altLang="zh-CN" sz="3600" dirty="0">
                <a:ea typeface="等线" panose="02010600030101010101" pitchFamily="2" charset="-122"/>
                <a:cs typeface="Times New Roman" panose="02020603050405020304" pitchFamily="18" charset="0"/>
              </a:rPr>
              <a:t>[0,1]</a:t>
            </a:r>
            <a:r>
              <a:rPr lang="zh-CN" altLang="zh-CN" sz="3600" dirty="0">
                <a:ea typeface="等线" panose="02010600030101010101" pitchFamily="2" charset="-122"/>
                <a:cs typeface="Times New Roman" panose="02020603050405020304" pitchFamily="18" charset="0"/>
              </a:rPr>
              <a:t>中的值</a:t>
            </a:r>
            <a:r>
              <a:rPr lang="en-US" altLang="zh-CN" sz="3600" dirty="0">
                <a:ea typeface="等线" panose="02010600030101010101" pitchFamily="2" charset="-122"/>
                <a:cs typeface="Times New Roman" panose="02020603050405020304" pitchFamily="18" charset="0"/>
              </a:rPr>
              <a:t>x’</a:t>
            </a:r>
            <a:r>
              <a:rPr lang="zh-CN" altLang="zh-CN" sz="3600" dirty="0">
                <a:ea typeface="等线" panose="02010600030101010101" pitchFamily="2" charset="-122"/>
                <a:cs typeface="Times New Roman" panose="02020603050405020304" pitchFamily="18" charset="0"/>
              </a:rPr>
              <a:t>，其公式为：</a:t>
            </a:r>
            <a:r>
              <a:rPr lang="en-US" altLang="zh-CN" sz="3600" dirty="0">
                <a:ea typeface="等线" panose="02010600030101010101" pitchFamily="2" charset="-122"/>
                <a:cs typeface="Times New Roman" panose="02020603050405020304" pitchFamily="18" charset="0"/>
              </a:rPr>
              <a:t/>
            </a:r>
            <a:br>
              <a:rPr lang="en-US" altLang="zh-CN" sz="3600" dirty="0">
                <a:ea typeface="等线" panose="02010600030101010101" pitchFamily="2" charset="-122"/>
                <a:cs typeface="Times New Roman" panose="02020603050405020304" pitchFamily="18" charset="0"/>
              </a:rPr>
            </a:br>
            <a:r>
              <a:rPr lang="zh-CN" altLang="zh-CN" sz="3600" dirty="0">
                <a:ea typeface="等线" panose="02010600030101010101" pitchFamily="2" charset="-122"/>
                <a:cs typeface="Times New Roman" panose="02020603050405020304" pitchFamily="18" charset="0"/>
              </a:rPr>
              <a:t>新数据</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（原数据</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最小值）</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（最大值</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最小值）</a:t>
            </a:r>
            <a:r>
              <a:rPr lang="en-US" altLang="zh-CN" sz="3600" dirty="0">
                <a:ea typeface="等线" panose="02010600030101010101" pitchFamily="2" charset="-122"/>
                <a:cs typeface="Times New Roman" panose="02020603050405020304" pitchFamily="18" charset="0"/>
              </a:rPr>
              <a:t/>
            </a:r>
            <a:br>
              <a:rPr lang="en-US" altLang="zh-CN" sz="3600" dirty="0">
                <a:ea typeface="等线" panose="02010600030101010101" pitchFamily="2" charset="-122"/>
                <a:cs typeface="Times New Roman" panose="02020603050405020304" pitchFamily="18" charset="0"/>
              </a:rPr>
            </a:br>
            <a:r>
              <a:rPr lang="zh-CN" altLang="zh-CN" sz="3600" dirty="0">
                <a:ea typeface="等线" panose="02010600030101010101" pitchFamily="2" charset="-122"/>
                <a:cs typeface="Times New Roman" panose="02020603050405020304" pitchFamily="18" charset="0"/>
              </a:rPr>
              <a:t>这种方法能使数据归一化到一个区域内，同时不改变原来的数据结构。</a:t>
            </a:r>
          </a:p>
        </p:txBody>
      </p:sp>
    </p:spTree>
    <p:extLst>
      <p:ext uri="{BB962C8B-B14F-4D97-AF65-F5344CB8AC3E}">
        <p14:creationId xmlns:p14="http://schemas.microsoft.com/office/powerpoint/2010/main" xmlns="" val="12185074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标准差标准化</a:t>
            </a:r>
            <a:endParaRPr lang="zh-CN" altLang="zh-CN" sz="3600" b="1" dirty="0"/>
          </a:p>
        </p:txBody>
      </p:sp>
      <p:sp>
        <p:nvSpPr>
          <p:cNvPr id="2" name="矩形 1"/>
          <p:cNvSpPr/>
          <p:nvPr/>
        </p:nvSpPr>
        <p:spPr>
          <a:xfrm>
            <a:off x="170121" y="1345142"/>
            <a:ext cx="11811208" cy="3970318"/>
          </a:xfrm>
          <a:prstGeom prst="rect">
            <a:avLst/>
          </a:prstGeom>
        </p:spPr>
        <p:txBody>
          <a:bodyPr wrap="square">
            <a:spAutoFit/>
          </a:bodyPr>
          <a:lstStyle/>
          <a:p>
            <a:r>
              <a:rPr lang="zh-CN" altLang="zh-CN" sz="3200" dirty="0">
                <a:ea typeface="等线" panose="02010600030101010101" pitchFamily="2" charset="-122"/>
                <a:cs typeface="Times New Roman" panose="02020603050405020304" pitchFamily="18" charset="0"/>
              </a:rPr>
              <a:t>标准差</a:t>
            </a:r>
            <a:r>
              <a:rPr lang="zh-CN" altLang="zh-CN" sz="3600" dirty="0">
                <a:ea typeface="等线" panose="02010600030101010101" pitchFamily="2" charset="-122"/>
                <a:cs typeface="Times New Roman" panose="02020603050405020304" pitchFamily="18" charset="0"/>
              </a:rPr>
              <a:t>标准化也叫零均值标准化或者</a:t>
            </a:r>
            <a:r>
              <a:rPr lang="en-US" altLang="zh-CN" sz="3600" dirty="0">
                <a:ea typeface="等线" panose="02010600030101010101" pitchFamily="2" charset="-122"/>
                <a:cs typeface="Times New Roman" panose="02020603050405020304" pitchFamily="18" charset="0"/>
              </a:rPr>
              <a:t>Z</a:t>
            </a:r>
            <a:r>
              <a:rPr lang="zh-CN" altLang="zh-CN" sz="3600" dirty="0">
                <a:ea typeface="等线" panose="02010600030101010101" pitchFamily="2" charset="-122"/>
                <a:cs typeface="Times New Roman" panose="02020603050405020304" pitchFamily="18" charset="0"/>
              </a:rPr>
              <a:t>分数标准化或中心化</a:t>
            </a:r>
            <a:r>
              <a:rPr lang="en-US" altLang="zh-CN" sz="3600" dirty="0">
                <a:ea typeface="等线" panose="02010600030101010101" pitchFamily="2" charset="-122"/>
                <a:cs typeface="Times New Roman" panose="02020603050405020304" pitchFamily="18" charset="0"/>
              </a:rPr>
              <a:t>Z-Score</a:t>
            </a:r>
            <a:r>
              <a:rPr lang="zh-CN" altLang="zh-CN" sz="3600" dirty="0">
                <a:ea typeface="等线" panose="02010600030101010101" pitchFamily="2" charset="-122"/>
                <a:cs typeface="Times New Roman" panose="02020603050405020304" pitchFamily="18" charset="0"/>
              </a:rPr>
              <a:t>，属于使用比较广泛的数据标准化方法。这种方法基于原始数据的均值（</a:t>
            </a:r>
            <a:r>
              <a:rPr lang="en-US" altLang="zh-CN" sz="3600" dirty="0">
                <a:ea typeface="等线" panose="02010600030101010101" pitchFamily="2" charset="-122"/>
                <a:cs typeface="Times New Roman" panose="02020603050405020304" pitchFamily="18" charset="0"/>
              </a:rPr>
              <a:t>mean</a:t>
            </a:r>
            <a:r>
              <a:rPr lang="zh-CN" altLang="zh-CN" sz="3600" dirty="0">
                <a:ea typeface="等线" panose="02010600030101010101" pitchFamily="2" charset="-122"/>
                <a:cs typeface="Times New Roman" panose="02020603050405020304" pitchFamily="18" charset="0"/>
              </a:rPr>
              <a:t>）和标准差（</a:t>
            </a:r>
            <a:r>
              <a:rPr lang="en-US" altLang="zh-CN" sz="3600" dirty="0">
                <a:ea typeface="等线" panose="02010600030101010101" pitchFamily="2" charset="-122"/>
                <a:cs typeface="Times New Roman" panose="02020603050405020304" pitchFamily="18" charset="0"/>
              </a:rPr>
              <a:t>standard deviation</a:t>
            </a:r>
            <a:r>
              <a:rPr lang="zh-CN" altLang="zh-CN" sz="3600" dirty="0">
                <a:ea typeface="等线" panose="02010600030101010101" pitchFamily="2" charset="-122"/>
                <a:cs typeface="Times New Roman" panose="02020603050405020304" pitchFamily="18" charset="0"/>
              </a:rPr>
              <a:t>）进行数据的标准化。将</a:t>
            </a:r>
            <a:r>
              <a:rPr lang="en-US" altLang="zh-CN" sz="3600" dirty="0">
                <a:ea typeface="等线" panose="02010600030101010101" pitchFamily="2" charset="-122"/>
                <a:cs typeface="Times New Roman" panose="02020603050405020304" pitchFamily="18" charset="0"/>
              </a:rPr>
              <a:t>A</a:t>
            </a:r>
            <a:r>
              <a:rPr lang="zh-CN" altLang="zh-CN" sz="3600" dirty="0">
                <a:ea typeface="等线" panose="02010600030101010101" pitchFamily="2" charset="-122"/>
                <a:cs typeface="Times New Roman" panose="02020603050405020304" pitchFamily="18" charset="0"/>
              </a:rPr>
              <a:t>的原始值</a:t>
            </a:r>
            <a:r>
              <a:rPr lang="en-US" altLang="zh-CN" sz="3600" dirty="0">
                <a:ea typeface="等线" panose="02010600030101010101" pitchFamily="2" charset="-122"/>
                <a:cs typeface="Times New Roman" panose="02020603050405020304" pitchFamily="18" charset="0"/>
              </a:rPr>
              <a:t>x</a:t>
            </a:r>
            <a:r>
              <a:rPr lang="zh-CN" altLang="zh-CN" sz="3600" dirty="0">
                <a:ea typeface="等线" panose="02010600030101010101" pitchFamily="2" charset="-122"/>
                <a:cs typeface="Times New Roman" panose="02020603050405020304" pitchFamily="18" charset="0"/>
              </a:rPr>
              <a:t>使用</a:t>
            </a:r>
            <a:r>
              <a:rPr lang="en-US" altLang="zh-CN" sz="3600" dirty="0">
                <a:ea typeface="等线" panose="02010600030101010101" pitchFamily="2" charset="-122"/>
                <a:cs typeface="Times New Roman" panose="02020603050405020304" pitchFamily="18" charset="0"/>
              </a:rPr>
              <a:t>z-score</a:t>
            </a:r>
            <a:r>
              <a:rPr lang="zh-CN" altLang="zh-CN" sz="3600" dirty="0">
                <a:ea typeface="等线" panose="02010600030101010101" pitchFamily="2" charset="-122"/>
                <a:cs typeface="Times New Roman" panose="02020603050405020304" pitchFamily="18" charset="0"/>
              </a:rPr>
              <a:t>标准化到</a:t>
            </a:r>
            <a:r>
              <a:rPr lang="en-US" altLang="zh-CN" sz="3600" dirty="0">
                <a:ea typeface="等线" panose="02010600030101010101" pitchFamily="2" charset="-122"/>
                <a:cs typeface="Times New Roman" panose="02020603050405020304" pitchFamily="18" charset="0"/>
              </a:rPr>
              <a:t>x’</a:t>
            </a:r>
            <a:r>
              <a:rPr lang="zh-CN" altLang="zh-CN" sz="3600" dirty="0" smtClean="0">
                <a:ea typeface="等线" panose="02010600030101010101" pitchFamily="2" charset="-122"/>
                <a:cs typeface="Times New Roman" panose="02020603050405020304" pitchFamily="18" charset="0"/>
              </a:rPr>
              <a:t>。</a:t>
            </a:r>
            <a:r>
              <a:rPr lang="en-US" altLang="zh-CN" sz="3600" dirty="0" smtClean="0">
                <a:ea typeface="等线" panose="02010600030101010101" pitchFamily="2" charset="-122"/>
                <a:cs typeface="Times New Roman" panose="02020603050405020304" pitchFamily="18" charset="0"/>
              </a:rPr>
              <a:t>z-score</a:t>
            </a:r>
            <a:r>
              <a:rPr lang="zh-CN" altLang="zh-CN" sz="3600" dirty="0">
                <a:ea typeface="等线" panose="02010600030101010101" pitchFamily="2" charset="-122"/>
                <a:cs typeface="Times New Roman" panose="02020603050405020304" pitchFamily="18" charset="0"/>
              </a:rPr>
              <a:t>标准化方法适用于属性</a:t>
            </a:r>
            <a:r>
              <a:rPr lang="en-US" altLang="zh-CN" sz="3600" dirty="0">
                <a:ea typeface="等线" panose="02010600030101010101" pitchFamily="2" charset="-122"/>
                <a:cs typeface="Times New Roman" panose="02020603050405020304" pitchFamily="18" charset="0"/>
              </a:rPr>
              <a:t>A</a:t>
            </a:r>
            <a:r>
              <a:rPr lang="zh-CN" altLang="zh-CN" sz="3600" dirty="0">
                <a:ea typeface="等线" panose="02010600030101010101" pitchFamily="2" charset="-122"/>
                <a:cs typeface="Times New Roman" panose="02020603050405020304" pitchFamily="18" charset="0"/>
              </a:rPr>
              <a:t>的最大值和最小值未知的情况，或有超出取值范围的离群数据的情况。公式为：新数据</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（原数据</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均值）</a:t>
            </a:r>
            <a:r>
              <a:rPr lang="en-US" altLang="zh-CN" sz="3600" dirty="0">
                <a:ea typeface="等线" panose="02010600030101010101" pitchFamily="2" charset="-122"/>
                <a:cs typeface="Times New Roman" panose="02020603050405020304" pitchFamily="18" charset="0"/>
              </a:rPr>
              <a:t>/</a:t>
            </a:r>
            <a:r>
              <a:rPr lang="zh-CN" altLang="zh-CN" sz="3600" dirty="0">
                <a:ea typeface="等线" panose="02010600030101010101" pitchFamily="2" charset="-122"/>
                <a:cs typeface="Times New Roman" panose="02020603050405020304" pitchFamily="18" charset="0"/>
              </a:rPr>
              <a:t>标准差</a:t>
            </a:r>
          </a:p>
        </p:txBody>
      </p:sp>
      <p:sp>
        <p:nvSpPr>
          <p:cNvPr id="5" name="矩形 4"/>
          <p:cNvSpPr/>
          <p:nvPr/>
        </p:nvSpPr>
        <p:spPr>
          <a:xfrm>
            <a:off x="170121" y="5315460"/>
            <a:ext cx="12021879" cy="1384995"/>
          </a:xfrm>
          <a:prstGeom prst="rect">
            <a:avLst/>
          </a:prstGeom>
        </p:spPr>
        <p:txBody>
          <a:bodyPr wrap="square">
            <a:spAutoFit/>
          </a:bodyPr>
          <a:lstStyle/>
          <a:p>
            <a:r>
              <a:rPr lang="zh-CN" altLang="zh-CN" sz="2800" b="1" dirty="0">
                <a:ea typeface="等线" panose="02010600030101010101" pitchFamily="2" charset="-122"/>
                <a:cs typeface="Times New Roman" panose="02020603050405020304" pitchFamily="18" charset="0"/>
              </a:rPr>
              <a:t>这种方法适合大多数类型数据，也是很多工具的默认标准化方法。标准化之后的数据是以</a:t>
            </a:r>
            <a:r>
              <a:rPr lang="en-US" altLang="zh-CN" sz="2800" b="1" dirty="0">
                <a:ea typeface="等线" panose="02010600030101010101" pitchFamily="2" charset="-122"/>
                <a:cs typeface="Times New Roman" panose="02020603050405020304" pitchFamily="18" charset="0"/>
              </a:rPr>
              <a:t>0</a:t>
            </a:r>
            <a:r>
              <a:rPr lang="zh-CN" altLang="zh-CN" sz="2800" b="1" dirty="0">
                <a:ea typeface="等线" panose="02010600030101010101" pitchFamily="2" charset="-122"/>
                <a:cs typeface="Times New Roman" panose="02020603050405020304" pitchFamily="18" charset="0"/>
              </a:rPr>
              <a:t>为均值，方差为</a:t>
            </a:r>
            <a:r>
              <a:rPr lang="en-US" altLang="zh-CN" sz="2800" b="1" dirty="0">
                <a:ea typeface="等线" panose="02010600030101010101" pitchFamily="2" charset="-122"/>
                <a:cs typeface="Times New Roman" panose="02020603050405020304" pitchFamily="18" charset="0"/>
              </a:rPr>
              <a:t>1</a:t>
            </a:r>
            <a:r>
              <a:rPr lang="zh-CN" altLang="zh-CN" sz="2800" b="1" dirty="0">
                <a:ea typeface="等线" panose="02010600030101010101" pitchFamily="2" charset="-122"/>
                <a:cs typeface="Times New Roman" panose="02020603050405020304" pitchFamily="18" charset="0"/>
              </a:rPr>
              <a:t>的正态分布。但是</a:t>
            </a:r>
            <a:r>
              <a:rPr lang="en-US" altLang="zh-CN" sz="2800" b="1" dirty="0">
                <a:ea typeface="等线" panose="02010600030101010101" pitchFamily="2" charset="-122"/>
                <a:cs typeface="Times New Roman" panose="02020603050405020304" pitchFamily="18" charset="0"/>
              </a:rPr>
              <a:t>Z-Score</a:t>
            </a:r>
            <a:r>
              <a:rPr lang="zh-CN" altLang="zh-CN" sz="2800" b="1" dirty="0">
                <a:ea typeface="等线" panose="02010600030101010101" pitchFamily="2" charset="-122"/>
                <a:cs typeface="Times New Roman" panose="02020603050405020304" pitchFamily="18" charset="0"/>
              </a:rPr>
              <a:t>方法是一种中心化方法，会改变原有数据的分布结构，不适合用于对稀疏数据做处理。</a:t>
            </a:r>
          </a:p>
        </p:txBody>
      </p:sp>
    </p:spTree>
    <p:extLst>
      <p:ext uri="{BB962C8B-B14F-4D97-AF65-F5344CB8AC3E}">
        <p14:creationId xmlns:p14="http://schemas.microsoft.com/office/powerpoint/2010/main" xmlns="" val="2691157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3634" y="421812"/>
            <a:ext cx="9081247" cy="646331"/>
          </a:xfrm>
          <a:prstGeom prst="rect">
            <a:avLst/>
          </a:prstGeom>
        </p:spPr>
        <p:txBody>
          <a:bodyPr wrap="square">
            <a:spAutoFit/>
          </a:bodyPr>
          <a:lstStyle/>
          <a:p>
            <a:r>
              <a:rPr lang="zh-CN" altLang="zh-CN" sz="3600" b="1" dirty="0"/>
              <a:t>小数定标</a:t>
            </a:r>
            <a:r>
              <a:rPr lang="zh-CN" altLang="zh-CN" sz="3600" b="1" dirty="0" smtClean="0"/>
              <a:t>标准化</a:t>
            </a:r>
            <a:endParaRPr lang="zh-CN" altLang="zh-CN" sz="3600" b="1" dirty="0"/>
          </a:p>
        </p:txBody>
      </p:sp>
      <p:sp>
        <p:nvSpPr>
          <p:cNvPr id="2" name="矩形 1"/>
          <p:cNvSpPr/>
          <p:nvPr/>
        </p:nvSpPr>
        <p:spPr>
          <a:xfrm>
            <a:off x="1138518" y="1876769"/>
            <a:ext cx="11053482" cy="3416320"/>
          </a:xfrm>
          <a:prstGeom prst="rect">
            <a:avLst/>
          </a:prstGeom>
        </p:spPr>
        <p:txBody>
          <a:bodyPr wrap="square">
            <a:spAutoFit/>
          </a:bodyPr>
          <a:lstStyle/>
          <a:p>
            <a:pPr indent="457200"/>
            <a:r>
              <a:rPr lang="zh-CN" altLang="zh-CN" sz="3600" dirty="0">
                <a:ea typeface="等线" panose="02010600030101010101" pitchFamily="2" charset="-122"/>
                <a:cs typeface="Times New Roman" panose="02020603050405020304" pitchFamily="18" charset="0"/>
              </a:rPr>
              <a:t>小数定标标准化是通过移动数据的小数位数，把数据映射到</a:t>
            </a:r>
            <a:r>
              <a:rPr lang="en-US" altLang="zh-CN" sz="3600" dirty="0">
                <a:ea typeface="等线" panose="02010600030101010101" pitchFamily="2" charset="-122"/>
                <a:cs typeface="Times New Roman" panose="02020603050405020304" pitchFamily="18" charset="0"/>
              </a:rPr>
              <a:t>[-1,1]</a:t>
            </a:r>
            <a:r>
              <a:rPr lang="zh-CN" altLang="zh-CN" sz="3600" dirty="0">
                <a:ea typeface="等线" panose="02010600030101010101" pitchFamily="2" charset="-122"/>
                <a:cs typeface="Times New Roman" panose="02020603050405020304" pitchFamily="18" charset="0"/>
              </a:rPr>
              <a:t>区间，移动小数的位数是有数据绝对值的最大值决定的。</a:t>
            </a:r>
          </a:p>
          <a:p>
            <a:pPr indent="457200"/>
            <a:r>
              <a:rPr lang="zh-CN" altLang="zh-CN" sz="3600" dirty="0">
                <a:ea typeface="等线" panose="02010600030101010101" pitchFamily="2" charset="-122"/>
                <a:cs typeface="Times New Roman" panose="02020603050405020304" pitchFamily="18" charset="0"/>
              </a:rPr>
              <a:t>公式为：</a:t>
            </a:r>
            <a:r>
              <a:rPr lang="en-US" altLang="zh-CN" sz="3600" dirty="0">
                <a:ea typeface="等线" panose="02010600030101010101" pitchFamily="2" charset="-122"/>
                <a:cs typeface="Times New Roman" panose="02020603050405020304" pitchFamily="18" charset="0"/>
              </a:rPr>
              <a:t>X* = X/10</a:t>
            </a:r>
            <a:r>
              <a:rPr lang="en-US" altLang="zh-CN" sz="3600" baseline="30000" dirty="0">
                <a:ea typeface="等线" panose="02010600030101010101" pitchFamily="2" charset="-122"/>
                <a:cs typeface="Times New Roman" panose="02020603050405020304" pitchFamily="18" charset="0"/>
              </a:rPr>
              <a:t>K</a:t>
            </a:r>
            <a:r>
              <a:rPr lang="en-US" altLang="zh-CN" sz="3600" dirty="0">
                <a:ea typeface="等线" panose="02010600030101010101" pitchFamily="2" charset="-122"/>
                <a:cs typeface="Times New Roman" panose="02020603050405020304" pitchFamily="18" charset="0"/>
              </a:rPr>
              <a:t> </a:t>
            </a:r>
            <a:endParaRPr lang="zh-CN" altLang="zh-CN" sz="3600" dirty="0">
              <a:ea typeface="等线" panose="02010600030101010101" pitchFamily="2" charset="-122"/>
              <a:cs typeface="Times New Roman" panose="02020603050405020304" pitchFamily="18" charset="0"/>
            </a:endParaRPr>
          </a:p>
          <a:p>
            <a:pPr indent="457200"/>
            <a:endParaRPr lang="zh-CN" altLang="zh-CN" sz="3600" dirty="0">
              <a:ea typeface="等线" panose="02010600030101010101" pitchFamily="2" charset="-122"/>
              <a:cs typeface="Times New Roman" panose="02020603050405020304" pitchFamily="18" charset="0"/>
            </a:endParaRPr>
          </a:p>
          <a:p>
            <a:pPr indent="457200"/>
            <a:endParaRPr lang="zh-CN" altLang="zh-CN" sz="36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9895452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1015663"/>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smtClean="0">
                <a:solidFill>
                  <a:srgbClr val="002060"/>
                </a:solidFill>
                <a:cs typeface="+mn-ea"/>
                <a:sym typeface="+mn-lt"/>
              </a:rPr>
              <a:t>第五章：数据清洗与整理</a:t>
            </a:r>
            <a:endParaRPr lang="zh-CN" altLang="en-US" sz="6000" b="1" kern="100" dirty="0">
              <a:solidFill>
                <a:srgbClr val="002060"/>
              </a:solidFill>
              <a:cs typeface="+mn-ea"/>
              <a:sym typeface="+mn-lt"/>
            </a:endParaRP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54299" y="3884462"/>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a:xfrm>
            <a:off x="962851" y="2755901"/>
            <a:ext cx="1908000" cy="2628900"/>
            <a:chOff x="622853" y="2140222"/>
            <a:chExt cx="2570923"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文本框 38"/>
            <p:cNvSpPr txBox="1"/>
            <p:nvPr/>
          </p:nvSpPr>
          <p:spPr>
            <a:xfrm>
              <a:off x="622853"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数据清洗</a:t>
              </a:r>
              <a:endParaRPr lang="zh-CN" altLang="en-US" sz="2400" dirty="0">
                <a:solidFill>
                  <a:schemeClr val="bg1"/>
                </a:solidFill>
                <a:cs typeface="+mn-ea"/>
                <a:sym typeface="+mn-lt"/>
              </a:endParaRPr>
            </a:p>
          </p:txBody>
        </p:sp>
        <p:sp>
          <p:nvSpPr>
            <p:cNvPr id="40" name="文本框 39"/>
            <p:cNvSpPr txBox="1"/>
            <p:nvPr/>
          </p:nvSpPr>
          <p:spPr>
            <a:xfrm>
              <a:off x="1143001" y="2833116"/>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 name="组合 42"/>
          <p:cNvGrpSpPr/>
          <p:nvPr/>
        </p:nvGrpSpPr>
        <p:grpSpPr>
          <a:xfrm>
            <a:off x="3023399" y="2755901"/>
            <a:ext cx="1908000" cy="2628900"/>
            <a:chOff x="3419062" y="2140222"/>
            <a:chExt cx="2570922" cy="3551582"/>
          </a:xfrm>
          <a:solidFill>
            <a:srgbClr val="0070C0"/>
          </a:solidFill>
        </p:grpSpPr>
        <p:sp>
          <p:nvSpPr>
            <p:cNvPr id="44" name="矩形 43"/>
            <p:cNvSpPr/>
            <p:nvPr/>
          </p:nvSpPr>
          <p:spPr>
            <a:xfrm>
              <a:off x="3419062"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6" name="文本框 45"/>
            <p:cNvSpPr txBox="1"/>
            <p:nvPr/>
          </p:nvSpPr>
          <p:spPr>
            <a:xfrm>
              <a:off x="3419062"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数据合并与重塑</a:t>
              </a:r>
              <a:endParaRPr lang="zh-CN" altLang="en-US" sz="2400" dirty="0">
                <a:solidFill>
                  <a:schemeClr val="bg1"/>
                </a:solidFill>
                <a:cs typeface="+mn-ea"/>
                <a:sym typeface="+mn-lt"/>
              </a:endParaRPr>
            </a:p>
          </p:txBody>
        </p:sp>
        <p:sp>
          <p:nvSpPr>
            <p:cNvPr id="47" name="文本框 46"/>
            <p:cNvSpPr txBox="1"/>
            <p:nvPr/>
          </p:nvSpPr>
          <p:spPr>
            <a:xfrm>
              <a:off x="3922643" y="2833219"/>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 name="组合 49"/>
          <p:cNvGrpSpPr/>
          <p:nvPr/>
        </p:nvGrpSpPr>
        <p:grpSpPr>
          <a:xfrm>
            <a:off x="9253809" y="2755901"/>
            <a:ext cx="1908000" cy="2628900"/>
            <a:chOff x="6215270" y="2140222"/>
            <a:chExt cx="2449062" cy="3551582"/>
          </a:xfrm>
          <a:solidFill>
            <a:srgbClr val="002060"/>
          </a:solidFill>
        </p:grpSpPr>
        <p:sp>
          <p:nvSpPr>
            <p:cNvPr id="51" name="矩形 50"/>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3" name="文本框 52"/>
            <p:cNvSpPr txBox="1"/>
            <p:nvPr/>
          </p:nvSpPr>
          <p:spPr>
            <a:xfrm>
              <a:off x="6265064" y="4106955"/>
              <a:ext cx="2110310"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综合示例</a:t>
              </a:r>
              <a:endParaRPr lang="zh-CN" altLang="en-US" sz="2400" dirty="0">
                <a:solidFill>
                  <a:schemeClr val="bg1"/>
                </a:solidFill>
                <a:cs typeface="+mn-ea"/>
                <a:sym typeface="+mn-lt"/>
              </a:endParaRPr>
            </a:p>
          </p:txBody>
        </p:sp>
        <p:sp>
          <p:nvSpPr>
            <p:cNvPr id="54" name="文本框 53"/>
            <p:cNvSpPr txBox="1"/>
            <p:nvPr/>
          </p:nvSpPr>
          <p:spPr>
            <a:xfrm>
              <a:off x="6669157" y="2857962"/>
              <a:ext cx="1517375" cy="1122657"/>
            </a:xfrm>
            <a:prstGeom prst="rect">
              <a:avLst/>
            </a:prstGeom>
            <a:grpFill/>
          </p:spPr>
          <p:txBody>
            <a:bodyPr wrap="square" rtlCol="0">
              <a:spAutoFit/>
            </a:bodyPr>
            <a:lstStyle/>
            <a:p>
              <a:pPr algn="ctr"/>
              <a:r>
                <a:rPr lang="en-US" altLang="zh-CN" sz="4800" b="1" dirty="0" smtClean="0">
                  <a:solidFill>
                    <a:schemeClr val="bg1"/>
                  </a:solidFill>
                  <a:cs typeface="+mn-ea"/>
                  <a:sym typeface="+mn-lt"/>
                </a:rPr>
                <a:t>05</a:t>
              </a:r>
              <a:endParaRPr lang="zh-CN" altLang="en-US" sz="4800" b="1" dirty="0">
                <a:solidFill>
                  <a:schemeClr val="bg1"/>
                </a:solidFill>
                <a:cs typeface="+mn-ea"/>
                <a:sym typeface="+mn-lt"/>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56"/>
          <p:cNvGrpSpPr/>
          <p:nvPr/>
        </p:nvGrpSpPr>
        <p:grpSpPr>
          <a:xfrm>
            <a:off x="7168481" y="2755901"/>
            <a:ext cx="1908000" cy="2628900"/>
            <a:chOff x="9011478" y="2140222"/>
            <a:chExt cx="2570922" cy="3551582"/>
          </a:xfrm>
          <a:solidFill>
            <a:srgbClr val="0070C0"/>
          </a:solidFill>
        </p:grpSpPr>
        <p:sp>
          <p:nvSpPr>
            <p:cNvPr id="58" name="矩形 57"/>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60" name="文本框 59"/>
            <p:cNvSpPr txBox="1"/>
            <p:nvPr/>
          </p:nvSpPr>
          <p:spPr>
            <a:xfrm>
              <a:off x="9019653" y="4106955"/>
              <a:ext cx="2562747"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字符串处理</a:t>
              </a:r>
              <a:endParaRPr lang="zh-CN" altLang="en-US" sz="2400" dirty="0">
                <a:solidFill>
                  <a:schemeClr val="bg1"/>
                </a:solidFill>
                <a:cs typeface="+mn-ea"/>
                <a:sym typeface="+mn-lt"/>
              </a:endParaRPr>
            </a:p>
          </p:txBody>
        </p:sp>
        <p:sp>
          <p:nvSpPr>
            <p:cNvPr id="61" name="文本框 60"/>
            <p:cNvSpPr txBox="1"/>
            <p:nvPr/>
          </p:nvSpPr>
          <p:spPr>
            <a:xfrm>
              <a:off x="9486899" y="2814339"/>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04</a:t>
              </a:r>
              <a:endParaRPr lang="zh-CN" altLang="en-US" sz="4800" b="1" dirty="0">
                <a:solidFill>
                  <a:schemeClr val="bg1"/>
                </a:solidFill>
                <a:cs typeface="+mn-ea"/>
                <a:sym typeface="+mn-lt"/>
              </a:endParaRPr>
            </a:p>
          </p:txBody>
        </p:sp>
        <p:cxnSp>
          <p:nvCxnSpPr>
            <p:cNvPr id="62" name="直接连接符 61"/>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6"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cs typeface="+mn-ea"/>
                  <a:sym typeface="+mn-lt"/>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cs typeface="+mn-ea"/>
                  <a:sym typeface="+mn-lt"/>
                </a:rPr>
                <a:t> CONTENTS </a:t>
              </a:r>
              <a:endParaRPr lang="zh-CN" altLang="en-US" sz="2000" dirty="0">
                <a:solidFill>
                  <a:schemeClr val="accent6">
                    <a:lumMod val="50000"/>
                  </a:schemeClr>
                </a:solidFill>
                <a:cs typeface="+mn-ea"/>
                <a:sym typeface="+mn-lt"/>
              </a:endParaRPr>
            </a:p>
          </p:txBody>
        </p:sp>
      </p:grpSp>
      <p:grpSp>
        <p:nvGrpSpPr>
          <p:cNvPr id="7" name="组合 28"/>
          <p:cNvGrpSpPr/>
          <p:nvPr/>
        </p:nvGrpSpPr>
        <p:grpSpPr>
          <a:xfrm>
            <a:off x="5101937" y="2755901"/>
            <a:ext cx="1908000" cy="2628900"/>
            <a:chOff x="6215270" y="2140222"/>
            <a:chExt cx="2449062" cy="3551582"/>
          </a:xfrm>
          <a:solidFill>
            <a:srgbClr val="002060"/>
          </a:solidFill>
        </p:grpSpPr>
        <p:sp>
          <p:nvSpPr>
            <p:cNvPr id="30" name="矩形 29"/>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1" name="文本框 30"/>
            <p:cNvSpPr txBox="1"/>
            <p:nvPr/>
          </p:nvSpPr>
          <p:spPr>
            <a:xfrm>
              <a:off x="6265062" y="4106955"/>
              <a:ext cx="2380995"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标准化数据</a:t>
              </a:r>
              <a:endParaRPr lang="zh-CN" altLang="en-US" sz="2400" dirty="0">
                <a:solidFill>
                  <a:schemeClr val="bg1"/>
                </a:solidFill>
                <a:cs typeface="+mn-ea"/>
                <a:sym typeface="+mn-lt"/>
              </a:endParaRPr>
            </a:p>
          </p:txBody>
        </p:sp>
        <p:sp>
          <p:nvSpPr>
            <p:cNvPr id="32" name="文本框 31"/>
            <p:cNvSpPr txBox="1"/>
            <p:nvPr/>
          </p:nvSpPr>
          <p:spPr>
            <a:xfrm>
              <a:off x="6669157" y="2857962"/>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33" name="直接连接符 32"/>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6656308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1973804" y="2650937"/>
            <a:ext cx="7743500"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6600" b="1" dirty="0" smtClean="0">
                <a:solidFill>
                  <a:schemeClr val="tx1">
                    <a:lumMod val="85000"/>
                    <a:lumOff val="15000"/>
                  </a:schemeClr>
                </a:solidFill>
                <a:latin typeface="+mn-lt"/>
                <a:cs typeface="+mn-ea"/>
              </a:rPr>
              <a:t>字符串处理</a:t>
            </a:r>
            <a:endParaRPr lang="zh-CN" altLang="en-US" sz="6600" b="1" dirty="0">
              <a:solidFill>
                <a:schemeClr val="tx1">
                  <a:lumMod val="85000"/>
                  <a:lumOff val="15000"/>
                </a:schemeClr>
              </a:solidFill>
              <a:latin typeface="+mn-lt"/>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2508" y="1803582"/>
            <a:ext cx="9641541" cy="3416320"/>
          </a:xfrm>
          <a:prstGeom prst="rect">
            <a:avLst/>
          </a:prstGeom>
        </p:spPr>
        <p:txBody>
          <a:bodyPr wrap="square">
            <a:spAutoFit/>
          </a:bodyPr>
          <a:lstStyle/>
          <a:p>
            <a:r>
              <a:rPr lang="zh-CN" altLang="zh-CN" sz="3600" dirty="0">
                <a:ea typeface="等线" panose="02010600030101010101" pitchFamily="2" charset="-122"/>
                <a:cs typeface="Times New Roman" panose="02020603050405020304" pitchFamily="18" charset="0"/>
              </a:rPr>
              <a:t>在数据分析中，经常会处理文本类型的数据，</a:t>
            </a:r>
            <a:r>
              <a:rPr lang="en-US" altLang="zh-CN" sz="3600" dirty="0">
                <a:ea typeface="等线" panose="02010600030101010101" pitchFamily="2" charset="-122"/>
                <a:cs typeface="Times New Roman" panose="02020603050405020304" pitchFamily="18" charset="0"/>
              </a:rPr>
              <a:t>pandas</a:t>
            </a:r>
            <a:r>
              <a:rPr lang="zh-CN" altLang="zh-CN" sz="3600" dirty="0">
                <a:ea typeface="等线" panose="02010600030101010101" pitchFamily="2" charset="-122"/>
                <a:cs typeface="Times New Roman" panose="02020603050405020304" pitchFamily="18" charset="0"/>
              </a:rPr>
              <a:t>提供了处理</a:t>
            </a:r>
            <a:r>
              <a:rPr lang="en-US" altLang="zh-CN" sz="3600" dirty="0" err="1">
                <a:ea typeface="等线" panose="02010600030101010101" pitchFamily="2" charset="-122"/>
                <a:cs typeface="Times New Roman" panose="02020603050405020304" pitchFamily="18" charset="0"/>
              </a:rPr>
              <a:t>DataFrame</a:t>
            </a:r>
            <a:r>
              <a:rPr lang="zh-CN" altLang="zh-CN" sz="3600" dirty="0">
                <a:ea typeface="等线" panose="02010600030101010101" pitchFamily="2" charset="-122"/>
                <a:cs typeface="Times New Roman" panose="02020603050405020304" pitchFamily="18" charset="0"/>
              </a:rPr>
              <a:t>的列数据的</a:t>
            </a:r>
            <a:r>
              <a:rPr lang="en-US" altLang="zh-CN" sz="3600" dirty="0" err="1">
                <a:ea typeface="等线" panose="02010600030101010101" pitchFamily="2" charset="-122"/>
                <a:cs typeface="Times New Roman" panose="02020603050405020304" pitchFamily="18" charset="0"/>
              </a:rPr>
              <a:t>str</a:t>
            </a:r>
            <a:r>
              <a:rPr lang="zh-CN" altLang="zh-CN" sz="3600" dirty="0">
                <a:ea typeface="等线" panose="02010600030101010101" pitchFamily="2" charset="-122"/>
                <a:cs typeface="Times New Roman" panose="02020603050405020304" pitchFamily="18" charset="0"/>
              </a:rPr>
              <a:t>属性接口，该接口提供了</a:t>
            </a:r>
            <a:r>
              <a:rPr lang="en-US" altLang="zh-CN" sz="3600" dirty="0">
                <a:ea typeface="等线" panose="02010600030101010101" pitchFamily="2" charset="-122"/>
                <a:cs typeface="Times New Roman" panose="02020603050405020304" pitchFamily="18" charset="0"/>
              </a:rPr>
              <a:t>center</a:t>
            </a:r>
            <a:r>
              <a:rPr lang="zh-CN" altLang="zh-CN" sz="3600" dirty="0">
                <a:ea typeface="等线" panose="02010600030101010101" pitchFamily="2" charset="-122"/>
                <a:cs typeface="Times New Roman" panose="02020603050405020304" pitchFamily="18" charset="0"/>
              </a:rPr>
              <a:t>、</a:t>
            </a:r>
            <a:r>
              <a:rPr lang="en-US" altLang="zh-CN" sz="3600" dirty="0">
                <a:ea typeface="等线" panose="02010600030101010101" pitchFamily="2" charset="-122"/>
                <a:cs typeface="Times New Roman" panose="02020603050405020304" pitchFamily="18" charset="0"/>
              </a:rPr>
              <a:t>contains</a:t>
            </a:r>
            <a:r>
              <a:rPr lang="zh-CN" altLang="zh-CN" sz="3600" dirty="0">
                <a:ea typeface="等线" panose="02010600030101010101" pitchFamily="2" charset="-122"/>
                <a:cs typeface="Times New Roman" panose="02020603050405020304" pitchFamily="18" charset="0"/>
              </a:rPr>
              <a:t>、</a:t>
            </a:r>
            <a:r>
              <a:rPr lang="en-US" altLang="zh-CN" sz="3600" dirty="0">
                <a:ea typeface="等线" panose="02010600030101010101" pitchFamily="2" charset="-122"/>
                <a:cs typeface="Times New Roman" panose="02020603050405020304" pitchFamily="18" charset="0"/>
              </a:rPr>
              <a:t>count</a:t>
            </a:r>
            <a:r>
              <a:rPr lang="zh-CN" altLang="zh-CN" sz="3600" dirty="0">
                <a:ea typeface="等线" panose="02010600030101010101" pitchFamily="2" charset="-122"/>
                <a:cs typeface="Times New Roman" panose="02020603050405020304" pitchFamily="18" charset="0"/>
              </a:rPr>
              <a:t>、</a:t>
            </a:r>
            <a:r>
              <a:rPr lang="en-US" altLang="zh-CN" sz="3600" dirty="0" err="1">
                <a:ea typeface="等线" panose="02010600030101010101" pitchFamily="2" charset="-122"/>
                <a:cs typeface="Times New Roman" panose="02020603050405020304" pitchFamily="18" charset="0"/>
              </a:rPr>
              <a:t>endswith</a:t>
            </a:r>
            <a:r>
              <a:rPr lang="zh-CN" altLang="zh-CN" sz="3600" dirty="0">
                <a:ea typeface="等线" panose="02010600030101010101" pitchFamily="2" charset="-122"/>
                <a:cs typeface="Times New Roman" panose="02020603050405020304" pitchFamily="18" charset="0"/>
              </a:rPr>
              <a:t>、</a:t>
            </a:r>
            <a:r>
              <a:rPr lang="en-US" altLang="zh-CN" sz="3600" dirty="0">
                <a:ea typeface="等线" panose="02010600030101010101" pitchFamily="2" charset="-122"/>
                <a:cs typeface="Times New Roman" panose="02020603050405020304" pitchFamily="18" charset="0"/>
              </a:rPr>
              <a:t>find</a:t>
            </a:r>
            <a:r>
              <a:rPr lang="zh-CN" altLang="zh-CN" sz="3600" dirty="0">
                <a:ea typeface="等线" panose="02010600030101010101" pitchFamily="2" charset="-122"/>
                <a:cs typeface="Times New Roman" panose="02020603050405020304" pitchFamily="18" charset="0"/>
              </a:rPr>
              <a:t>、</a:t>
            </a:r>
            <a:r>
              <a:rPr lang="en-US" altLang="zh-CN" sz="3600" dirty="0">
                <a:ea typeface="等线" panose="02010600030101010101" pitchFamily="2" charset="-122"/>
                <a:cs typeface="Times New Roman" panose="02020603050405020304" pitchFamily="18" charset="0"/>
              </a:rPr>
              <a:t>extract</a:t>
            </a:r>
            <a:r>
              <a:rPr lang="zh-CN" altLang="zh-CN" sz="3600" dirty="0">
                <a:ea typeface="等线" panose="02010600030101010101" pitchFamily="2" charset="-122"/>
                <a:cs typeface="Times New Roman" panose="02020603050405020304" pitchFamily="18" charset="0"/>
              </a:rPr>
              <a:t>、</a:t>
            </a:r>
            <a:r>
              <a:rPr lang="en-US" altLang="zh-CN" sz="3600" dirty="0">
                <a:ea typeface="等线" panose="02010600030101010101" pitchFamily="2" charset="-122"/>
                <a:cs typeface="Times New Roman" panose="02020603050405020304" pitchFamily="18" charset="0"/>
              </a:rPr>
              <a:t>lower</a:t>
            </a:r>
            <a:r>
              <a:rPr lang="zh-CN" altLang="zh-CN" sz="3600" dirty="0">
                <a:ea typeface="等线" panose="02010600030101010101" pitchFamily="2" charset="-122"/>
                <a:cs typeface="Times New Roman" panose="02020603050405020304" pitchFamily="18" charset="0"/>
              </a:rPr>
              <a:t>、</a:t>
            </a:r>
            <a:r>
              <a:rPr lang="en-US" altLang="zh-CN" sz="3600" dirty="0">
                <a:ea typeface="等线" panose="02010600030101010101" pitchFamily="2" charset="-122"/>
                <a:cs typeface="Times New Roman" panose="02020603050405020304" pitchFamily="18" charset="0"/>
              </a:rPr>
              <a:t>split</a:t>
            </a:r>
            <a:r>
              <a:rPr lang="zh-CN" altLang="zh-CN" sz="3600" dirty="0">
                <a:ea typeface="等线" panose="02010600030101010101" pitchFamily="2" charset="-122"/>
                <a:cs typeface="Times New Roman" panose="02020603050405020304" pitchFamily="18" charset="0"/>
              </a:rPr>
              <a:t>等属性和方法，大部分和字符串的同名方法相同，少部分与正则表达式的用法类似。</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字符串方法</a:t>
            </a:r>
            <a:endParaRPr lang="zh-CN" altLang="zh-CN" sz="3600" b="1" dirty="0"/>
          </a:p>
        </p:txBody>
      </p:sp>
      <p:sp>
        <p:nvSpPr>
          <p:cNvPr id="2" name="矩形 1"/>
          <p:cNvSpPr/>
          <p:nvPr/>
        </p:nvSpPr>
        <p:spPr>
          <a:xfrm>
            <a:off x="918881" y="1770445"/>
            <a:ext cx="11053482" cy="1200329"/>
          </a:xfrm>
          <a:prstGeom prst="rect">
            <a:avLst/>
          </a:prstGeom>
        </p:spPr>
        <p:txBody>
          <a:bodyPr wrap="square">
            <a:spAutoFit/>
          </a:bodyPr>
          <a:lstStyle/>
          <a:p>
            <a:r>
              <a:rPr lang="zh-CN" altLang="zh-CN" sz="3600" dirty="0" smtClean="0">
                <a:ea typeface="等线" panose="02010600030101010101" pitchFamily="2" charset="-122"/>
                <a:cs typeface="Times New Roman" panose="02020603050405020304" pitchFamily="18" charset="0"/>
              </a:rPr>
              <a:t>查询以每个字符结尾的数据，可以使用</a:t>
            </a:r>
            <a:r>
              <a:rPr lang="en-US" altLang="zh-CN" sz="3600" dirty="0" err="1" smtClean="0">
                <a:ea typeface="等线" panose="02010600030101010101" pitchFamily="2" charset="-122"/>
                <a:cs typeface="Times New Roman" panose="02020603050405020304" pitchFamily="18" charset="0"/>
              </a:rPr>
              <a:t>str</a:t>
            </a:r>
            <a:r>
              <a:rPr lang="zh-CN" altLang="zh-CN" sz="3600" dirty="0" smtClean="0">
                <a:ea typeface="等线" panose="02010600030101010101" pitchFamily="2" charset="-122"/>
                <a:cs typeface="Times New Roman" panose="02020603050405020304" pitchFamily="18" charset="0"/>
              </a:rPr>
              <a:t>的</a:t>
            </a:r>
            <a:r>
              <a:rPr lang="en-US" altLang="zh-CN" sz="3600" dirty="0" err="1" smtClean="0">
                <a:ea typeface="等线" panose="02010600030101010101" pitchFamily="2" charset="-122"/>
                <a:cs typeface="Times New Roman" panose="02020603050405020304" pitchFamily="18" charset="0"/>
              </a:rPr>
              <a:t>endswith</a:t>
            </a:r>
            <a:r>
              <a:rPr lang="zh-CN" altLang="zh-CN" sz="3600" dirty="0" smtClean="0">
                <a:ea typeface="等线" panose="02010600030101010101" pitchFamily="2" charset="-122"/>
                <a:cs typeface="Times New Roman" panose="02020603050405020304" pitchFamily="18" charset="0"/>
              </a:rPr>
              <a:t>方法。</a:t>
            </a:r>
            <a:endParaRPr lang="zh-CN" altLang="zh-CN" sz="3600" dirty="0">
              <a:ea typeface="等线" panose="02010600030101010101" pitchFamily="2" charset="-122"/>
              <a:cs typeface="Times New Roman" panose="02020603050405020304" pitchFamily="18" charset="0"/>
            </a:endParaRPr>
          </a:p>
        </p:txBody>
      </p:sp>
      <p:sp>
        <p:nvSpPr>
          <p:cNvPr id="6" name="矩形 5"/>
          <p:cNvSpPr/>
          <p:nvPr/>
        </p:nvSpPr>
        <p:spPr>
          <a:xfrm>
            <a:off x="950207" y="3211411"/>
            <a:ext cx="10806163" cy="646331"/>
          </a:xfrm>
          <a:prstGeom prst="rect">
            <a:avLst/>
          </a:prstGeom>
        </p:spPr>
        <p:txBody>
          <a:bodyPr wrap="square">
            <a:spAutoFit/>
          </a:bodyPr>
          <a:lstStyle/>
          <a:p>
            <a:r>
              <a:rPr lang="zh-CN" altLang="zh-CN" sz="3600" dirty="0" smtClean="0">
                <a:ea typeface="等线" panose="02010600030101010101" pitchFamily="2" charset="-122"/>
                <a:cs typeface="Times New Roman" panose="02020603050405020304" pitchFamily="18" charset="0"/>
              </a:rPr>
              <a:t>把数据分成两列，常用的方法是通过</a:t>
            </a:r>
            <a:r>
              <a:rPr lang="en-US" altLang="zh-CN" sz="3600" dirty="0" smtClean="0">
                <a:ea typeface="等线" panose="02010600030101010101" pitchFamily="2" charset="-122"/>
                <a:cs typeface="Times New Roman" panose="02020603050405020304" pitchFamily="18" charset="0"/>
              </a:rPr>
              <a:t>split</a:t>
            </a:r>
            <a:r>
              <a:rPr lang="zh-CN" altLang="zh-CN" sz="3600" dirty="0" smtClean="0">
                <a:ea typeface="等线" panose="02010600030101010101" pitchFamily="2" charset="-122"/>
                <a:cs typeface="Times New Roman" panose="02020603050405020304" pitchFamily="18" charset="0"/>
              </a:rPr>
              <a:t>函数来实现</a:t>
            </a:r>
            <a:endParaRPr lang="zh-CN" altLang="en-US" sz="3600" dirty="0">
              <a:ea typeface="等线" panose="02010600030101010101" pitchFamily="2" charset="-122"/>
              <a:cs typeface="Times New Roman" panose="02020603050405020304" pitchFamily="18" charset="0"/>
            </a:endParaRPr>
          </a:p>
        </p:txBody>
      </p:sp>
      <p:sp>
        <p:nvSpPr>
          <p:cNvPr id="7" name="矩形 6"/>
          <p:cNvSpPr/>
          <p:nvPr/>
        </p:nvSpPr>
        <p:spPr>
          <a:xfrm>
            <a:off x="950207" y="4435181"/>
            <a:ext cx="9417963" cy="646331"/>
          </a:xfrm>
          <a:prstGeom prst="rect">
            <a:avLst/>
          </a:prstGeom>
        </p:spPr>
        <p:txBody>
          <a:bodyPr wrap="square">
            <a:spAutoFit/>
          </a:bodyPr>
          <a:lstStyle/>
          <a:p>
            <a:r>
              <a:rPr lang="zh-CN" altLang="zh-CN" sz="3600" dirty="0">
                <a:ea typeface="等线" panose="02010600030101010101" pitchFamily="2" charset="-122"/>
                <a:cs typeface="Times New Roman" panose="02020603050405020304" pitchFamily="18" charset="0"/>
              </a:rPr>
              <a:t>也可以调用字符串的方法并运用到整个字段中</a:t>
            </a:r>
            <a:endParaRPr lang="zh-CN" altLang="en-US" sz="3600" dirty="0">
              <a:ea typeface="等线" panose="02010600030101010101" pitchFamily="2" charset="-122"/>
              <a:cs typeface="Times New Roman" panose="02020603050405020304" pitchFamily="18" charset="0"/>
            </a:endParaRPr>
          </a:p>
        </p:txBody>
      </p:sp>
      <p:sp>
        <p:nvSpPr>
          <p:cNvPr id="8" name="矩形 7"/>
          <p:cNvSpPr/>
          <p:nvPr/>
        </p:nvSpPr>
        <p:spPr>
          <a:xfrm>
            <a:off x="950207" y="5335785"/>
            <a:ext cx="9081247" cy="646331"/>
          </a:xfrm>
          <a:prstGeom prst="rect">
            <a:avLst/>
          </a:prstGeom>
        </p:spPr>
        <p:txBody>
          <a:bodyPr wrap="square">
            <a:spAutoFit/>
          </a:bodyPr>
          <a:lstStyle/>
          <a:p>
            <a:r>
              <a:rPr lang="zh-CN" altLang="en-US" sz="3600" b="1" smtClean="0"/>
              <a:t>正则表达式</a:t>
            </a:r>
            <a:endParaRPr lang="zh-CN" altLang="zh-CN" sz="3600" b="1" dirty="0"/>
          </a:p>
        </p:txBody>
      </p:sp>
      <p:sp>
        <p:nvSpPr>
          <p:cNvPr id="9" name="矩形 8"/>
          <p:cNvSpPr/>
          <p:nvPr/>
        </p:nvSpPr>
        <p:spPr>
          <a:xfrm>
            <a:off x="1904999" y="6258033"/>
            <a:ext cx="8032968" cy="646331"/>
          </a:xfrm>
          <a:prstGeom prst="rect">
            <a:avLst/>
          </a:prstGeom>
        </p:spPr>
        <p:txBody>
          <a:bodyPr wrap="square">
            <a:spAutoFit/>
          </a:bodyPr>
          <a:lstStyle/>
          <a:p>
            <a:r>
              <a:rPr lang="zh-CN" altLang="zh-CN" sz="3600" dirty="0">
                <a:ea typeface="等线" panose="02010600030101010101" pitchFamily="2" charset="-122"/>
                <a:cs typeface="Times New Roman" panose="02020603050405020304" pitchFamily="18" charset="0"/>
              </a:rPr>
              <a:t>字符串的方法同样适用于正则表达式。</a:t>
            </a:r>
            <a:endParaRPr lang="zh-CN" altLang="en-US" sz="36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2185074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1015663"/>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smtClean="0">
                <a:solidFill>
                  <a:srgbClr val="002060"/>
                </a:solidFill>
                <a:cs typeface="+mn-ea"/>
                <a:sym typeface="+mn-lt"/>
              </a:rPr>
              <a:t>第五章：数据清洗与整理</a:t>
            </a:r>
            <a:endParaRPr lang="zh-CN" altLang="en-US" sz="6000" b="1" kern="100" dirty="0">
              <a:solidFill>
                <a:srgbClr val="002060"/>
              </a:solidFill>
              <a:cs typeface="+mn-ea"/>
              <a:sym typeface="+mn-lt"/>
            </a:endParaRP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54299" y="3884462"/>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1973804" y="2650937"/>
            <a:ext cx="7743500"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zh-CN" sz="6600" b="1" dirty="0" smtClean="0">
                <a:solidFill>
                  <a:schemeClr val="tx1">
                    <a:lumMod val="85000"/>
                    <a:lumOff val="15000"/>
                  </a:schemeClr>
                </a:solidFill>
                <a:latin typeface="+mn-lt"/>
                <a:cs typeface="+mn-ea"/>
              </a:rPr>
              <a:t>数据</a:t>
            </a:r>
            <a:r>
              <a:rPr lang="zh-CN" altLang="en-US" sz="6600" b="1" dirty="0">
                <a:solidFill>
                  <a:schemeClr val="tx1">
                    <a:lumMod val="85000"/>
                    <a:lumOff val="15000"/>
                  </a:schemeClr>
                </a:solidFill>
                <a:latin typeface="+mn-lt"/>
                <a:cs typeface="+mn-ea"/>
              </a:rPr>
              <a:t>清洗</a:t>
            </a:r>
            <a:endParaRPr lang="zh-CN" altLang="en-US" sz="6600" b="1" dirty="0">
              <a:solidFill>
                <a:schemeClr val="tx1">
                  <a:lumMod val="85000"/>
                  <a:lumOff val="15000"/>
                </a:schemeClr>
              </a:solidFill>
              <a:latin typeface="+mn-lt"/>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5"/>
          <p:cNvGrpSpPr/>
          <p:nvPr/>
        </p:nvGrpSpPr>
        <p:grpSpPr>
          <a:xfrm>
            <a:off x="962851" y="2755901"/>
            <a:ext cx="1908000" cy="2628900"/>
            <a:chOff x="622853" y="2140222"/>
            <a:chExt cx="2570923" cy="3551582"/>
          </a:xfrm>
          <a:solidFill>
            <a:srgbClr val="002060"/>
          </a:solidFill>
        </p:grpSpPr>
        <p:sp>
          <p:nvSpPr>
            <p:cNvPr id="37" name="矩形 36"/>
            <p:cNvSpPr/>
            <p:nvPr/>
          </p:nvSpPr>
          <p:spPr>
            <a:xfrm>
              <a:off x="622854"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9" name="文本框 38"/>
            <p:cNvSpPr txBox="1"/>
            <p:nvPr/>
          </p:nvSpPr>
          <p:spPr>
            <a:xfrm>
              <a:off x="622853"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数据清洗</a:t>
              </a:r>
              <a:endParaRPr lang="zh-CN" altLang="en-US" sz="2400" dirty="0">
                <a:solidFill>
                  <a:schemeClr val="bg1"/>
                </a:solidFill>
                <a:cs typeface="+mn-ea"/>
                <a:sym typeface="+mn-lt"/>
              </a:endParaRPr>
            </a:p>
          </p:txBody>
        </p:sp>
        <p:sp>
          <p:nvSpPr>
            <p:cNvPr id="40" name="文本框 39"/>
            <p:cNvSpPr txBox="1"/>
            <p:nvPr/>
          </p:nvSpPr>
          <p:spPr>
            <a:xfrm>
              <a:off x="1143001" y="2833116"/>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01</a:t>
              </a:r>
              <a:endParaRPr lang="zh-CN" altLang="en-US" sz="4800" b="1" dirty="0">
                <a:solidFill>
                  <a:schemeClr val="bg1"/>
                </a:solidFill>
                <a:cs typeface="+mn-ea"/>
                <a:sym typeface="+mn-lt"/>
              </a:endParaRPr>
            </a:p>
          </p:txBody>
        </p:sp>
        <p:cxnSp>
          <p:nvCxnSpPr>
            <p:cNvPr id="41" name="直接连接符 40"/>
            <p:cNvCxnSpPr/>
            <p:nvPr/>
          </p:nvCxnSpPr>
          <p:spPr>
            <a:xfrm>
              <a:off x="1378228"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321906"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3" name="组合 42"/>
          <p:cNvGrpSpPr/>
          <p:nvPr/>
        </p:nvGrpSpPr>
        <p:grpSpPr>
          <a:xfrm>
            <a:off x="3023399" y="2755901"/>
            <a:ext cx="1908000" cy="2628900"/>
            <a:chOff x="3419062" y="2140222"/>
            <a:chExt cx="2570922" cy="3551582"/>
          </a:xfrm>
          <a:solidFill>
            <a:srgbClr val="0070C0"/>
          </a:solidFill>
        </p:grpSpPr>
        <p:sp>
          <p:nvSpPr>
            <p:cNvPr id="44" name="矩形 43"/>
            <p:cNvSpPr/>
            <p:nvPr/>
          </p:nvSpPr>
          <p:spPr>
            <a:xfrm>
              <a:off x="3419062"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46" name="文本框 45"/>
            <p:cNvSpPr txBox="1"/>
            <p:nvPr/>
          </p:nvSpPr>
          <p:spPr>
            <a:xfrm>
              <a:off x="3419062" y="4106955"/>
              <a:ext cx="2570922"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数据合并与重塑</a:t>
              </a:r>
              <a:endParaRPr lang="zh-CN" altLang="en-US" sz="2400" dirty="0">
                <a:solidFill>
                  <a:schemeClr val="bg1"/>
                </a:solidFill>
                <a:cs typeface="+mn-ea"/>
                <a:sym typeface="+mn-lt"/>
              </a:endParaRPr>
            </a:p>
          </p:txBody>
        </p:sp>
        <p:sp>
          <p:nvSpPr>
            <p:cNvPr id="47" name="文本框 46"/>
            <p:cNvSpPr txBox="1"/>
            <p:nvPr/>
          </p:nvSpPr>
          <p:spPr>
            <a:xfrm>
              <a:off x="3922643" y="2833219"/>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02</a:t>
              </a:r>
              <a:endParaRPr lang="zh-CN" altLang="en-US" sz="4800" b="1" dirty="0">
                <a:solidFill>
                  <a:schemeClr val="bg1"/>
                </a:solidFill>
                <a:cs typeface="+mn-ea"/>
                <a:sym typeface="+mn-lt"/>
              </a:endParaRPr>
            </a:p>
          </p:txBody>
        </p:sp>
        <p:cxnSp>
          <p:nvCxnSpPr>
            <p:cNvPr id="48" name="直接连接符 47"/>
            <p:cNvCxnSpPr/>
            <p:nvPr/>
          </p:nvCxnSpPr>
          <p:spPr>
            <a:xfrm>
              <a:off x="4174436"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18114"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4" name="组合 49"/>
          <p:cNvGrpSpPr/>
          <p:nvPr/>
        </p:nvGrpSpPr>
        <p:grpSpPr>
          <a:xfrm>
            <a:off x="9253809" y="2755901"/>
            <a:ext cx="1908000" cy="2628900"/>
            <a:chOff x="6215270" y="2140222"/>
            <a:chExt cx="2449062" cy="3551582"/>
          </a:xfrm>
          <a:solidFill>
            <a:srgbClr val="002060"/>
          </a:solidFill>
        </p:grpSpPr>
        <p:sp>
          <p:nvSpPr>
            <p:cNvPr id="51" name="矩形 50"/>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53" name="文本框 52"/>
            <p:cNvSpPr txBox="1"/>
            <p:nvPr/>
          </p:nvSpPr>
          <p:spPr>
            <a:xfrm>
              <a:off x="6265064" y="4106955"/>
              <a:ext cx="2110310"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综合示例</a:t>
              </a:r>
              <a:endParaRPr lang="zh-CN" altLang="en-US" sz="2400" dirty="0">
                <a:solidFill>
                  <a:schemeClr val="bg1"/>
                </a:solidFill>
                <a:cs typeface="+mn-ea"/>
                <a:sym typeface="+mn-lt"/>
              </a:endParaRPr>
            </a:p>
          </p:txBody>
        </p:sp>
        <p:sp>
          <p:nvSpPr>
            <p:cNvPr id="54" name="文本框 53"/>
            <p:cNvSpPr txBox="1"/>
            <p:nvPr/>
          </p:nvSpPr>
          <p:spPr>
            <a:xfrm>
              <a:off x="6669157" y="2857962"/>
              <a:ext cx="1517375" cy="1122657"/>
            </a:xfrm>
            <a:prstGeom prst="rect">
              <a:avLst/>
            </a:prstGeom>
            <a:grpFill/>
          </p:spPr>
          <p:txBody>
            <a:bodyPr wrap="square" rtlCol="0">
              <a:spAutoFit/>
            </a:bodyPr>
            <a:lstStyle/>
            <a:p>
              <a:pPr algn="ctr"/>
              <a:r>
                <a:rPr lang="en-US" altLang="zh-CN" sz="4800" b="1" dirty="0" smtClean="0">
                  <a:solidFill>
                    <a:schemeClr val="bg1"/>
                  </a:solidFill>
                  <a:cs typeface="+mn-ea"/>
                  <a:sym typeface="+mn-lt"/>
                </a:rPr>
                <a:t>05</a:t>
              </a:r>
              <a:endParaRPr lang="zh-CN" altLang="en-US" sz="4800" b="1" dirty="0">
                <a:solidFill>
                  <a:schemeClr val="bg1"/>
                </a:solidFill>
                <a:cs typeface="+mn-ea"/>
                <a:sym typeface="+mn-lt"/>
              </a:endParaRPr>
            </a:p>
          </p:txBody>
        </p:sp>
        <p:cxnSp>
          <p:nvCxnSpPr>
            <p:cNvPr id="55" name="直接连接符 54"/>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56"/>
          <p:cNvGrpSpPr/>
          <p:nvPr/>
        </p:nvGrpSpPr>
        <p:grpSpPr>
          <a:xfrm>
            <a:off x="7168481" y="2755901"/>
            <a:ext cx="1908000" cy="2628900"/>
            <a:chOff x="9011478" y="2140222"/>
            <a:chExt cx="2570922" cy="3551582"/>
          </a:xfrm>
          <a:solidFill>
            <a:srgbClr val="0070C0"/>
          </a:solidFill>
        </p:grpSpPr>
        <p:sp>
          <p:nvSpPr>
            <p:cNvPr id="58" name="矩形 57"/>
            <p:cNvSpPr/>
            <p:nvPr/>
          </p:nvSpPr>
          <p:spPr>
            <a:xfrm>
              <a:off x="9011478" y="2140222"/>
              <a:ext cx="257092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60" name="文本框 59"/>
            <p:cNvSpPr txBox="1"/>
            <p:nvPr/>
          </p:nvSpPr>
          <p:spPr>
            <a:xfrm>
              <a:off x="9019653" y="4106955"/>
              <a:ext cx="2562747"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字符串处理</a:t>
              </a:r>
              <a:endParaRPr lang="zh-CN" altLang="en-US" sz="2400" dirty="0">
                <a:solidFill>
                  <a:schemeClr val="bg1"/>
                </a:solidFill>
                <a:cs typeface="+mn-ea"/>
                <a:sym typeface="+mn-lt"/>
              </a:endParaRPr>
            </a:p>
          </p:txBody>
        </p:sp>
        <p:sp>
          <p:nvSpPr>
            <p:cNvPr id="61" name="文本框 60"/>
            <p:cNvSpPr txBox="1"/>
            <p:nvPr/>
          </p:nvSpPr>
          <p:spPr>
            <a:xfrm>
              <a:off x="9486899" y="2814339"/>
              <a:ext cx="1461053" cy="1122657"/>
            </a:xfrm>
            <a:prstGeom prst="rect">
              <a:avLst/>
            </a:prstGeom>
            <a:grpFill/>
          </p:spPr>
          <p:txBody>
            <a:bodyPr wrap="square" rtlCol="0">
              <a:spAutoFit/>
            </a:bodyPr>
            <a:lstStyle/>
            <a:p>
              <a:pPr algn="ctr"/>
              <a:r>
                <a:rPr lang="en-US" altLang="zh-CN" sz="4800" b="1" dirty="0">
                  <a:solidFill>
                    <a:schemeClr val="bg1"/>
                  </a:solidFill>
                  <a:cs typeface="+mn-ea"/>
                  <a:sym typeface="+mn-lt"/>
                </a:rPr>
                <a:t>04</a:t>
              </a:r>
              <a:endParaRPr lang="zh-CN" altLang="en-US" sz="4800" b="1" dirty="0">
                <a:solidFill>
                  <a:schemeClr val="bg1"/>
                </a:solidFill>
                <a:cs typeface="+mn-ea"/>
                <a:sym typeface="+mn-lt"/>
              </a:endParaRPr>
            </a:p>
          </p:txBody>
        </p:sp>
        <p:cxnSp>
          <p:nvCxnSpPr>
            <p:cNvPr id="62" name="直接连接符 61"/>
            <p:cNvCxnSpPr/>
            <p:nvPr/>
          </p:nvCxnSpPr>
          <p:spPr>
            <a:xfrm>
              <a:off x="9766852"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9710530"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6"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cs typeface="+mn-ea"/>
                  <a:sym typeface="+mn-lt"/>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cs typeface="+mn-ea"/>
                  <a:sym typeface="+mn-lt"/>
                </a:rPr>
                <a:t> CONTENTS </a:t>
              </a:r>
              <a:endParaRPr lang="zh-CN" altLang="en-US" sz="2000" dirty="0">
                <a:solidFill>
                  <a:schemeClr val="accent6">
                    <a:lumMod val="50000"/>
                  </a:schemeClr>
                </a:solidFill>
                <a:cs typeface="+mn-ea"/>
                <a:sym typeface="+mn-lt"/>
              </a:endParaRPr>
            </a:p>
          </p:txBody>
        </p:sp>
      </p:grpSp>
      <p:grpSp>
        <p:nvGrpSpPr>
          <p:cNvPr id="7" name="组合 28"/>
          <p:cNvGrpSpPr/>
          <p:nvPr/>
        </p:nvGrpSpPr>
        <p:grpSpPr>
          <a:xfrm>
            <a:off x="5101937" y="2755901"/>
            <a:ext cx="1908000" cy="2628900"/>
            <a:chOff x="6215270" y="2140222"/>
            <a:chExt cx="2449062" cy="3551582"/>
          </a:xfrm>
          <a:solidFill>
            <a:srgbClr val="002060"/>
          </a:solidFill>
        </p:grpSpPr>
        <p:sp>
          <p:nvSpPr>
            <p:cNvPr id="30" name="矩形 29"/>
            <p:cNvSpPr/>
            <p:nvPr/>
          </p:nvSpPr>
          <p:spPr>
            <a:xfrm>
              <a:off x="6215270" y="2140222"/>
              <a:ext cx="2449062" cy="35515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cs typeface="+mn-ea"/>
                <a:sym typeface="+mn-lt"/>
              </a:endParaRPr>
            </a:p>
          </p:txBody>
        </p:sp>
        <p:sp>
          <p:nvSpPr>
            <p:cNvPr id="31" name="文本框 30"/>
            <p:cNvSpPr txBox="1"/>
            <p:nvPr/>
          </p:nvSpPr>
          <p:spPr>
            <a:xfrm>
              <a:off x="6265062" y="4106955"/>
              <a:ext cx="2380995" cy="623699"/>
            </a:xfrm>
            <a:prstGeom prst="rect">
              <a:avLst/>
            </a:prstGeom>
            <a:grpFill/>
          </p:spPr>
          <p:txBody>
            <a:bodyPr wrap="square" rtlCol="0">
              <a:spAutoFit/>
            </a:bodyPr>
            <a:lstStyle/>
            <a:p>
              <a:pPr algn="ctr"/>
              <a:r>
                <a:rPr lang="zh-CN" altLang="en-US" sz="2400" dirty="0" smtClean="0">
                  <a:solidFill>
                    <a:schemeClr val="bg1"/>
                  </a:solidFill>
                  <a:cs typeface="+mn-ea"/>
                  <a:sym typeface="+mn-lt"/>
                </a:rPr>
                <a:t>标准化数据</a:t>
              </a:r>
              <a:endParaRPr lang="zh-CN" altLang="en-US" sz="2400" dirty="0">
                <a:solidFill>
                  <a:schemeClr val="bg1"/>
                </a:solidFill>
                <a:cs typeface="+mn-ea"/>
                <a:sym typeface="+mn-lt"/>
              </a:endParaRPr>
            </a:p>
          </p:txBody>
        </p:sp>
        <p:sp>
          <p:nvSpPr>
            <p:cNvPr id="32" name="文本框 31"/>
            <p:cNvSpPr txBox="1"/>
            <p:nvPr/>
          </p:nvSpPr>
          <p:spPr>
            <a:xfrm>
              <a:off x="6669157" y="2857962"/>
              <a:ext cx="1517375" cy="1122657"/>
            </a:xfrm>
            <a:prstGeom prst="rect">
              <a:avLst/>
            </a:prstGeom>
            <a:grpFill/>
          </p:spPr>
          <p:txBody>
            <a:bodyPr wrap="square" rtlCol="0">
              <a:spAutoFit/>
            </a:bodyPr>
            <a:lstStyle/>
            <a:p>
              <a:pPr algn="ctr"/>
              <a:r>
                <a:rPr lang="en-US" altLang="zh-CN" sz="4800" b="1" dirty="0">
                  <a:solidFill>
                    <a:schemeClr val="bg1"/>
                  </a:solidFill>
                  <a:cs typeface="+mn-ea"/>
                  <a:sym typeface="+mn-lt"/>
                </a:rPr>
                <a:t>03</a:t>
              </a:r>
              <a:endParaRPr lang="zh-CN" altLang="en-US" sz="4800" b="1" dirty="0">
                <a:solidFill>
                  <a:schemeClr val="bg1"/>
                </a:solidFill>
                <a:cs typeface="+mn-ea"/>
                <a:sym typeface="+mn-lt"/>
              </a:endParaRPr>
            </a:p>
          </p:txBody>
        </p:sp>
        <p:cxnSp>
          <p:nvCxnSpPr>
            <p:cNvPr id="33" name="直接连接符 32"/>
            <p:cNvCxnSpPr/>
            <p:nvPr/>
          </p:nvCxnSpPr>
          <p:spPr>
            <a:xfrm>
              <a:off x="6970644" y="2928475"/>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14322" y="3816370"/>
              <a:ext cx="1013792" cy="0"/>
            </a:xfrm>
            <a:prstGeom prst="line">
              <a:avLst/>
            </a:prstGeom>
            <a:grpFill/>
            <a:ln>
              <a:gradFill>
                <a:gsLst>
                  <a:gs pos="53000">
                    <a:schemeClr val="bg1"/>
                  </a:gs>
                  <a:gs pos="0">
                    <a:schemeClr val="bg1">
                      <a:alpha val="0"/>
                    </a:schemeClr>
                  </a:gs>
                  <a:gs pos="10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6656308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1973804" y="2650937"/>
            <a:ext cx="7743500" cy="1102484"/>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6600" b="1" dirty="0" smtClean="0">
                <a:solidFill>
                  <a:schemeClr val="tx1">
                    <a:lumMod val="85000"/>
                    <a:lumOff val="15000"/>
                  </a:schemeClr>
                </a:solidFill>
                <a:latin typeface="+mn-lt"/>
                <a:cs typeface="+mn-ea"/>
              </a:rPr>
              <a:t>综合示例</a:t>
            </a:r>
            <a:endParaRPr lang="zh-CN" altLang="en-US" sz="6600" b="1" dirty="0">
              <a:solidFill>
                <a:schemeClr val="tx1">
                  <a:lumMod val="85000"/>
                  <a:lumOff val="15000"/>
                </a:schemeClr>
              </a:solidFill>
              <a:latin typeface="+mn-lt"/>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62387" y="634001"/>
            <a:ext cx="9641541" cy="1200329"/>
          </a:xfrm>
          <a:prstGeom prst="rect">
            <a:avLst/>
          </a:prstGeom>
        </p:spPr>
        <p:txBody>
          <a:bodyPr wrap="square">
            <a:spAutoFit/>
          </a:bodyPr>
          <a:lstStyle/>
          <a:p>
            <a:r>
              <a:rPr lang="zh-CN" altLang="zh-CN" sz="3600" dirty="0">
                <a:ea typeface="等线" panose="02010600030101010101" pitchFamily="2" charset="-122"/>
                <a:cs typeface="Times New Roman" panose="02020603050405020304" pitchFamily="18" charset="0"/>
              </a:rPr>
              <a:t>本节以泰坦尼克号的生还者数据为例，介绍演示数据清洗的过程。</a:t>
            </a:r>
          </a:p>
        </p:txBody>
      </p:sp>
      <p:sp>
        <p:nvSpPr>
          <p:cNvPr id="7" name="文本框 6"/>
          <p:cNvSpPr txBox="1"/>
          <p:nvPr/>
        </p:nvSpPr>
        <p:spPr>
          <a:xfrm>
            <a:off x="1162387" y="2105247"/>
            <a:ext cx="3040912" cy="646331"/>
          </a:xfrm>
          <a:prstGeom prst="rect">
            <a:avLst/>
          </a:prstGeom>
        </p:spPr>
        <p:txBody>
          <a:bodyPr wrap="square">
            <a:spAutoFit/>
          </a:bodyPr>
          <a:lstStyle>
            <a:defPPr>
              <a:defRPr lang="zh-CN"/>
            </a:defPPr>
            <a:lvl1pPr>
              <a:defRPr sz="3600">
                <a:ea typeface="等线" panose="02010600030101010101" pitchFamily="2" charset="-122"/>
                <a:cs typeface="Times New Roman" panose="02020603050405020304" pitchFamily="18" charset="0"/>
              </a:defRPr>
            </a:lvl1pPr>
          </a:lstStyle>
          <a:p>
            <a:r>
              <a:rPr lang="zh-CN" altLang="en-US" dirty="0"/>
              <a:t>具体步骤：</a:t>
            </a:r>
          </a:p>
        </p:txBody>
      </p:sp>
      <p:sp>
        <p:nvSpPr>
          <p:cNvPr id="8" name="文本框 7"/>
          <p:cNvSpPr txBox="1"/>
          <p:nvPr/>
        </p:nvSpPr>
        <p:spPr>
          <a:xfrm>
            <a:off x="2037801" y="3022495"/>
            <a:ext cx="3040912" cy="646331"/>
          </a:xfrm>
          <a:prstGeom prst="rect">
            <a:avLst/>
          </a:prstGeom>
        </p:spPr>
        <p:txBody>
          <a:bodyPr wrap="square">
            <a:spAutoFit/>
          </a:bodyPr>
          <a:lstStyle>
            <a:defPPr>
              <a:defRPr lang="zh-CN"/>
            </a:defPPr>
            <a:lvl1pPr>
              <a:defRPr sz="3600">
                <a:ea typeface="等线" panose="02010600030101010101" pitchFamily="2" charset="-122"/>
                <a:cs typeface="Times New Roman" panose="02020603050405020304" pitchFamily="18" charset="0"/>
              </a:defRPr>
            </a:lvl1pPr>
          </a:lstStyle>
          <a:p>
            <a:r>
              <a:rPr lang="zh-CN" altLang="en-US" dirty="0" smtClean="0"/>
              <a:t>获取数据</a:t>
            </a:r>
            <a:endParaRPr lang="zh-CN" altLang="en-US" dirty="0"/>
          </a:p>
        </p:txBody>
      </p:sp>
      <p:sp>
        <p:nvSpPr>
          <p:cNvPr id="9" name="文本框 8"/>
          <p:cNvSpPr txBox="1"/>
          <p:nvPr/>
        </p:nvSpPr>
        <p:spPr>
          <a:xfrm>
            <a:off x="2037801" y="3939743"/>
            <a:ext cx="3040912" cy="646331"/>
          </a:xfrm>
          <a:prstGeom prst="rect">
            <a:avLst/>
          </a:prstGeom>
        </p:spPr>
        <p:txBody>
          <a:bodyPr wrap="square">
            <a:spAutoFit/>
          </a:bodyPr>
          <a:lstStyle>
            <a:defPPr>
              <a:defRPr lang="zh-CN"/>
            </a:defPPr>
            <a:lvl1pPr>
              <a:defRPr sz="3600">
                <a:ea typeface="等线" panose="02010600030101010101" pitchFamily="2" charset="-122"/>
                <a:cs typeface="Times New Roman" panose="02020603050405020304" pitchFamily="18" charset="0"/>
              </a:defRPr>
            </a:lvl1pPr>
          </a:lstStyle>
          <a:p>
            <a:r>
              <a:rPr lang="zh-CN" altLang="en-US" dirty="0" smtClean="0"/>
              <a:t>定义问题</a:t>
            </a:r>
            <a:endParaRPr lang="zh-CN" altLang="en-US" dirty="0"/>
          </a:p>
        </p:txBody>
      </p:sp>
      <p:sp>
        <p:nvSpPr>
          <p:cNvPr id="10" name="文本框 9"/>
          <p:cNvSpPr txBox="1"/>
          <p:nvPr/>
        </p:nvSpPr>
        <p:spPr>
          <a:xfrm>
            <a:off x="2037801" y="4856991"/>
            <a:ext cx="3040912" cy="646331"/>
          </a:xfrm>
          <a:prstGeom prst="rect">
            <a:avLst/>
          </a:prstGeom>
        </p:spPr>
        <p:txBody>
          <a:bodyPr wrap="square">
            <a:spAutoFit/>
          </a:bodyPr>
          <a:lstStyle>
            <a:defPPr>
              <a:defRPr lang="zh-CN"/>
            </a:defPPr>
            <a:lvl1pPr>
              <a:defRPr sz="3600">
                <a:ea typeface="等线" panose="02010600030101010101" pitchFamily="2" charset="-122"/>
                <a:cs typeface="Times New Roman" panose="02020603050405020304" pitchFamily="18" charset="0"/>
              </a:defRPr>
            </a:lvl1pPr>
          </a:lstStyle>
          <a:p>
            <a:r>
              <a:rPr lang="zh-CN" altLang="en-US" dirty="0" smtClean="0"/>
              <a:t>数据清洗</a:t>
            </a:r>
            <a:endParaRPr lang="zh-CN" alt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8834" y="719061"/>
            <a:ext cx="9641541" cy="5078313"/>
          </a:xfrm>
          <a:prstGeom prst="rect">
            <a:avLst/>
          </a:prstGeom>
        </p:spPr>
        <p:txBody>
          <a:bodyPr wrap="square">
            <a:spAutoFit/>
          </a:bodyPr>
          <a:lstStyle/>
          <a:p>
            <a:r>
              <a:rPr lang="zh-CN" altLang="en-US" sz="3600" dirty="0"/>
              <a:t>在实际业务中，由于种种原因（设备或人为原因）导致数据存在各种问题，也就造成收集到的数据存在“脏数据”（比如异常值、缺失值和重复值等情况），如果不对数据进行处理，会造成数据分析的结果出现偏差和失真，进而失去意义。</a:t>
            </a:r>
          </a:p>
          <a:p>
            <a:r>
              <a:rPr lang="zh-CN" altLang="en-US" sz="3600" dirty="0"/>
              <a:t>通常数据清洗属于数据预处理阶段，主要包括缺失值的处理、异常值的处理、重复值的处理等内容。</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缺失值处理</a:t>
            </a:r>
            <a:endParaRPr lang="zh-CN" altLang="zh-CN" sz="3600" b="1" dirty="0"/>
          </a:p>
        </p:txBody>
      </p:sp>
      <p:sp>
        <p:nvSpPr>
          <p:cNvPr id="2" name="矩形 1"/>
          <p:cNvSpPr/>
          <p:nvPr/>
        </p:nvSpPr>
        <p:spPr>
          <a:xfrm>
            <a:off x="927847" y="1345142"/>
            <a:ext cx="11053482" cy="4524315"/>
          </a:xfrm>
          <a:prstGeom prst="rect">
            <a:avLst/>
          </a:prstGeom>
        </p:spPr>
        <p:txBody>
          <a:bodyPr wrap="square">
            <a:spAutoFit/>
          </a:bodyPr>
          <a:lstStyle/>
          <a:p>
            <a:r>
              <a:rPr lang="zh-CN" altLang="en-US" sz="3600" dirty="0">
                <a:ea typeface="等线" panose="02010600030101010101" pitchFamily="2" charset="-122"/>
                <a:cs typeface="Times New Roman" panose="02020603050405020304" pitchFamily="18" charset="0"/>
              </a:rPr>
              <a:t>在实际业务中，常常由于数据采集设备故障的原因或人为的原因，导致收集到的部分数据可能存在缺失值。所谓缺失值，是指数据中的某个或某些特征的值是缺失的或为空值。对于缺失值的处理一般步骤是：首先，需要先判断是否存在缺失值，缺失值的类型是什么；而后根据实际业务情况，决定是删除缺失值、填充缺失值还是不处理等。</a:t>
            </a:r>
          </a:p>
          <a:p>
            <a:endParaRPr lang="zh-CN" altLang="zh-CN" sz="36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2185074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dirty="0">
                <a:ea typeface="等线" panose="02010600030101010101" pitchFamily="2" charset="-122"/>
                <a:cs typeface="Times New Roman" panose="02020603050405020304" pitchFamily="18" charset="0"/>
              </a:rPr>
              <a:t>本案例利用可视化库</a:t>
            </a:r>
            <a:r>
              <a:rPr lang="en-US" altLang="zh-CN" sz="3600" dirty="0" err="1">
                <a:ea typeface="等线" panose="02010600030101010101" pitchFamily="2" charset="-122"/>
                <a:cs typeface="Times New Roman" panose="02020603050405020304" pitchFamily="18" charset="0"/>
              </a:rPr>
              <a:t>seaborn</a:t>
            </a:r>
            <a:r>
              <a:rPr lang="zh-CN" altLang="en-US" sz="3600" dirty="0">
                <a:ea typeface="等线" panose="02010600030101010101" pitchFamily="2" charset="-122"/>
                <a:cs typeface="Times New Roman" panose="02020603050405020304" pitchFamily="18" charset="0"/>
              </a:rPr>
              <a:t>中企鹅数据集。</a:t>
            </a:r>
          </a:p>
        </p:txBody>
      </p:sp>
      <p:pic>
        <p:nvPicPr>
          <p:cNvPr id="6" name="图片 5"/>
          <p:cNvPicPr>
            <a:picLocks noChangeAspect="1"/>
          </p:cNvPicPr>
          <p:nvPr/>
        </p:nvPicPr>
        <p:blipFill>
          <a:blip r:embed="rId2" cstate="print"/>
          <a:stretch>
            <a:fillRect/>
          </a:stretch>
        </p:blipFill>
        <p:spPr>
          <a:xfrm>
            <a:off x="1905000" y="1592060"/>
            <a:ext cx="8769084" cy="3843539"/>
          </a:xfrm>
          <a:prstGeom prst="rect">
            <a:avLst/>
          </a:prstGeom>
        </p:spPr>
      </p:pic>
    </p:spTree>
    <p:extLst>
      <p:ext uri="{BB962C8B-B14F-4D97-AF65-F5344CB8AC3E}">
        <p14:creationId xmlns:p14="http://schemas.microsoft.com/office/powerpoint/2010/main" xmlns="" val="13579922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a:t>缺失</a:t>
            </a:r>
            <a:r>
              <a:rPr lang="zh-CN" altLang="en-US" sz="3600" b="1" dirty="0" smtClean="0"/>
              <a:t>值的处理</a:t>
            </a:r>
            <a:endParaRPr lang="zh-CN" altLang="zh-CN" sz="3600" b="1" dirty="0"/>
          </a:p>
        </p:txBody>
      </p:sp>
      <p:sp>
        <p:nvSpPr>
          <p:cNvPr id="2" name="矩形 1"/>
          <p:cNvSpPr/>
          <p:nvPr/>
        </p:nvSpPr>
        <p:spPr>
          <a:xfrm>
            <a:off x="1904999" y="1706649"/>
            <a:ext cx="4175781" cy="646331"/>
          </a:xfrm>
          <a:prstGeom prst="rect">
            <a:avLst/>
          </a:prstGeom>
        </p:spPr>
        <p:txBody>
          <a:bodyPr wrap="square">
            <a:spAutoFit/>
          </a:bodyPr>
          <a:lstStyle/>
          <a:p>
            <a:r>
              <a:rPr lang="zh-CN" altLang="en-US" sz="3600" b="1" dirty="0" smtClean="0">
                <a:latin typeface="+mn-ea"/>
                <a:cs typeface="Times New Roman" panose="02020603050405020304" pitchFamily="18" charset="0"/>
              </a:rPr>
              <a:t>删除缺失值</a:t>
            </a:r>
            <a:endParaRPr lang="zh-CN" altLang="en-US" sz="3600" b="1" dirty="0">
              <a:latin typeface="+mn-ea"/>
              <a:cs typeface="Times New Roman" panose="02020603050405020304" pitchFamily="18" charset="0"/>
            </a:endParaRPr>
          </a:p>
        </p:txBody>
      </p:sp>
      <p:sp>
        <p:nvSpPr>
          <p:cNvPr id="6" name="矩形 5"/>
          <p:cNvSpPr/>
          <p:nvPr/>
        </p:nvSpPr>
        <p:spPr>
          <a:xfrm>
            <a:off x="1904999" y="2780753"/>
            <a:ext cx="4175781" cy="646331"/>
          </a:xfrm>
          <a:prstGeom prst="rect">
            <a:avLst/>
          </a:prstGeom>
        </p:spPr>
        <p:txBody>
          <a:bodyPr wrap="square">
            <a:spAutoFit/>
          </a:bodyPr>
          <a:lstStyle/>
          <a:p>
            <a:r>
              <a:rPr lang="zh-CN" altLang="en-US" sz="3600" b="1" dirty="0" smtClean="0">
                <a:latin typeface="+mn-ea"/>
                <a:cs typeface="Times New Roman" panose="02020603050405020304" pitchFamily="18" charset="0"/>
              </a:rPr>
              <a:t>填充缺失值</a:t>
            </a:r>
            <a:endParaRPr lang="zh-CN" altLang="en-US" sz="3600" b="1" dirty="0">
              <a:latin typeface="+mn-ea"/>
              <a:cs typeface="Times New Roman" panose="02020603050405020304" pitchFamily="18" charset="0"/>
            </a:endParaRPr>
          </a:p>
        </p:txBody>
      </p:sp>
      <p:sp>
        <p:nvSpPr>
          <p:cNvPr id="7" name="矩形 6"/>
          <p:cNvSpPr/>
          <p:nvPr/>
        </p:nvSpPr>
        <p:spPr>
          <a:xfrm>
            <a:off x="1904999" y="3841502"/>
            <a:ext cx="5559057" cy="646331"/>
          </a:xfrm>
          <a:prstGeom prst="rect">
            <a:avLst/>
          </a:prstGeom>
        </p:spPr>
        <p:txBody>
          <a:bodyPr wrap="square">
            <a:spAutoFit/>
          </a:bodyPr>
          <a:lstStyle/>
          <a:p>
            <a:r>
              <a:rPr lang="zh-CN" altLang="en-US" sz="3600" b="1" dirty="0" smtClean="0">
                <a:latin typeface="+mn-ea"/>
                <a:cs typeface="Times New Roman" panose="02020603050405020304" pitchFamily="18" charset="0"/>
              </a:rPr>
              <a:t>利用插值法处理缺失值</a:t>
            </a:r>
            <a:endParaRPr lang="zh-CN" altLang="en-US" sz="3600" b="1" dirty="0">
              <a:latin typeface="+mn-ea"/>
              <a:cs typeface="Times New Roman" panose="02020603050405020304" pitchFamily="18" charset="0"/>
            </a:endParaRPr>
          </a:p>
        </p:txBody>
      </p:sp>
      <p:sp>
        <p:nvSpPr>
          <p:cNvPr id="8" name="矩形 7"/>
          <p:cNvSpPr/>
          <p:nvPr/>
        </p:nvSpPr>
        <p:spPr>
          <a:xfrm>
            <a:off x="1216898" y="5279743"/>
            <a:ext cx="9417963" cy="707886"/>
          </a:xfrm>
          <a:prstGeom prst="rect">
            <a:avLst/>
          </a:prstGeom>
        </p:spPr>
        <p:txBody>
          <a:bodyPr wrap="none">
            <a:spAutoFit/>
          </a:bodyPr>
          <a:lstStyle/>
          <a:p>
            <a:pPr algn="just"/>
            <a:r>
              <a:rPr lang="zh-CN" altLang="en-US" sz="4000" kern="100" dirty="0">
                <a:latin typeface="+mn-ea"/>
                <a:cs typeface="Times New Roman" panose="02020603050405020304" pitchFamily="18" charset="0"/>
              </a:rPr>
              <a:t>线性插值法、多项式插值法和样条插值法</a:t>
            </a:r>
            <a:endParaRPr lang="zh-CN" altLang="en-US" sz="28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xmlns="" val="2691157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4999" y="698811"/>
            <a:ext cx="9081247" cy="646331"/>
          </a:xfrm>
          <a:prstGeom prst="rect">
            <a:avLst/>
          </a:prstGeom>
        </p:spPr>
        <p:txBody>
          <a:bodyPr wrap="square">
            <a:spAutoFit/>
          </a:bodyPr>
          <a:lstStyle/>
          <a:p>
            <a:r>
              <a:rPr lang="zh-CN" altLang="en-US" sz="3600" b="1" dirty="0" smtClean="0"/>
              <a:t>异常值的处理</a:t>
            </a:r>
            <a:endParaRPr lang="zh-CN" altLang="zh-CN" sz="3600" b="1" dirty="0"/>
          </a:p>
        </p:txBody>
      </p:sp>
      <p:sp>
        <p:nvSpPr>
          <p:cNvPr id="2" name="矩形 1"/>
          <p:cNvSpPr/>
          <p:nvPr/>
        </p:nvSpPr>
        <p:spPr>
          <a:xfrm>
            <a:off x="927847" y="1345142"/>
            <a:ext cx="11053482" cy="3970318"/>
          </a:xfrm>
          <a:prstGeom prst="rect">
            <a:avLst/>
          </a:prstGeom>
        </p:spPr>
        <p:txBody>
          <a:bodyPr wrap="square">
            <a:spAutoFit/>
          </a:bodyPr>
          <a:lstStyle/>
          <a:p>
            <a:r>
              <a:rPr lang="zh-CN" altLang="en-US" sz="3600" b="1" dirty="0">
                <a:ea typeface="等线" panose="02010600030101010101" pitchFamily="2" charset="-122"/>
                <a:cs typeface="Times New Roman" panose="02020603050405020304" pitchFamily="18" charset="0"/>
              </a:rPr>
              <a:t>数据中存在个别明显偏离其余值的数值称为异常值，有时也叫离群点。异常值可能是由于设备出错或人为输入错误等原因造成的，异常值的存在对于数据分析十分危险，若计算过程中的数据有异常值存在，会导致分析结果产生偏差乃至错误。通常通过可视化的方法去找离群点，离群点可能就是异常值。注意：离群点不一定都是异常值，需要根据业务等经验进行判断</a:t>
            </a:r>
            <a:r>
              <a:rPr lang="zh-CN" altLang="en-US" sz="3600" b="1" dirty="0" smtClean="0">
                <a:ea typeface="等线" panose="02010600030101010101" pitchFamily="2" charset="-122"/>
                <a:cs typeface="Times New Roman" panose="02020603050405020304" pitchFamily="18" charset="0"/>
              </a:rPr>
              <a:t>。</a:t>
            </a:r>
            <a:endParaRPr lang="zh-CN" altLang="en-US" sz="3600" b="1" dirty="0">
              <a:ea typeface="等线" panose="02010600030101010101" pitchFamily="2" charset="-122"/>
              <a:cs typeface="Times New Roman" panose="02020603050405020304" pitchFamily="18" charset="0"/>
            </a:endParaRPr>
          </a:p>
        </p:txBody>
      </p:sp>
      <p:sp>
        <p:nvSpPr>
          <p:cNvPr id="5" name="矩形 4"/>
          <p:cNvSpPr/>
          <p:nvPr/>
        </p:nvSpPr>
        <p:spPr>
          <a:xfrm>
            <a:off x="558521" y="5638625"/>
            <a:ext cx="10427725" cy="646331"/>
          </a:xfrm>
          <a:prstGeom prst="rect">
            <a:avLst/>
          </a:prstGeom>
        </p:spPr>
        <p:txBody>
          <a:bodyPr wrap="square">
            <a:spAutoFit/>
          </a:bodyPr>
          <a:lstStyle/>
          <a:p>
            <a:r>
              <a:rPr lang="zh-CN" altLang="en-US" sz="3600" dirty="0" smtClean="0">
                <a:ea typeface="等线" panose="02010600030101010101" pitchFamily="2" charset="-122"/>
                <a:cs typeface="Times New Roman" panose="02020603050405020304" pitchFamily="18" charset="0"/>
              </a:rPr>
              <a:t>案例：消费数据账单总价根据箱线图来识别异常值</a:t>
            </a:r>
            <a:endParaRPr lang="zh-CN" altLang="en-US" sz="36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2056969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43634" y="421812"/>
            <a:ext cx="9081247" cy="646331"/>
          </a:xfrm>
          <a:prstGeom prst="rect">
            <a:avLst/>
          </a:prstGeom>
        </p:spPr>
        <p:txBody>
          <a:bodyPr wrap="square">
            <a:spAutoFit/>
          </a:bodyPr>
          <a:lstStyle/>
          <a:p>
            <a:r>
              <a:rPr lang="zh-CN" altLang="en-US" sz="3600" b="1" dirty="0" smtClean="0"/>
              <a:t>重复值的处理</a:t>
            </a:r>
            <a:endParaRPr lang="zh-CN" altLang="zh-CN" sz="3600" b="1" dirty="0"/>
          </a:p>
        </p:txBody>
      </p:sp>
      <p:sp>
        <p:nvSpPr>
          <p:cNvPr id="2" name="矩形 1"/>
          <p:cNvSpPr/>
          <p:nvPr/>
        </p:nvSpPr>
        <p:spPr>
          <a:xfrm>
            <a:off x="757516" y="1834238"/>
            <a:ext cx="11053482" cy="3416320"/>
          </a:xfrm>
          <a:prstGeom prst="rect">
            <a:avLst/>
          </a:prstGeom>
        </p:spPr>
        <p:txBody>
          <a:bodyPr wrap="square">
            <a:spAutoFit/>
          </a:bodyPr>
          <a:lstStyle/>
          <a:p>
            <a:r>
              <a:rPr lang="zh-CN" altLang="en-US" sz="3600" dirty="0"/>
              <a:t>数据分析时也经常会遇到要处理重复数据的问题。在对重复数据进行处理之前，要分析造成数据重复的原因以及去除重复数据后可能会造成的影响。一般来说，数据重复有记录重复和特征重复两种，记录重复是指一个或多个特征的某几条记录重复，特征重复是指一个或多个特征名称不同，但是数据完全相同的情况</a:t>
            </a:r>
            <a:r>
              <a:rPr lang="zh-CN" altLang="en-US" sz="3600" dirty="0" smtClean="0"/>
              <a:t>。</a:t>
            </a:r>
            <a:endParaRPr lang="zh-CN" altLang="en-US" sz="3600" dirty="0"/>
          </a:p>
        </p:txBody>
      </p:sp>
      <p:sp>
        <p:nvSpPr>
          <p:cNvPr id="5" name="矩形 4"/>
          <p:cNvSpPr/>
          <p:nvPr/>
        </p:nvSpPr>
        <p:spPr>
          <a:xfrm>
            <a:off x="1070394" y="5532299"/>
            <a:ext cx="10427725" cy="646331"/>
          </a:xfrm>
          <a:prstGeom prst="rect">
            <a:avLst/>
          </a:prstGeom>
        </p:spPr>
        <p:txBody>
          <a:bodyPr wrap="square">
            <a:spAutoFit/>
          </a:bodyPr>
          <a:lstStyle/>
          <a:p>
            <a:r>
              <a:rPr lang="zh-CN" altLang="en-US" sz="3600" dirty="0" smtClean="0">
                <a:ea typeface="等线" panose="02010600030101010101" pitchFamily="2" charset="-122"/>
                <a:cs typeface="Times New Roman" panose="02020603050405020304" pitchFamily="18" charset="0"/>
              </a:rPr>
              <a:t>案例：</a:t>
            </a:r>
            <a:r>
              <a:rPr lang="zh-CN" altLang="en-US" sz="3600" dirty="0">
                <a:ea typeface="等线" panose="02010600030101010101" pitchFamily="2" charset="-122"/>
                <a:cs typeface="Times New Roman" panose="02020603050405020304" pitchFamily="18" charset="0"/>
              </a:rPr>
              <a:t>某咖啡公司销售</a:t>
            </a:r>
            <a:r>
              <a:rPr lang="zh-CN" altLang="en-US" sz="3600" dirty="0" smtClean="0">
                <a:ea typeface="等线" panose="02010600030101010101" pitchFamily="2" charset="-122"/>
                <a:cs typeface="Times New Roman" panose="02020603050405020304" pitchFamily="18" charset="0"/>
              </a:rPr>
              <a:t>表来进行重复值的处理</a:t>
            </a:r>
            <a:endParaRPr lang="zh-CN" altLang="en-US" sz="36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9895452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10.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13.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14.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1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16.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17.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18.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19.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20.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21.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ags/tag24.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25.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26.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27.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28.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29.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30.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31.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32.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33.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34.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5.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36.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37.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ags/tag38.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39.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0.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41.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42.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4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44.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45.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46.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7.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48.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49.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50.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51.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ags/tag52.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53.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54.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55.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56.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57.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58.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59.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60.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61.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62.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63.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64.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65.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ags/tag66.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67.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68.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69.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70.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2504</Words>
  <Application>Microsoft Office PowerPoint</Application>
  <PresentationFormat>自定义</PresentationFormat>
  <Paragraphs>148</Paragraphs>
  <Slides>32</Slides>
  <Notes>15</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第一PPT，www.1ppt.com</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Administrator</cp:lastModifiedBy>
  <cp:revision>98</cp:revision>
  <dcterms:created xsi:type="dcterms:W3CDTF">2019-01-02T05:18:00Z</dcterms:created>
  <dcterms:modified xsi:type="dcterms:W3CDTF">2022-05-24T01:17:00Z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2052-11.1.0.10388</vt:lpwstr>
  </property>
  <property fmtid="{D5CDD505-2E9C-101B-9397-08002B2CF9AE}" pid="3" name="ICV">
    <vt:lpwstr>5CBB144BE2824953BE776E6851A55E91</vt:lpwstr>
  </property>
</Properties>
</file>