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345" r:id="rId3"/>
    <p:sldId id="2391" r:id="rId4"/>
    <p:sldId id="2335" r:id="rId5"/>
    <p:sldId id="2390" r:id="rId6"/>
    <p:sldId id="2392" r:id="rId7"/>
    <p:sldId id="2400" r:id="rId8"/>
    <p:sldId id="2398" r:id="rId9"/>
    <p:sldId id="2401" r:id="rId10"/>
    <p:sldId id="2402" r:id="rId11"/>
    <p:sldId id="2403" r:id="rId12"/>
    <p:sldId id="2404" r:id="rId13"/>
    <p:sldId id="2405" r:id="rId14"/>
    <p:sldId id="2406" r:id="rId15"/>
    <p:sldId id="2407" r:id="rId16"/>
    <p:sldId id="2408" r:id="rId17"/>
    <p:sldId id="2409" r:id="rId18"/>
    <p:sldId id="2410" r:id="rId19"/>
    <p:sldId id="2413" r:id="rId20"/>
    <p:sldId id="2411" r:id="rId21"/>
    <p:sldId id="241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t>2021/9/16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8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0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9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1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2021/9/16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2021/9/16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>
            <p:custDataLst>
              <p:tags r:id="rId2"/>
            </p:custDataLst>
          </p:nvPr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>
            <p:custDataLst>
              <p:tags r:id="rId3"/>
            </p:custDataLst>
          </p:nvPr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>
            <p:custDataLst>
              <p:tags r:id="rId4"/>
            </p:custDataLst>
          </p:nvPr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>
            <p:custDataLst>
              <p:tags r:id="rId5"/>
            </p:custDataLst>
          </p:nvPr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>
            <p:custDataLst>
              <p:tags r:id="rId6"/>
            </p:custDataLst>
          </p:nvPr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>
            <p:custDataLst>
              <p:tags r:id="rId7"/>
            </p:custDataLst>
          </p:nvPr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>
            <p:custDataLst>
              <p:tags r:id="rId8"/>
            </p:custDataLst>
          </p:nvPr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>
            <p:custDataLst>
              <p:tags r:id="rId9"/>
            </p:custDataLst>
          </p:nvPr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52531" y="2414164"/>
            <a:ext cx="10745765" cy="1015663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kern="100" dirty="0" smtClean="0">
                <a:solidFill>
                  <a:srgbClr val="002060"/>
                </a:solidFill>
                <a:cs typeface="+mn-ea"/>
                <a:sym typeface="+mn-lt"/>
              </a:rPr>
              <a:t>第六章：数据分组与聚合</a:t>
            </a:r>
            <a:endParaRPr lang="zh-CN" altLang="en-US" sz="60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数据分析教材微课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654299" y="3884462"/>
            <a:ext cx="6781801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从中提取有价值的信息，形成结论并进行展示的过程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963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latin typeface="+mn-ea"/>
              </a:rPr>
              <a:t>聚合 </a:t>
            </a:r>
            <a:r>
              <a:rPr lang="en-US" altLang="zh-CN" sz="3600" b="1" dirty="0">
                <a:latin typeface="+mn-ea"/>
              </a:rPr>
              <a:t>Aggregation</a:t>
            </a:r>
            <a:endParaRPr lang="zh-CN" altLang="zh-CN" sz="6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845" y="1563405"/>
            <a:ext cx="11053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常用</a:t>
            </a:r>
            <a:r>
              <a:rPr lang="zh-CN" altLang="zh-CN" sz="2400" dirty="0"/>
              <a:t>内置聚合函数</a:t>
            </a:r>
          </a:p>
          <a:p>
            <a:r>
              <a:rPr lang="en-US" altLang="zh-CN" sz="2400" dirty="0"/>
              <a:t>median</a:t>
            </a:r>
            <a:r>
              <a:rPr lang="zh-CN" altLang="zh-CN" sz="2400" dirty="0"/>
              <a:t>中位数、</a:t>
            </a:r>
            <a:r>
              <a:rPr lang="en-US" altLang="zh-CN" sz="2400" dirty="0"/>
              <a:t>mean</a:t>
            </a:r>
            <a:r>
              <a:rPr lang="zh-CN" altLang="zh-CN" sz="2400" dirty="0"/>
              <a:t>均值、</a:t>
            </a:r>
            <a:r>
              <a:rPr lang="en-US" altLang="zh-CN" sz="2400" dirty="0"/>
              <a:t>sum</a:t>
            </a:r>
            <a:r>
              <a:rPr lang="zh-CN" altLang="zh-CN" sz="2400" dirty="0"/>
              <a:t>和、</a:t>
            </a:r>
            <a:r>
              <a:rPr lang="en-US" altLang="zh-CN" sz="2400" dirty="0"/>
              <a:t>prod</a:t>
            </a:r>
            <a:r>
              <a:rPr lang="zh-CN" altLang="zh-CN" sz="2400" dirty="0"/>
              <a:t>乘积、</a:t>
            </a:r>
            <a:r>
              <a:rPr lang="en-US" altLang="zh-CN" sz="2400" dirty="0"/>
              <a:t>size</a:t>
            </a:r>
            <a:r>
              <a:rPr lang="zh-CN" altLang="zh-CN" sz="2400" dirty="0" smtClean="0"/>
              <a:t>大小、</a:t>
            </a:r>
            <a:r>
              <a:rPr lang="en-US" altLang="zh-CN" sz="2400" dirty="0"/>
              <a:t>count</a:t>
            </a:r>
            <a:r>
              <a:rPr lang="zh-CN" altLang="zh-CN" sz="2400" dirty="0"/>
              <a:t>样本的个数、</a:t>
            </a:r>
            <a:r>
              <a:rPr lang="en-US" altLang="zh-CN" sz="2400" dirty="0" err="1"/>
              <a:t>std</a:t>
            </a:r>
            <a:r>
              <a:rPr lang="zh-CN" altLang="zh-CN" sz="2400" dirty="0"/>
              <a:t>标准差、</a:t>
            </a:r>
            <a:r>
              <a:rPr lang="en-US" altLang="zh-CN" sz="2400" dirty="0" err="1"/>
              <a:t>cov</a:t>
            </a:r>
            <a:r>
              <a:rPr lang="zh-CN" altLang="zh-CN" sz="2400" dirty="0"/>
              <a:t>协方差、</a:t>
            </a:r>
            <a:r>
              <a:rPr lang="en-US" altLang="zh-CN" sz="2400" dirty="0" err="1"/>
              <a:t>var</a:t>
            </a:r>
            <a:r>
              <a:rPr lang="zh-CN" altLang="zh-CN" sz="2400" dirty="0" smtClean="0"/>
              <a:t>方差、</a:t>
            </a:r>
            <a:r>
              <a:rPr lang="en-US" altLang="zh-CN" sz="2400" dirty="0"/>
              <a:t>min</a:t>
            </a:r>
            <a:r>
              <a:rPr lang="zh-CN" altLang="zh-CN" sz="2400" dirty="0"/>
              <a:t>最小值、</a:t>
            </a:r>
            <a:r>
              <a:rPr lang="en-US" altLang="zh-CN" sz="2400" dirty="0"/>
              <a:t>max</a:t>
            </a:r>
            <a:r>
              <a:rPr lang="zh-CN" altLang="zh-CN" sz="2400" dirty="0"/>
              <a:t>最大值。</a:t>
            </a:r>
          </a:p>
        </p:txBody>
      </p:sp>
      <p:sp>
        <p:nvSpPr>
          <p:cNvPr id="3" name="矩形 2"/>
          <p:cNvSpPr/>
          <p:nvPr/>
        </p:nvSpPr>
        <p:spPr>
          <a:xfrm>
            <a:off x="927845" y="2797331"/>
            <a:ext cx="3741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同时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使用多个聚合函数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1231900" y="3391238"/>
            <a:ext cx="97633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spcAft>
                <a:spcPts val="0"/>
              </a:spcAft>
            </a:pP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pandas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中提供了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agg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aggregate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都支持对每个分组应用某个函数，包括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的内置函数或自定义的函数，同时都直接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DataFrame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进行函数应用，也可以对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GroupBy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对象应用函数操作。</a:t>
            </a:r>
          </a:p>
          <a:p>
            <a:pPr indent="355600">
              <a:spcAft>
                <a:spcPts val="0"/>
              </a:spcAft>
            </a:pP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DataFrame.aggregate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func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=None, axis=0, *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args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, **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kwargs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indent="355600">
              <a:spcAft>
                <a:spcPts val="0"/>
              </a:spcAft>
            </a:pP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DataFrame.agg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func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axis = 0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*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args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**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kwargs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341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963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latin typeface="+mn-ea"/>
              </a:rPr>
              <a:t>聚合 </a:t>
            </a:r>
            <a:r>
              <a:rPr lang="en-US" altLang="zh-CN" sz="3600" b="1" dirty="0">
                <a:latin typeface="+mn-ea"/>
              </a:rPr>
              <a:t>Aggregation</a:t>
            </a:r>
            <a:endParaRPr lang="zh-CN" altLang="zh-CN" sz="6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845" y="1563405"/>
            <a:ext cx="11053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zh-CN" sz="2400" dirty="0"/>
              <a:t>使用自定义函数 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584945" y="2184158"/>
            <a:ext cx="9763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spcAft>
                <a:spcPts val="0"/>
              </a:spcAft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分组</a:t>
            </a:r>
            <a:r>
              <a:rPr lang="zh-CN" altLang="zh-CN" sz="2400" dirty="0">
                <a:latin typeface="+mn-ea"/>
              </a:rPr>
              <a:t>后调用聚合函数</a:t>
            </a:r>
            <a:endParaRPr lang="zh-CN" altLang="zh-CN" sz="32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7845" y="2828738"/>
            <a:ext cx="3945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apply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函数聚合数据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5466600" y="2202791"/>
            <a:ext cx="8307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func</a:t>
            </a:r>
            <a:r>
              <a:rPr lang="zh-CN" altLang="zh-CN" dirty="0"/>
              <a:t>：要应用到序列上每一个元素的函数；</a:t>
            </a:r>
          </a:p>
          <a:p>
            <a:r>
              <a:rPr lang="en-US" altLang="zh-CN" dirty="0" err="1"/>
              <a:t>convert_dtype</a:t>
            </a:r>
            <a:r>
              <a:rPr lang="zh-CN" altLang="zh-CN" dirty="0"/>
              <a:t>：布尔数据类型，默认为</a:t>
            </a:r>
            <a:r>
              <a:rPr lang="en-US" altLang="zh-CN" dirty="0"/>
              <a:t> True</a:t>
            </a:r>
            <a:r>
              <a:rPr lang="zh-CN" altLang="zh-CN" dirty="0"/>
              <a:t>，表示寻找到最合适的结果类型；</a:t>
            </a:r>
          </a:p>
          <a:p>
            <a:r>
              <a:rPr lang="en-US" altLang="zh-CN" dirty="0" err="1"/>
              <a:t>args</a:t>
            </a:r>
            <a:r>
              <a:rPr lang="en-US" altLang="zh-CN" dirty="0"/>
              <a:t>=()</a:t>
            </a:r>
            <a:r>
              <a:rPr lang="zh-CN" altLang="zh-CN" dirty="0"/>
              <a:t>：元组数据类型，表示传入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zh-CN" dirty="0"/>
              <a:t>函数的参数；</a:t>
            </a:r>
          </a:p>
          <a:p>
            <a:r>
              <a:rPr lang="en-US" altLang="zh-CN" dirty="0"/>
              <a:t>**</a:t>
            </a:r>
            <a:r>
              <a:rPr lang="en-US" altLang="zh-CN" dirty="0" err="1"/>
              <a:t>kwds</a:t>
            </a:r>
            <a:r>
              <a:rPr lang="zh-CN" altLang="zh-CN" dirty="0"/>
              <a:t>：表示传入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zh-CN" dirty="0"/>
              <a:t>函数的参数。</a:t>
            </a:r>
          </a:p>
        </p:txBody>
      </p:sp>
      <p:sp>
        <p:nvSpPr>
          <p:cNvPr id="8" name="矩形 7"/>
          <p:cNvSpPr/>
          <p:nvPr/>
        </p:nvSpPr>
        <p:spPr>
          <a:xfrm>
            <a:off x="5132504" y="1718108"/>
            <a:ext cx="601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Series.apply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convert_dtype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=True,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=(), **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kwds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6604" y="34031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DataFrame.apply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 axis=0, broadcast=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False,raw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=False, reduce =None, 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=(), **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kwds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7845" y="4093317"/>
            <a:ext cx="11053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：要应用在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对象的行或列的函数；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axis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：用于控制是将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对象的行数据，还是列数据传入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函数。如果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axis=1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对象的行数据作为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Series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的数据结构传入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函数。它的默认值是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broadcast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：布尔数据类型，默认为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False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。对于聚合函数，返回具有传播值的相同大小的对象；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：布尔数据类型，默认为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False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。其作用是将每行或每列转换为一个系列。如果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row=True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，则传递的函数将接收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ndarray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对象；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reduce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：默认为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None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，表示尽量减少应用程序；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=()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：元组数据类型，表示传入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函数的参数；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kwds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：表示传入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函数的参数。</a:t>
            </a:r>
          </a:p>
        </p:txBody>
      </p:sp>
    </p:spTree>
    <p:extLst>
      <p:ext uri="{BB962C8B-B14F-4D97-AF65-F5344CB8AC3E}">
        <p14:creationId xmlns:p14="http://schemas.microsoft.com/office/powerpoint/2010/main" val="25936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963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latin typeface="+mn-ea"/>
              </a:rPr>
              <a:t>过滤</a:t>
            </a:r>
            <a:r>
              <a:rPr lang="en-US" altLang="zh-CN" sz="3600" b="1" dirty="0">
                <a:latin typeface="+mn-ea"/>
              </a:rPr>
              <a:t> </a:t>
            </a:r>
            <a:r>
              <a:rPr lang="en-US" altLang="zh-CN" sz="3600" b="1" dirty="0" err="1">
                <a:latin typeface="+mn-ea"/>
              </a:rPr>
              <a:t>Filteration</a:t>
            </a:r>
            <a:endParaRPr lang="zh-CN" altLang="zh-CN" sz="9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845" y="1563405"/>
            <a:ext cx="11053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DataFrame.filter</a:t>
            </a:r>
            <a:r>
              <a:rPr lang="en-US" altLang="zh-CN" sz="2400" dirty="0"/>
              <a:t>(self, items=None, like=None, regex=None, axis=None)</a:t>
            </a:r>
            <a:endParaRPr lang="zh-CN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927845" y="2631639"/>
            <a:ext cx="96639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items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：类似列表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(list)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；保持标签中轴的位置。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like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：字符串；保持标签远离类似于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label == True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axis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regex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：字符串（正则表达式）；保持标签远离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re.search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regex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label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== True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axis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axis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整数或字符串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axis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名称；要过滤的轴。默认情况下，这是信息轴，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‘index’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用于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Series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‘columns’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用于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DataFrame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items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like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regex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参数执行相互排斥。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axis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默认为使用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[ ]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建立索引时使用的信息轴。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3008" y="214368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参数说明：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8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963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latin typeface="+mn-ea"/>
              </a:rPr>
              <a:t>变换</a:t>
            </a:r>
            <a:r>
              <a:rPr lang="en-US" altLang="zh-CN" sz="3600" b="1" dirty="0">
                <a:latin typeface="+mn-ea"/>
              </a:rPr>
              <a:t> Transformation</a:t>
            </a:r>
            <a:endParaRPr lang="zh-CN" altLang="zh-CN" sz="239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845" y="1563405"/>
            <a:ext cx="110534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pd.transform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, axis=0</a:t>
            </a:r>
            <a:r>
              <a:rPr lang="en-US" altLang="zh-CN" sz="2400" dirty="0" smtClean="0"/>
              <a:t>)</a:t>
            </a:r>
            <a:endParaRPr lang="zh-CN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927845" y="2631639"/>
            <a:ext cx="96639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func</a:t>
            </a:r>
            <a:r>
              <a:rPr lang="zh-CN" altLang="zh-CN" sz="2400" dirty="0"/>
              <a:t>指定用于操作数据的函数。它可以是函数、字符串函数名、函数列表或轴标签</a:t>
            </a:r>
            <a:r>
              <a:rPr lang="en-US" altLang="zh-CN" sz="2400" dirty="0"/>
              <a:t>-&gt;</a:t>
            </a:r>
            <a:r>
              <a:rPr lang="zh-CN" altLang="zh-CN" sz="2400" dirty="0"/>
              <a:t>函数的字典</a:t>
            </a:r>
          </a:p>
          <a:p>
            <a:r>
              <a:rPr lang="en-US" altLang="zh-CN" sz="2400" dirty="0"/>
              <a:t>axis</a:t>
            </a:r>
            <a:r>
              <a:rPr lang="zh-CN" altLang="zh-CN" sz="2400" dirty="0"/>
              <a:t>指定函数应用于哪个轴。</a:t>
            </a:r>
            <a:r>
              <a:rPr lang="en-US" altLang="zh-CN" sz="2400" dirty="0"/>
              <a:t>0</a:t>
            </a:r>
            <a:r>
              <a:rPr lang="zh-CN" altLang="zh-CN" sz="2400" dirty="0"/>
              <a:t>表示对每列应用</a:t>
            </a:r>
            <a:r>
              <a:rPr lang="en-US" altLang="zh-CN" sz="2400" dirty="0" err="1"/>
              <a:t>func</a:t>
            </a:r>
            <a:r>
              <a:rPr lang="zh-CN" altLang="zh-CN" sz="2400" dirty="0"/>
              <a:t>，</a:t>
            </a:r>
            <a:r>
              <a:rPr lang="en-US" altLang="zh-CN" sz="2400" dirty="0"/>
              <a:t>1</a:t>
            </a:r>
            <a:r>
              <a:rPr lang="zh-CN" altLang="zh-CN" sz="2400" dirty="0"/>
              <a:t>表示对每行应用</a:t>
            </a:r>
            <a:r>
              <a:rPr lang="en-US" altLang="zh-CN" sz="2400" dirty="0" err="1"/>
              <a:t>func</a:t>
            </a:r>
            <a:r>
              <a:rPr lang="zh-CN" altLang="zh-CN" sz="2400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3008" y="214368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参数说明：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83158" y="4227585"/>
            <a:ext cx="434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最常用的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transform()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用途：</a:t>
            </a:r>
          </a:p>
        </p:txBody>
      </p:sp>
      <p:sp>
        <p:nvSpPr>
          <p:cNvPr id="5" name="矩形 4"/>
          <p:cNvSpPr/>
          <p:nvPr/>
        </p:nvSpPr>
        <p:spPr>
          <a:xfrm>
            <a:off x="1685535" y="4802436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转换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8" name="矩形 7"/>
          <p:cNvSpPr/>
          <p:nvPr/>
        </p:nvSpPr>
        <p:spPr>
          <a:xfrm>
            <a:off x="1685535" y="5307568"/>
            <a:ext cx="2746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组合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groupby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85535" y="5799435"/>
            <a:ext cx="190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过滤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9102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1973804" y="2650937"/>
            <a:ext cx="7743500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数据透视表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944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2750" y="2043110"/>
            <a:ext cx="96415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利用</a:t>
            </a:r>
            <a:r>
              <a:rPr lang="en-US" altLang="zh-CN" sz="2400" dirty="0" err="1">
                <a:latin typeface="+mn-ea"/>
              </a:rPr>
              <a:t>pivot_table</a:t>
            </a:r>
            <a:r>
              <a:rPr lang="zh-CN" altLang="zh-CN" sz="2400" dirty="0">
                <a:latin typeface="+mn-ea"/>
              </a:rPr>
              <a:t>创建透视</a:t>
            </a:r>
            <a:r>
              <a:rPr lang="zh-CN" altLang="zh-CN" sz="2400" dirty="0" smtClean="0">
                <a:latin typeface="+mn-ea"/>
              </a:rPr>
              <a:t>表</a:t>
            </a:r>
            <a:endParaRPr lang="en-US" altLang="zh-CN" sz="3200" dirty="0" smtClean="0">
              <a:latin typeface="+mn-ea"/>
            </a:endParaRPr>
          </a:p>
          <a:p>
            <a:endParaRPr lang="en-US" altLang="zh-CN" sz="88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利用</a:t>
            </a:r>
            <a:r>
              <a:rPr lang="en-US" altLang="zh-CN" sz="2400" dirty="0">
                <a:latin typeface="+mn-ea"/>
              </a:rPr>
              <a:t>crosstab</a:t>
            </a:r>
            <a:r>
              <a:rPr lang="zh-CN" altLang="zh-CN" sz="2400" dirty="0">
                <a:latin typeface="+mn-ea"/>
              </a:rPr>
              <a:t>创建交叉</a:t>
            </a:r>
            <a:r>
              <a:rPr lang="zh-CN" altLang="zh-CN" sz="2400" dirty="0" smtClean="0">
                <a:latin typeface="+mn-ea"/>
              </a:rPr>
              <a:t>表</a:t>
            </a:r>
            <a:endParaRPr lang="en-US" altLang="zh-CN" sz="8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2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5363" y="59934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>
                <a:latin typeface="+mn-ea"/>
              </a:rPr>
              <a:t>利用</a:t>
            </a:r>
            <a:r>
              <a:rPr lang="en-US" altLang="zh-CN" sz="3600" dirty="0" err="1">
                <a:latin typeface="+mn-ea"/>
              </a:rPr>
              <a:t>pivot_table</a:t>
            </a:r>
            <a:r>
              <a:rPr lang="zh-CN" altLang="zh-CN" sz="3600" dirty="0">
                <a:latin typeface="+mn-ea"/>
              </a:rPr>
              <a:t>创建透视表</a:t>
            </a:r>
            <a:endParaRPr lang="zh-CN" altLang="zh-CN" sz="9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845" y="1879851"/>
            <a:ext cx="110534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pivot_table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data,values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None,index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None,columns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None,aggfunc</a:t>
            </a:r>
            <a:r>
              <a:rPr lang="en-US" altLang="zh-CN" sz="2400" dirty="0" smtClean="0"/>
              <a:t>='mean', </a:t>
            </a:r>
            <a:r>
              <a:rPr lang="en-US" altLang="zh-CN" sz="2400" dirty="0" err="1" smtClean="0"/>
              <a:t>fill_value</a:t>
            </a:r>
            <a:r>
              <a:rPr lang="en-US" altLang="zh-CN" sz="2400" dirty="0" smtClean="0"/>
              <a:t>=None, margins=False, </a:t>
            </a:r>
            <a:r>
              <a:rPr lang="en-US" altLang="zh-CN" sz="2400" dirty="0" err="1" smtClean="0"/>
              <a:t>dropna</a:t>
            </a:r>
            <a:r>
              <a:rPr lang="en-US" altLang="zh-CN" sz="2400" dirty="0" smtClean="0"/>
              <a:t>=True, </a:t>
            </a:r>
            <a:r>
              <a:rPr lang="en-US" altLang="zh-CN" sz="2400" dirty="0" err="1" smtClean="0"/>
              <a:t>margins_name</a:t>
            </a:r>
            <a:r>
              <a:rPr lang="en-US" altLang="zh-CN" sz="2400" dirty="0" smtClean="0"/>
              <a:t>='All')</a:t>
            </a:r>
            <a:endParaRPr lang="zh-CN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927845" y="266596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参数说明：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845" y="3035300"/>
            <a:ext cx="105656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data</a:t>
            </a:r>
            <a:r>
              <a:rPr lang="zh-CN" altLang="zh-CN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zh-CN" altLang="zh-CN" sz="2400" dirty="0" smtClean="0">
                <a:latin typeface="+mn-ea"/>
              </a:rPr>
              <a:t>必须</a:t>
            </a:r>
            <a:r>
              <a:rPr lang="en-US" altLang="zh-CN" sz="2400" dirty="0" smtClean="0">
                <a:latin typeface="+mn-ea"/>
              </a:rPr>
              <a:t>]</a:t>
            </a:r>
            <a:r>
              <a:rPr lang="zh-CN" altLang="zh-CN" sz="2400" dirty="0" smtClean="0">
                <a:latin typeface="+mn-ea"/>
              </a:rPr>
              <a:t>需要操作数据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DataFrame</a:t>
            </a:r>
            <a:endParaRPr lang="zh-CN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values</a:t>
            </a:r>
            <a:r>
              <a:rPr lang="zh-CN" altLang="zh-CN" sz="2400" dirty="0">
                <a:latin typeface="+mn-ea"/>
              </a:rPr>
              <a:t>：要进行计算操作的列名； 一个列名或列名组成的列表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不给代表对所有列操作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index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zh-CN" altLang="zh-CN" sz="2400" dirty="0">
                <a:latin typeface="+mn-ea"/>
              </a:rPr>
              <a:t>分组后作为行索引的列名 一个列名或列名组成的列表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columns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zh-CN" altLang="zh-CN" sz="2400" dirty="0">
                <a:latin typeface="+mn-ea"/>
              </a:rPr>
              <a:t>分组后作</a:t>
            </a:r>
            <a:r>
              <a:rPr lang="zh-CN" altLang="zh-CN" sz="2400" dirty="0" smtClean="0">
                <a:latin typeface="+mn-ea"/>
              </a:rPr>
              <a:t>为</a:t>
            </a:r>
            <a:r>
              <a:rPr lang="zh-CN" altLang="en-US" sz="2400" dirty="0">
                <a:latin typeface="+mn-ea"/>
              </a:rPr>
              <a:t>列</a:t>
            </a:r>
            <a:r>
              <a:rPr lang="zh-CN" altLang="zh-CN" sz="2400" dirty="0" smtClean="0">
                <a:latin typeface="+mn-ea"/>
              </a:rPr>
              <a:t>索引</a:t>
            </a:r>
            <a:r>
              <a:rPr lang="zh-CN" altLang="zh-CN" sz="2400" dirty="0">
                <a:latin typeface="+mn-ea"/>
              </a:rPr>
              <a:t>的列名 一个列名或列名组成的列表</a:t>
            </a:r>
          </a:p>
          <a:p>
            <a:r>
              <a:rPr lang="en-US" altLang="zh-CN" sz="2400" dirty="0" err="1">
                <a:solidFill>
                  <a:srgbClr val="0070C0"/>
                </a:solidFill>
                <a:latin typeface="+mn-ea"/>
              </a:rPr>
              <a:t>aggfunc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zh-CN" altLang="zh-CN" sz="2400" dirty="0">
                <a:latin typeface="+mn-ea"/>
              </a:rPr>
              <a:t>指定对</a:t>
            </a:r>
            <a:r>
              <a:rPr lang="en-US" altLang="zh-CN" sz="2400" dirty="0">
                <a:latin typeface="+mn-ea"/>
              </a:rPr>
              <a:t>values</a:t>
            </a:r>
            <a:r>
              <a:rPr lang="zh-CN" altLang="zh-CN" sz="2400" dirty="0">
                <a:latin typeface="+mn-ea"/>
              </a:rPr>
              <a:t>参数所给的列做什么计算操作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可以是字典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zh-CN" sz="2400" dirty="0">
                <a:latin typeface="+mn-ea"/>
              </a:rPr>
              <a:t>分别为不同的列指定不同的计算操作</a:t>
            </a:r>
            <a:r>
              <a:rPr lang="en-US" altLang="zh-CN" sz="2400" dirty="0">
                <a:latin typeface="+mn-ea"/>
              </a:rPr>
              <a:t>),</a:t>
            </a:r>
            <a:r>
              <a:rPr lang="zh-CN" altLang="zh-CN" sz="2400" dirty="0">
                <a:latin typeface="+mn-ea"/>
              </a:rPr>
              <a:t>默认为</a:t>
            </a:r>
            <a:r>
              <a:rPr lang="en-US" altLang="zh-CN" sz="2400" dirty="0">
                <a:latin typeface="+mn-ea"/>
              </a:rPr>
              <a:t>mean(</a:t>
            </a:r>
            <a:r>
              <a:rPr lang="zh-CN" altLang="zh-CN" sz="2400" dirty="0">
                <a:latin typeface="+mn-ea"/>
              </a:rPr>
              <a:t>计算均值</a:t>
            </a:r>
            <a:r>
              <a:rPr lang="en-US" altLang="zh-CN" sz="2400" dirty="0">
                <a:latin typeface="+mn-ea"/>
              </a:rPr>
              <a:t>)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margins</a:t>
            </a:r>
            <a:r>
              <a:rPr lang="zh-CN" altLang="zh-CN" sz="24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zh-CN" altLang="zh-CN" sz="2400" dirty="0">
                <a:latin typeface="+mn-ea"/>
              </a:rPr>
              <a:t>是否进行行汇总和列汇总</a:t>
            </a:r>
          </a:p>
        </p:txBody>
      </p:sp>
      <p:sp>
        <p:nvSpPr>
          <p:cNvPr id="6" name="矩形 5"/>
          <p:cNvSpPr/>
          <p:nvPr/>
        </p:nvSpPr>
        <p:spPr>
          <a:xfrm>
            <a:off x="5692016" y="1233520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DataFrame.pivot_table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27845" y="1222861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pandas.pivot_table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10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5363" y="59934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+mn-ea"/>
              </a:rPr>
              <a:t>利用</a:t>
            </a:r>
            <a:r>
              <a:rPr lang="en-US" altLang="zh-CN" sz="3600" dirty="0">
                <a:latin typeface="+mn-ea"/>
              </a:rPr>
              <a:t>crosstab</a:t>
            </a:r>
            <a:r>
              <a:rPr lang="zh-CN" altLang="zh-CN" sz="3600" dirty="0">
                <a:latin typeface="+mn-ea"/>
              </a:rPr>
              <a:t>创建交叉</a:t>
            </a:r>
            <a:r>
              <a:rPr lang="zh-CN" altLang="zh-CN" sz="3600" dirty="0" smtClean="0">
                <a:latin typeface="+mn-ea"/>
              </a:rPr>
              <a:t>表</a:t>
            </a:r>
            <a:endParaRPr lang="zh-CN" altLang="zh-CN" sz="239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845" y="1271305"/>
            <a:ext cx="10921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+mn-ea"/>
              </a:rPr>
              <a:t>交叉表</a:t>
            </a:r>
            <a:r>
              <a:rPr lang="en-US" altLang="zh-CN" sz="2400" dirty="0">
                <a:latin typeface="+mn-ea"/>
              </a:rPr>
              <a:t>(cross-tabulation, </a:t>
            </a:r>
            <a:r>
              <a:rPr lang="zh-CN" altLang="zh-CN" sz="2400" dirty="0">
                <a:latin typeface="+mn-ea"/>
              </a:rPr>
              <a:t>简称</a:t>
            </a:r>
            <a:r>
              <a:rPr lang="en-US" altLang="zh-CN" sz="2400" dirty="0" smtClean="0">
                <a:latin typeface="+mn-ea"/>
              </a:rPr>
              <a:t>crosstab)</a:t>
            </a:r>
            <a:r>
              <a:rPr lang="zh-CN" altLang="en-US" sz="2400" dirty="0" smtClean="0">
                <a:latin typeface="+mn-ea"/>
              </a:rPr>
              <a:t>是一种</a:t>
            </a:r>
            <a:r>
              <a:rPr lang="zh-CN" altLang="zh-CN" sz="2400" b="1" dirty="0" smtClean="0">
                <a:latin typeface="+mn-ea"/>
              </a:rPr>
              <a:t>特殊</a:t>
            </a:r>
            <a:r>
              <a:rPr lang="zh-CN" altLang="zh-CN" sz="2400" b="1" dirty="0">
                <a:latin typeface="+mn-ea"/>
              </a:rPr>
              <a:t>透视</a:t>
            </a:r>
            <a:r>
              <a:rPr lang="zh-CN" altLang="zh-CN" sz="2400" b="1" dirty="0" smtClean="0">
                <a:latin typeface="+mn-ea"/>
              </a:rPr>
              <a:t>表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往往</a:t>
            </a:r>
            <a:r>
              <a:rPr lang="zh-CN" altLang="zh-CN" sz="2400" dirty="0" smtClean="0">
                <a:latin typeface="+mn-ea"/>
              </a:rPr>
              <a:t>用于</a:t>
            </a:r>
            <a:r>
              <a:rPr lang="zh-CN" altLang="zh-CN" sz="2400" b="1" dirty="0">
                <a:latin typeface="+mn-ea"/>
              </a:rPr>
              <a:t>计算分组</a:t>
            </a:r>
            <a:r>
              <a:rPr lang="zh-CN" altLang="zh-CN" sz="2400" b="1" dirty="0" smtClean="0">
                <a:latin typeface="+mn-ea"/>
              </a:rPr>
              <a:t>频率</a:t>
            </a:r>
            <a:r>
              <a:rPr lang="zh-CN" altLang="zh-CN" sz="2400" dirty="0" smtClean="0">
                <a:latin typeface="+mn-ea"/>
              </a:rPr>
              <a:t>。</a:t>
            </a:r>
            <a:r>
              <a:rPr lang="en-US" altLang="zh-CN" sz="2400" dirty="0">
                <a:latin typeface="+mn-ea"/>
              </a:rPr>
              <a:t>crosstab</a:t>
            </a:r>
            <a:r>
              <a:rPr lang="zh-CN" altLang="zh-CN" sz="2400" dirty="0">
                <a:latin typeface="+mn-ea"/>
              </a:rPr>
              <a:t>是</a:t>
            </a:r>
            <a:r>
              <a:rPr lang="en-US" altLang="zh-CN" sz="2400" dirty="0" err="1">
                <a:latin typeface="+mn-ea"/>
              </a:rPr>
              <a:t>pivot_table</a:t>
            </a:r>
            <a:r>
              <a:rPr lang="zh-CN" altLang="zh-CN" sz="2400" dirty="0">
                <a:latin typeface="+mn-ea"/>
              </a:rPr>
              <a:t>的一种特殊情况；</a:t>
            </a:r>
            <a:r>
              <a:rPr lang="en-US" altLang="zh-CN" sz="2400" dirty="0">
                <a:latin typeface="+mn-ea"/>
              </a:rPr>
              <a:t>crosstab</a:t>
            </a:r>
            <a:r>
              <a:rPr lang="zh-CN" altLang="zh-CN" sz="2400" dirty="0">
                <a:latin typeface="+mn-ea"/>
              </a:rPr>
              <a:t>函数</a:t>
            </a:r>
            <a:r>
              <a:rPr lang="en-US" altLang="zh-CN" sz="2400" dirty="0" err="1">
                <a:latin typeface="+mn-ea"/>
              </a:rPr>
              <a:t>index,columns,values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输入都是从</a:t>
            </a:r>
            <a:r>
              <a:rPr lang="en-US" altLang="zh-CN" sz="2400" dirty="0" err="1">
                <a:latin typeface="+mn-ea"/>
              </a:rPr>
              <a:t>DataFrame</a:t>
            </a:r>
            <a:r>
              <a:rPr lang="zh-CN" altLang="zh-CN" sz="2400" dirty="0">
                <a:latin typeface="+mn-ea"/>
              </a:rPr>
              <a:t>中直接取值。</a:t>
            </a:r>
            <a:endParaRPr lang="zh-CN" altLang="zh-CN" sz="32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3588" y="318045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参数说明：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3588" y="3628579"/>
            <a:ext cx="105656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values</a:t>
            </a:r>
            <a:r>
              <a:rPr lang="zh-CN" altLang="zh-CN" sz="2400" dirty="0">
                <a:latin typeface="+mn-ea"/>
              </a:rPr>
              <a:t>：要进行计算操作的列名； 一个列名或列名组成的列表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不给代表对所有列操作</a:t>
            </a:r>
          </a:p>
          <a:p>
            <a:r>
              <a:rPr lang="en-US" altLang="zh-CN" sz="2400" dirty="0">
                <a:latin typeface="+mn-ea"/>
              </a:rPr>
              <a:t>index</a:t>
            </a:r>
            <a:r>
              <a:rPr lang="zh-CN" altLang="zh-CN" sz="2400" dirty="0">
                <a:latin typeface="+mn-ea"/>
              </a:rPr>
              <a:t>：分组后作为行索引的列名 一个列名或列名组成的列表</a:t>
            </a:r>
          </a:p>
          <a:p>
            <a:r>
              <a:rPr lang="en-US" altLang="zh-CN" sz="2400" dirty="0">
                <a:latin typeface="+mn-ea"/>
              </a:rPr>
              <a:t>columns</a:t>
            </a:r>
            <a:r>
              <a:rPr lang="zh-CN" altLang="zh-CN" sz="2400" dirty="0">
                <a:latin typeface="+mn-ea"/>
              </a:rPr>
              <a:t>：分组后作为行索引的列名 一个列名或列名组成的列表</a:t>
            </a:r>
          </a:p>
          <a:p>
            <a:r>
              <a:rPr lang="en-US" altLang="zh-CN" sz="2400" dirty="0" err="1">
                <a:latin typeface="+mn-ea"/>
              </a:rPr>
              <a:t>aggfunc</a:t>
            </a:r>
            <a:r>
              <a:rPr lang="zh-CN" altLang="zh-CN" sz="2400" dirty="0">
                <a:latin typeface="+mn-ea"/>
              </a:rPr>
              <a:t>：指定对</a:t>
            </a:r>
            <a:r>
              <a:rPr lang="en-US" altLang="zh-CN" sz="2400" dirty="0">
                <a:latin typeface="+mn-ea"/>
              </a:rPr>
              <a:t>values</a:t>
            </a:r>
            <a:r>
              <a:rPr lang="zh-CN" altLang="zh-CN" sz="2400" dirty="0">
                <a:latin typeface="+mn-ea"/>
              </a:rPr>
              <a:t>参数所给的列做什么计算操作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可以是字典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zh-CN" sz="2400" dirty="0">
                <a:latin typeface="+mn-ea"/>
              </a:rPr>
              <a:t>分别为不同的列指定不同的计算操作</a:t>
            </a:r>
            <a:r>
              <a:rPr lang="en-US" altLang="zh-CN" sz="2400" dirty="0">
                <a:latin typeface="+mn-ea"/>
              </a:rPr>
              <a:t>),</a:t>
            </a:r>
            <a:r>
              <a:rPr lang="zh-CN" altLang="zh-CN" sz="2400" dirty="0">
                <a:latin typeface="+mn-ea"/>
              </a:rPr>
              <a:t>默认为</a:t>
            </a:r>
            <a:r>
              <a:rPr lang="en-US" altLang="zh-CN" sz="2400" dirty="0">
                <a:latin typeface="+mn-ea"/>
              </a:rPr>
              <a:t>mean(</a:t>
            </a:r>
            <a:r>
              <a:rPr lang="zh-CN" altLang="zh-CN" sz="2400" dirty="0">
                <a:latin typeface="+mn-ea"/>
              </a:rPr>
              <a:t>计算均值</a:t>
            </a:r>
            <a:r>
              <a:rPr lang="en-US" altLang="zh-CN" sz="2400" dirty="0">
                <a:latin typeface="+mn-ea"/>
              </a:rPr>
              <a:t>)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margins</a:t>
            </a:r>
            <a:r>
              <a:rPr lang="zh-CN" altLang="zh-CN" sz="2400" dirty="0">
                <a:latin typeface="+mn-ea"/>
              </a:rPr>
              <a:t>：是否进行行汇总和列汇总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27845" y="2465751"/>
            <a:ext cx="103243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crosstab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index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columns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values=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None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rownames=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None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colnames=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None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aggfunc=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None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margins=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False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margins_name=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'All'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dropna=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True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normalize=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False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7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5363" y="59934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 smtClean="0"/>
              <a:t>pivot_table</a:t>
            </a:r>
            <a:r>
              <a:rPr lang="zh-CN" altLang="en-US" sz="3600" dirty="0" smtClean="0"/>
              <a:t>函数和</a:t>
            </a:r>
            <a:r>
              <a:rPr lang="en-US" altLang="zh-CN" sz="3600" dirty="0" err="1" smtClean="0"/>
              <a:t>groupby</a:t>
            </a:r>
            <a:r>
              <a:rPr lang="zh-CN" altLang="en-US" sz="3600" dirty="0" smtClean="0"/>
              <a:t>函数的</a:t>
            </a:r>
            <a:r>
              <a:rPr lang="zh-CN" altLang="en-US" sz="3600" dirty="0"/>
              <a:t>区别</a:t>
            </a:r>
            <a:r>
              <a:rPr lang="en-US" altLang="zh-CN" sz="3600" dirty="0"/>
              <a:t>:</a:t>
            </a:r>
            <a:endParaRPr lang="zh-CN" altLang="zh-CN" sz="239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8518" y="1393590"/>
            <a:ext cx="11053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(</a:t>
            </a:r>
            <a:r>
              <a:rPr lang="en-US" altLang="zh-CN" sz="3200" dirty="0"/>
              <a:t>1)</a:t>
            </a:r>
            <a:r>
              <a:rPr lang="en-US" altLang="zh-CN" sz="3200" dirty="0" err="1"/>
              <a:t>pivot_table</a:t>
            </a:r>
            <a:r>
              <a:rPr lang="zh-CN" altLang="en-US" sz="3600" dirty="0"/>
              <a:t>本质就是分组统计 </a:t>
            </a:r>
            <a:endParaRPr lang="en-US" altLang="zh-CN" sz="3600" dirty="0" smtClean="0"/>
          </a:p>
        </p:txBody>
      </p:sp>
      <p:sp>
        <p:nvSpPr>
          <p:cNvPr id="6" name="矩形 5"/>
          <p:cNvSpPr/>
          <p:nvPr/>
        </p:nvSpPr>
        <p:spPr>
          <a:xfrm>
            <a:off x="1138518" y="2192649"/>
            <a:ext cx="7790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(2)</a:t>
            </a:r>
            <a:r>
              <a:rPr lang="en-US" altLang="zh-CN" sz="3200" dirty="0" err="1"/>
              <a:t>pivot_table</a:t>
            </a:r>
            <a:r>
              <a:rPr lang="zh-CN" altLang="en-US" sz="3200" dirty="0"/>
              <a:t>可以用</a:t>
            </a:r>
            <a:r>
              <a:rPr lang="en-US" altLang="zh-CN" sz="3200" dirty="0" err="1"/>
              <a:t>groupby</a:t>
            </a:r>
            <a:r>
              <a:rPr lang="zh-CN" altLang="en-US" sz="3200" dirty="0"/>
              <a:t>实现 </a:t>
            </a:r>
            <a:endParaRPr lang="en-US" altLang="zh-CN" sz="3200" dirty="0"/>
          </a:p>
        </p:txBody>
      </p:sp>
      <p:sp>
        <p:nvSpPr>
          <p:cNvPr id="7" name="矩形 6"/>
          <p:cNvSpPr/>
          <p:nvPr/>
        </p:nvSpPr>
        <p:spPr>
          <a:xfrm>
            <a:off x="1138518" y="2930153"/>
            <a:ext cx="96280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(3)</a:t>
            </a:r>
            <a:r>
              <a:rPr lang="en-US" altLang="zh-CN" sz="3200" dirty="0" err="1"/>
              <a:t>pivot_table</a:t>
            </a:r>
            <a:r>
              <a:rPr lang="zh-CN" altLang="en-US" sz="3200" dirty="0"/>
              <a:t>的意义在于可以将两个不同的分组维度进行交叉分析 </a:t>
            </a:r>
            <a:endParaRPr lang="en-US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1125071" y="394451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(4)</a:t>
            </a:r>
            <a:r>
              <a:rPr lang="en-US" altLang="zh-CN" sz="3200" dirty="0" err="1"/>
              <a:t>groupby</a:t>
            </a:r>
            <a:r>
              <a:rPr lang="zh-CN" altLang="en-US" sz="3200" dirty="0"/>
              <a:t>数据没有交叉透视 </a:t>
            </a:r>
            <a:endParaRPr lang="en-US" altLang="zh-CN" sz="3200" dirty="0"/>
          </a:p>
        </p:txBody>
      </p:sp>
      <p:sp>
        <p:nvSpPr>
          <p:cNvPr id="10" name="矩形 9"/>
          <p:cNvSpPr/>
          <p:nvPr/>
        </p:nvSpPr>
        <p:spPr>
          <a:xfrm>
            <a:off x="1098177" y="4787648"/>
            <a:ext cx="4957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(5)</a:t>
            </a:r>
            <a:r>
              <a:rPr lang="en-US" altLang="zh-CN" sz="3200" dirty="0" err="1"/>
              <a:t>groupby</a:t>
            </a:r>
            <a:r>
              <a:rPr lang="zh-CN" altLang="en-US" sz="3200" dirty="0"/>
              <a:t>没有汇总统计 </a:t>
            </a:r>
            <a:endParaRPr lang="zh-CN" altLang="zh-CN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51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1973804" y="2650937"/>
            <a:ext cx="7743500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综合示例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4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962850" y="2755900"/>
            <a:ext cx="2464617" cy="2921885"/>
            <a:chOff x="622853" y="2140222"/>
            <a:chExt cx="2570923" cy="3551582"/>
          </a:xfrm>
          <a:solidFill>
            <a:srgbClr val="002060"/>
          </a:solidFill>
        </p:grpSpPr>
        <p:sp>
          <p:nvSpPr>
            <p:cNvPr id="37" name="矩形 36"/>
            <p:cNvSpPr/>
            <p:nvPr/>
          </p:nvSpPr>
          <p:spPr>
            <a:xfrm>
              <a:off x="622854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2853" y="4106955"/>
              <a:ext cx="2570922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数据分组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43001" y="2833116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618818" y="2755900"/>
            <a:ext cx="2464617" cy="2921885"/>
            <a:chOff x="3419062" y="2140222"/>
            <a:chExt cx="2570922" cy="3551582"/>
          </a:xfrm>
          <a:solidFill>
            <a:srgbClr val="0070C0"/>
          </a:solidFill>
        </p:grpSpPr>
        <p:sp>
          <p:nvSpPr>
            <p:cNvPr id="44" name="矩形 43"/>
            <p:cNvSpPr/>
            <p:nvPr/>
          </p:nvSpPr>
          <p:spPr>
            <a:xfrm>
              <a:off x="3419062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419062" y="4106955"/>
              <a:ext cx="2570922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聚合运算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922643" y="2833219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174436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118114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827158" y="2755900"/>
            <a:ext cx="2464617" cy="2921885"/>
            <a:chOff x="9011478" y="2140222"/>
            <a:chExt cx="2570922" cy="3551582"/>
          </a:xfrm>
          <a:solidFill>
            <a:srgbClr val="0070C0"/>
          </a:solidFill>
        </p:grpSpPr>
        <p:sp>
          <p:nvSpPr>
            <p:cNvPr id="58" name="矩形 57"/>
            <p:cNvSpPr/>
            <p:nvPr/>
          </p:nvSpPr>
          <p:spPr>
            <a:xfrm>
              <a:off x="9011478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019653" y="4106955"/>
              <a:ext cx="2562747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综合示例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486899" y="2814339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766852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710530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4424675" y="1198076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07718" y="2755900"/>
            <a:ext cx="2464617" cy="2921885"/>
            <a:chOff x="6215270" y="2140222"/>
            <a:chExt cx="2449062" cy="3551582"/>
          </a:xfrm>
          <a:solidFill>
            <a:srgbClr val="002060"/>
          </a:solidFill>
        </p:grpSpPr>
        <p:sp>
          <p:nvSpPr>
            <p:cNvPr id="30" name="矩形 29"/>
            <p:cNvSpPr/>
            <p:nvPr/>
          </p:nvSpPr>
          <p:spPr>
            <a:xfrm>
              <a:off x="6215270" y="2140222"/>
              <a:ext cx="244906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265062" y="4106955"/>
              <a:ext cx="2380995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数据透视表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669157" y="2857962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970644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914322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56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4150" y="874710"/>
            <a:ext cx="96415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、数据说明</a:t>
            </a:r>
            <a:endParaRPr lang="en-US" altLang="zh-CN" sz="8800" dirty="0" smtClean="0">
              <a:latin typeface="+mn-ea"/>
            </a:endParaRPr>
          </a:p>
          <a:p>
            <a:endParaRPr lang="en-US" altLang="zh-CN" sz="88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2700" y="1535837"/>
            <a:ext cx="9512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california_housing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数据集中的每条数据都包含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个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特征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房主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中位收入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median_income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房龄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housing_median_age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房间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数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total_rooms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卧室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数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total_bedrooms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小区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人口数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(Population)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房屋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居住人数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(households)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小区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经度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(Longitude)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小区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纬度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(Latitude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房价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中位数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Median_house_value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53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1973804" y="2650937"/>
            <a:ext cx="7743500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</a:rPr>
              <a:t>数据</a:t>
            </a:r>
            <a:r>
              <a:rPr lang="zh-CN" alt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</a:rPr>
              <a:t>分组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2750" y="1420810"/>
            <a:ext cx="964154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4400" dirty="0" err="1" smtClean="0"/>
              <a:t>GroupBy</a:t>
            </a:r>
            <a:r>
              <a:rPr lang="zh-CN" altLang="en-US" sz="4400" dirty="0" smtClean="0"/>
              <a:t>技术</a:t>
            </a:r>
            <a:endParaRPr lang="en-US" altLang="zh-CN" sz="4400" dirty="0" smtClean="0"/>
          </a:p>
          <a:p>
            <a:pPr marL="742950" indent="-742950">
              <a:buFont typeface="+mj-lt"/>
              <a:buAutoNum type="arabicPeriod"/>
            </a:pPr>
            <a:endParaRPr lang="en-US" altLang="zh-CN" sz="4400" dirty="0"/>
          </a:p>
          <a:p>
            <a:pPr marL="742950" indent="-742950">
              <a:buFont typeface="+mj-lt"/>
              <a:buAutoNum type="arabicPeriod"/>
            </a:pPr>
            <a:endParaRPr lang="en-US" altLang="zh-CN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CN" sz="4400" dirty="0" err="1" smtClean="0"/>
              <a:t>groupby</a:t>
            </a:r>
            <a:r>
              <a:rPr lang="zh-CN" altLang="en-US" sz="4400" dirty="0" smtClean="0"/>
              <a:t>函数</a:t>
            </a:r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963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err="1" smtClean="0"/>
              <a:t>GroupBy</a:t>
            </a:r>
            <a:r>
              <a:rPr lang="zh-CN" altLang="en-US" sz="3600" b="1" dirty="0" smtClean="0"/>
              <a:t>技术</a:t>
            </a:r>
            <a:endParaRPr lang="zh-CN" altLang="zh-CN" sz="3600" b="1" dirty="0"/>
          </a:p>
        </p:txBody>
      </p:sp>
      <p:sp>
        <p:nvSpPr>
          <p:cNvPr id="2" name="矩形 1"/>
          <p:cNvSpPr/>
          <p:nvPr/>
        </p:nvSpPr>
        <p:spPr>
          <a:xfrm>
            <a:off x="927846" y="1855505"/>
            <a:ext cx="11053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GroupBy</a:t>
            </a:r>
            <a:r>
              <a:rPr lang="zh-CN" altLang="zh-CN" sz="3600" dirty="0"/>
              <a:t>技术类似于</a:t>
            </a:r>
            <a:r>
              <a:rPr lang="en-US" altLang="zh-CN" sz="3600" dirty="0"/>
              <a:t>Excel</a:t>
            </a:r>
            <a:r>
              <a:rPr lang="zh-CN" altLang="zh-CN" sz="3600" dirty="0"/>
              <a:t>中的分类汇总（根据不同分类进行运算），</a:t>
            </a:r>
            <a:r>
              <a:rPr lang="en-US" altLang="zh-CN" sz="3600" dirty="0"/>
              <a:t>SAC</a:t>
            </a:r>
            <a:r>
              <a:rPr lang="zh-CN" altLang="zh-CN" sz="3600" dirty="0"/>
              <a:t>（</a:t>
            </a:r>
            <a:r>
              <a:rPr lang="en-US" altLang="zh-CN" sz="3600" dirty="0"/>
              <a:t>split-apply-combine</a:t>
            </a:r>
            <a:r>
              <a:rPr lang="zh-CN" altLang="zh-CN" sz="3600" dirty="0"/>
              <a:t>）是其核心运算模式。首先，把数据集按照分类字段分成小的数据片（</a:t>
            </a:r>
            <a:r>
              <a:rPr lang="en-US" altLang="zh-CN" sz="3600" dirty="0"/>
              <a:t>split</a:t>
            </a:r>
            <a:r>
              <a:rPr lang="zh-CN" altLang="zh-CN" sz="3600" dirty="0"/>
              <a:t>）；然后，对每个数据片进行操作，如分类求和（</a:t>
            </a:r>
            <a:r>
              <a:rPr lang="en-US" altLang="zh-CN" sz="3600" dirty="0"/>
              <a:t>apply</a:t>
            </a:r>
            <a:r>
              <a:rPr lang="zh-CN" altLang="zh-CN" sz="3600" dirty="0"/>
              <a:t>）；最后，将结果再组合起来形成新的数据集（</a:t>
            </a:r>
            <a:r>
              <a:rPr lang="en-US" altLang="zh-CN" sz="3600" dirty="0"/>
              <a:t>combine</a:t>
            </a:r>
            <a:r>
              <a:rPr lang="zh-CN" altLang="zh-CN" sz="3600" dirty="0"/>
              <a:t>）</a:t>
            </a:r>
            <a:r>
              <a:rPr lang="zh-CN" altLang="zh-CN" sz="3600" dirty="0" smtClean="0"/>
              <a:t>。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2185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963" y="698811"/>
            <a:ext cx="9081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Groupby</a:t>
            </a:r>
            <a:r>
              <a:rPr lang="zh-CN" altLang="en-US" sz="3600" b="1" dirty="0"/>
              <a:t>函数</a:t>
            </a:r>
            <a:endParaRPr lang="zh-CN" altLang="zh-CN" sz="3600" b="1" dirty="0"/>
          </a:p>
        </p:txBody>
      </p:sp>
      <p:sp>
        <p:nvSpPr>
          <p:cNvPr id="2" name="矩形 1"/>
          <p:cNvSpPr/>
          <p:nvPr/>
        </p:nvSpPr>
        <p:spPr>
          <a:xfrm>
            <a:off x="927846" y="1855505"/>
            <a:ext cx="11053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pandas </a:t>
            </a:r>
            <a:r>
              <a:rPr lang="zh-CN" altLang="zh-CN" sz="3600" dirty="0"/>
              <a:t>并没有使用三个函数来表示这个</a:t>
            </a:r>
            <a:r>
              <a:rPr lang="en-US" altLang="zh-CN" sz="3600" dirty="0"/>
              <a:t>SAC</a:t>
            </a:r>
            <a:r>
              <a:rPr lang="zh-CN" altLang="zh-CN" sz="3600" dirty="0"/>
              <a:t>过程，而只使用了</a:t>
            </a:r>
            <a:r>
              <a:rPr lang="en-US" altLang="zh-CN" sz="3600" dirty="0" err="1"/>
              <a:t>groupby</a:t>
            </a:r>
            <a:r>
              <a:rPr lang="en-US" altLang="zh-CN" sz="3600" dirty="0"/>
              <a:t>()</a:t>
            </a:r>
            <a:r>
              <a:rPr lang="zh-CN" altLang="zh-CN" sz="3600" dirty="0"/>
              <a:t>函数，它生成的</a:t>
            </a:r>
            <a:r>
              <a:rPr lang="en-US" altLang="zh-CN" sz="3600" dirty="0" err="1"/>
              <a:t>GroupBy</a:t>
            </a:r>
            <a:r>
              <a:rPr lang="zh-CN" altLang="zh-CN" sz="3600" dirty="0"/>
              <a:t>对象是整个过程的核心。</a:t>
            </a:r>
          </a:p>
        </p:txBody>
      </p:sp>
    </p:spTree>
    <p:extLst>
      <p:ext uri="{BB962C8B-B14F-4D97-AF65-F5344CB8AC3E}">
        <p14:creationId xmlns:p14="http://schemas.microsoft.com/office/powerpoint/2010/main" val="23100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5403" y="628173"/>
            <a:ext cx="9753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DataFrame.groupby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(by=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None,axis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=0,level=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None,as_index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True,sort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=True, 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group_keys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=True, squeeze=False, **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kwargs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014" y="1786270"/>
            <a:ext cx="110153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by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：用于确定进行分组的依据。无默认。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axis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：表示操作的轴向，默认对列进行操作。默认为</a:t>
            </a: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level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：代表索引所在级别。默认为</a:t>
            </a: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None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3200" kern="100" dirty="0" err="1">
                <a:latin typeface="+mn-ea"/>
                <a:cs typeface="Times New Roman" panose="02020603050405020304" pitchFamily="18" charset="0"/>
              </a:rPr>
              <a:t>as_index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：表示聚合后的聚合标签是否以</a:t>
            </a:r>
            <a:r>
              <a:rPr lang="en-US" altLang="zh-CN" sz="3200" kern="100" dirty="0" err="1">
                <a:latin typeface="+mn-ea"/>
                <a:cs typeface="Times New Roman" panose="02020603050405020304" pitchFamily="18" charset="0"/>
              </a:rPr>
              <a:t>DataFrame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索引形式输出。默认为</a:t>
            </a: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True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sort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：表示是否对分组依据分组标签进行排序。默认为</a:t>
            </a: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True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3200" kern="100" dirty="0" err="1">
                <a:latin typeface="+mn-ea"/>
                <a:cs typeface="Times New Roman" panose="02020603050405020304" pitchFamily="18" charset="0"/>
              </a:rPr>
              <a:t>group_keys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：表示是否显示分组标签的名称。默认为</a:t>
            </a: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True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indent="355600" algn="just">
              <a:spcAft>
                <a:spcPts val="0"/>
              </a:spcAft>
            </a:pP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squeeze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：表示是否在允许的情况下对返回数据进行降维。默认为</a:t>
            </a:r>
            <a:r>
              <a:rPr lang="en-US" altLang="zh-CN" sz="3200" kern="100" dirty="0">
                <a:latin typeface="+mn-ea"/>
                <a:cs typeface="Times New Roman" panose="02020603050405020304" pitchFamily="18" charset="0"/>
              </a:rPr>
              <a:t>False</a:t>
            </a:r>
            <a:r>
              <a:rPr lang="zh-CN" altLang="zh-CN" sz="3200" kern="100" dirty="0"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79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1973804" y="2650937"/>
            <a:ext cx="7743500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6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聚合运算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6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2750" y="1420810"/>
            <a:ext cx="96415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zh-CN" sz="3600" dirty="0">
                <a:latin typeface="+mn-ea"/>
              </a:rPr>
              <a:t>聚合 </a:t>
            </a:r>
            <a:r>
              <a:rPr lang="en-US" altLang="zh-CN" sz="3600" dirty="0">
                <a:latin typeface="+mn-ea"/>
              </a:rPr>
              <a:t>Aggregation</a:t>
            </a:r>
            <a:endParaRPr lang="en-US" altLang="zh-CN" sz="7200" dirty="0"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sz="7200" dirty="0" smtClean="0"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zh-CN" sz="3600" dirty="0">
                <a:latin typeface="+mn-ea"/>
              </a:rPr>
              <a:t>过滤</a:t>
            </a:r>
            <a:r>
              <a:rPr lang="en-US" altLang="zh-CN" sz="3600" dirty="0">
                <a:latin typeface="+mn-ea"/>
              </a:rPr>
              <a:t> </a:t>
            </a:r>
            <a:r>
              <a:rPr lang="en-US" altLang="zh-CN" sz="3600" dirty="0" err="1">
                <a:latin typeface="+mn-ea"/>
              </a:rPr>
              <a:t>Filteration</a:t>
            </a:r>
            <a:r>
              <a:rPr lang="en-US" altLang="zh-CN" sz="3600" dirty="0">
                <a:latin typeface="+mn-ea"/>
              </a:rPr>
              <a:t> </a:t>
            </a:r>
            <a:endParaRPr lang="en-US" altLang="zh-CN" sz="3600" dirty="0" smtClean="0"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sz="7200" dirty="0"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zh-CN" sz="3600" dirty="0">
                <a:latin typeface="+mn-ea"/>
              </a:rPr>
              <a:t>变换</a:t>
            </a:r>
            <a:r>
              <a:rPr lang="en-US" altLang="zh-CN" sz="3600" dirty="0">
                <a:latin typeface="+mn-ea"/>
              </a:rPr>
              <a:t> Transformation </a:t>
            </a:r>
            <a:endParaRPr lang="zh-CN" altLang="en-US" sz="7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FULL_TEXT_BEAUTIFY_COPY_ID" val="150997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1222</Words>
  <Application>Microsoft Office PowerPoint</Application>
  <PresentationFormat>宽屏</PresentationFormat>
  <Paragraphs>125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阿里巴巴普惠体 R</vt:lpstr>
      <vt:lpstr>等线</vt:lpstr>
      <vt:lpstr>宋体</vt:lpstr>
      <vt:lpstr>微软雅黑</vt:lpstr>
      <vt:lpstr>Arial</vt:lpstr>
      <vt:lpstr>Calibri</vt:lpstr>
      <vt:lpstr>Consolas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Windows 用户</cp:lastModifiedBy>
  <cp:revision>126</cp:revision>
  <dcterms:created xsi:type="dcterms:W3CDTF">2019-01-02T05:18:00Z</dcterms:created>
  <dcterms:modified xsi:type="dcterms:W3CDTF">2021-09-16T10:12:35Z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2052-11.1.0.10388</vt:lpwstr>
  </property>
  <property fmtid="{D5CDD505-2E9C-101B-9397-08002B2CF9AE}" pid="3" name="ICV">
    <vt:lpwstr>5CBB144BE2824953BE776E6851A55E91</vt:lpwstr>
  </property>
</Properties>
</file>