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345" r:id="rId3"/>
    <p:sldId id="2350" r:id="rId4"/>
    <p:sldId id="2335" r:id="rId5"/>
    <p:sldId id="2347" r:id="rId6"/>
    <p:sldId id="2348" r:id="rId7"/>
    <p:sldId id="234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t>2021-08-20, Friday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9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6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2021-08-20, Friday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2021-08-20, Friday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t>2021-08-20,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98552" y="2371047"/>
            <a:ext cx="8209376" cy="1107996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kern="100" dirty="0">
                <a:solidFill>
                  <a:srgbClr val="002060"/>
                </a:solidFill>
                <a:cs typeface="+mn-ea"/>
                <a:sym typeface="+mn-lt"/>
              </a:rPr>
              <a:t>数据的可视化操作</a:t>
            </a:r>
            <a:endParaRPr lang="zh-CN" altLang="zh-CN" sz="66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D514956-BF21-4BAA-AA5B-14F44FEE4D3F}"/>
              </a:ext>
            </a:extLst>
          </p:cNvPr>
          <p:cNvSpPr txBox="1"/>
          <p:nvPr/>
        </p:nvSpPr>
        <p:spPr>
          <a:xfrm>
            <a:off x="858982" y="487740"/>
            <a:ext cx="10571018" cy="513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数据分析过程中，数据可视化是展现数据规律的重要手段。数据可视化不仅可以展示数据分析的结果，最为重要的是可以利用它来进行数据分析。数据可视化旨在直观展示信息的分析和构思，令枯燥的数值表或抽象的数据具象化。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来完成可视化设计非常便捷，现成的工具包有很多，常用的有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matplotlib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seaborn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以及交互式的工具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Bokeh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本章主要介绍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matplotlib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库的基础知识及创建常用图形的方法及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seaborn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的可视化方法。</a:t>
            </a:r>
          </a:p>
        </p:txBody>
      </p:sp>
    </p:spTree>
    <p:extLst>
      <p:ext uri="{BB962C8B-B14F-4D97-AF65-F5344CB8AC3E}">
        <p14:creationId xmlns:p14="http://schemas.microsoft.com/office/powerpoint/2010/main" val="39343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532848" y="1862424"/>
            <a:ext cx="3429475" cy="640819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两个常用工具包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63E6CC-7086-44C9-9C54-0C66AD56AC13}"/>
              </a:ext>
            </a:extLst>
          </p:cNvPr>
          <p:cNvSpPr txBox="1"/>
          <p:nvPr/>
        </p:nvSpPr>
        <p:spPr>
          <a:xfrm>
            <a:off x="532848" y="2503243"/>
            <a:ext cx="10987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70C0"/>
                </a:solidFill>
              </a:rPr>
              <a:t>matplotlib</a:t>
            </a:r>
            <a:r>
              <a:rPr lang="zh-CN" altLang="en-US" sz="3600" dirty="0">
                <a:solidFill>
                  <a:srgbClr val="0070C0"/>
                </a:solidFill>
              </a:rPr>
              <a:t>：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 matplotlib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是使用范围最广的绘图工具，它能制作具有特色的图表。</a:t>
            </a:r>
            <a:endParaRPr lang="en-US" altLang="zh-CN" sz="3600" dirty="0">
              <a:solidFill>
                <a:srgbClr val="0070C0"/>
              </a:solidFill>
            </a:endParaRPr>
          </a:p>
          <a:p>
            <a:r>
              <a:rPr lang="en-US" altLang="zh-CN" sz="3600" dirty="0">
                <a:solidFill>
                  <a:srgbClr val="0070C0"/>
                </a:solidFill>
              </a:rPr>
              <a:t>Seaborn: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matplotlib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的基础上进行了封装，使做图更为简单</a:t>
            </a:r>
            <a:endParaRPr lang="zh-CN" altLang="en-US" sz="3600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5A2A84-394F-4957-8BBA-3B38CE5E36DA}"/>
              </a:ext>
            </a:extLst>
          </p:cNvPr>
          <p:cNvSpPr txBox="1"/>
          <p:nvPr/>
        </p:nvSpPr>
        <p:spPr>
          <a:xfrm>
            <a:off x="1765497" y="5252331"/>
            <a:ext cx="852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7030A0"/>
                </a:solidFill>
              </a:rPr>
              <a:t>在</a:t>
            </a:r>
            <a:r>
              <a:rPr lang="en-US" altLang="zh-CN" sz="2000" dirty="0">
                <a:solidFill>
                  <a:srgbClr val="7030A0"/>
                </a:solidFill>
              </a:rPr>
              <a:t>matplotlib</a:t>
            </a:r>
            <a:r>
              <a:rPr lang="zh-CN" altLang="en-US" sz="2000" dirty="0">
                <a:solidFill>
                  <a:srgbClr val="7030A0"/>
                </a:solidFill>
              </a:rPr>
              <a:t>中有一个非常重要的子库</a:t>
            </a:r>
            <a:r>
              <a:rPr lang="en-US" altLang="zh-CN" sz="2000" dirty="0" err="1">
                <a:solidFill>
                  <a:srgbClr val="7030A0"/>
                </a:solidFill>
              </a:rPr>
              <a:t>pyplot</a:t>
            </a:r>
            <a:r>
              <a:rPr lang="zh-CN" altLang="en-US" sz="2000" dirty="0">
                <a:solidFill>
                  <a:srgbClr val="7030A0"/>
                </a:solidFill>
              </a:rPr>
              <a:t>，它封装了许多画图的工具</a:t>
            </a:r>
            <a:endParaRPr lang="en-US" altLang="zh-CN" sz="2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0"/>
          <p:cNvSpPr/>
          <p:nvPr/>
        </p:nvSpPr>
        <p:spPr>
          <a:xfrm>
            <a:off x="1564695" y="883214"/>
            <a:ext cx="3173559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lang="zh-CN" altLang="en-US" sz="3200" b="1" spc="42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画布与子图</a:t>
            </a:r>
            <a:endParaRPr kumimoji="0" sz="32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8997501-57D8-4A58-9F0A-4AA4E24C9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05428"/>
              </p:ext>
            </p:extLst>
          </p:nvPr>
        </p:nvGraphicFramePr>
        <p:xfrm>
          <a:off x="1210985" y="2209799"/>
          <a:ext cx="9110651" cy="2438401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263844">
                  <a:extLst>
                    <a:ext uri="{9D8B030D-6E8A-4147-A177-3AD203B41FA5}">
                      <a16:colId xmlns:a16="http://schemas.microsoft.com/office/drawing/2014/main" val="2550558362"/>
                    </a:ext>
                  </a:extLst>
                </a:gridCol>
                <a:gridCol w="5846807">
                  <a:extLst>
                    <a:ext uri="{9D8B030D-6E8A-4147-A177-3AD203B41FA5}">
                      <a16:colId xmlns:a16="http://schemas.microsoft.com/office/drawing/2014/main" val="2311764244"/>
                    </a:ext>
                  </a:extLst>
                </a:gridCol>
              </a:tblGrid>
              <a:tr h="725047"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 dirty="0">
                          <a:effectLst/>
                        </a:rPr>
                        <a:t>函数名称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>
                          <a:effectLst/>
                        </a:rPr>
                        <a:t>作用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614712"/>
                  </a:ext>
                </a:extLst>
              </a:tr>
              <a:tr h="85667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figure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创建一个空白画布，可以指定画布大小、像素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059828"/>
                  </a:ext>
                </a:extLst>
              </a:tr>
              <a:tr h="856677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figure.add_subplot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创建并选中子图，可以指定子图的行数和列数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00347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B4480C-D6EC-4ACC-A93E-45212F654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40729"/>
              </p:ext>
            </p:extLst>
          </p:nvPr>
        </p:nvGraphicFramePr>
        <p:xfrm>
          <a:off x="1668664" y="1138684"/>
          <a:ext cx="8854672" cy="481584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113338">
                  <a:extLst>
                    <a:ext uri="{9D8B030D-6E8A-4147-A177-3AD203B41FA5}">
                      <a16:colId xmlns:a16="http://schemas.microsoft.com/office/drawing/2014/main" val="3966074759"/>
                    </a:ext>
                  </a:extLst>
                </a:gridCol>
                <a:gridCol w="6741334">
                  <a:extLst>
                    <a:ext uri="{9D8B030D-6E8A-4147-A177-3AD203B41FA5}">
                      <a16:colId xmlns:a16="http://schemas.microsoft.com/office/drawing/2014/main" val="249516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>
                          <a:effectLst/>
                        </a:rPr>
                        <a:t>函数名称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>
                          <a:effectLst/>
                        </a:rPr>
                        <a:t>作用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0074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title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添加标题，可以指定标题的名称、位置、颜色、字体大小等参数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305606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xlabel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添加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轴名称，可以指定位置、颜色、字体大小等参数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16644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ylabel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添加</a:t>
                      </a:r>
                      <a:r>
                        <a:rPr lang="en-US" sz="2400" kern="100">
                          <a:effectLst/>
                        </a:rPr>
                        <a:t>Y</a:t>
                      </a:r>
                      <a:r>
                        <a:rPr lang="zh-CN" sz="2400" kern="100">
                          <a:effectLst/>
                        </a:rPr>
                        <a:t>轴名称，可以指定位置、颜色、字体大小等参数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465954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xlim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指定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轴的范围（区间值）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645172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ylim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指定</a:t>
                      </a:r>
                      <a:r>
                        <a:rPr lang="en-US" sz="2400" kern="100">
                          <a:effectLst/>
                        </a:rPr>
                        <a:t>Y</a:t>
                      </a:r>
                      <a:r>
                        <a:rPr lang="zh-CN" sz="2400" kern="100">
                          <a:effectLst/>
                        </a:rPr>
                        <a:t>轴的范围（区间值）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309909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xticks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指定</a:t>
                      </a:r>
                      <a:r>
                        <a:rPr lang="en-US" sz="2400" kern="100">
                          <a:effectLst/>
                        </a:rPr>
                        <a:t>X</a:t>
                      </a:r>
                      <a:r>
                        <a:rPr lang="zh-CN" sz="2400" kern="100">
                          <a:effectLst/>
                        </a:rPr>
                        <a:t>轴刻度和数目与取值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49633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xticks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指定</a:t>
                      </a:r>
                      <a:r>
                        <a:rPr lang="en-US" sz="2400" kern="100">
                          <a:effectLst/>
                        </a:rPr>
                        <a:t>Y</a:t>
                      </a:r>
                      <a:r>
                        <a:rPr lang="zh-CN" sz="2400" kern="100">
                          <a:effectLst/>
                        </a:rPr>
                        <a:t>轴刻度和数目与取值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8652123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legend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指定图例，可以指定图例的大小、标签、位置等参数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6653064"/>
                  </a:ext>
                </a:extLst>
              </a:tr>
            </a:tbl>
          </a:graphicData>
        </a:graphic>
      </p:graphicFrame>
      <p:sp>
        <p:nvSpPr>
          <p:cNvPr id="7" name="Shape 540">
            <a:extLst>
              <a:ext uri="{FF2B5EF4-FFF2-40B4-BE49-F238E27FC236}">
                <a16:creationId xmlns:a16="http://schemas.microsoft.com/office/drawing/2014/main" id="{67F96A22-D432-428E-9DCF-AC763964CF69}"/>
              </a:ext>
            </a:extLst>
          </p:cNvPr>
          <p:cNvSpPr/>
          <p:nvPr/>
        </p:nvSpPr>
        <p:spPr>
          <a:xfrm>
            <a:off x="1398441" y="455527"/>
            <a:ext cx="515476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lang="zh-CN" altLang="en-US" sz="3200" b="1" spc="42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图形元素常用的函数</a:t>
            </a:r>
            <a:endParaRPr kumimoji="0" sz="32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8801551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0"/>
          <p:cNvSpPr/>
          <p:nvPr/>
        </p:nvSpPr>
        <p:spPr>
          <a:xfrm>
            <a:off x="1564695" y="883214"/>
            <a:ext cx="5154760" cy="4924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lang="zh-CN" altLang="en-US" sz="3200" b="1" spc="42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保存与显示图形</a:t>
            </a:r>
            <a:endParaRPr kumimoji="0" sz="32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FF5B8A5-247E-422D-983E-97CDBAD3C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67619"/>
              </p:ext>
            </p:extLst>
          </p:nvPr>
        </p:nvGraphicFramePr>
        <p:xfrm>
          <a:off x="1564695" y="2686556"/>
          <a:ext cx="9588214" cy="176784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452530">
                  <a:extLst>
                    <a:ext uri="{9D8B030D-6E8A-4147-A177-3AD203B41FA5}">
                      <a16:colId xmlns:a16="http://schemas.microsoft.com/office/drawing/2014/main" val="4251535606"/>
                    </a:ext>
                  </a:extLst>
                </a:gridCol>
                <a:gridCol w="7135684">
                  <a:extLst>
                    <a:ext uri="{9D8B030D-6E8A-4147-A177-3AD203B41FA5}">
                      <a16:colId xmlns:a16="http://schemas.microsoft.com/office/drawing/2014/main" val="2191148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3200" kern="100">
                          <a:effectLst/>
                        </a:rPr>
                        <a:t>函数名称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3200" kern="100">
                          <a:effectLst/>
                        </a:rPr>
                        <a:t>作用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02107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>
                          <a:effectLst/>
                        </a:rPr>
                        <a:t>savafig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>
                          <a:effectLst/>
                        </a:rPr>
                        <a:t>保存绘制的图形，可以指定分辨率、边缘颜色等参数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179065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just"/>
                      <a:r>
                        <a:rPr lang="en-US" sz="2800" kern="100">
                          <a:effectLst/>
                        </a:rPr>
                        <a:t>show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effectLst/>
                        </a:rPr>
                        <a:t>显示图形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201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668643"/>
      </p:ext>
    </p:extLst>
  </p:cSld>
  <p:clrMapOvr>
    <a:masterClrMapping/>
  </p:clrMapOvr>
  <p:transition spd="med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348</Words>
  <Application>Microsoft Office PowerPoint</Application>
  <PresentationFormat>宽屏</PresentationFormat>
  <Paragraphs>46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阿里巴巴普惠体 R</vt:lpstr>
      <vt:lpstr>等线</vt:lpstr>
      <vt:lpstr>楷体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agao</cp:lastModifiedBy>
  <cp:revision>61</cp:revision>
  <dcterms:created xsi:type="dcterms:W3CDTF">2019-01-02T05:18:00Z</dcterms:created>
  <dcterms:modified xsi:type="dcterms:W3CDTF">2021-08-20T02:41:45Z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2052-11.1.0.10388</vt:lpwstr>
  </property>
  <property fmtid="{D5CDD505-2E9C-101B-9397-08002B2CF9AE}" pid="3" name="ICV">
    <vt:lpwstr>D2FE312528174BB6B2D134D5B5003B08</vt:lpwstr>
  </property>
</Properties>
</file>