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373" r:id="rId3"/>
    <p:sldId id="2335" r:id="rId4"/>
    <p:sldId id="2374" r:id="rId5"/>
    <p:sldId id="2376" r:id="rId6"/>
    <p:sldId id="2377" r:id="rId7"/>
    <p:sldId id="2378" r:id="rId8"/>
    <p:sldId id="2379" r:id="rId9"/>
    <p:sldId id="2380" r:id="rId10"/>
    <p:sldId id="2381" r:id="rId11"/>
    <p:sldId id="2382" r:id="rId12"/>
    <p:sldId id="2383" r:id="rId13"/>
    <p:sldId id="2384" r:id="rId14"/>
    <p:sldId id="2385" r:id="rId15"/>
    <p:sldId id="2386" r:id="rId16"/>
    <p:sldId id="2387" r:id="rId17"/>
    <p:sldId id="2388" r:id="rId18"/>
    <p:sldId id="2389" r:id="rId19"/>
    <p:sldId id="239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7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2022/5/24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4435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569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8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781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82424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362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76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554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4435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569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878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554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70788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kern="100" dirty="0">
                <a:solidFill>
                  <a:srgbClr val="002060"/>
                </a:solidFill>
                <a:cs typeface="+mn-ea"/>
                <a:sym typeface="+mn-lt"/>
              </a:rPr>
              <a:t>第九章：客户价值分析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34512" y="3844041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17283" y="669017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800" dirty="0">
                <a:sym typeface="+mn-lt"/>
              </a:rPr>
              <a:t>实例分析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3584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优缺点：</a:t>
            </a:r>
          </a:p>
          <a:p>
            <a:pPr indent="355600"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当结果簇是密集的，而且簇和簇之间的区别比较明显时，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 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的效果较好。对于大数据集，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 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是相对可伸缩的和高效的，它的复杂度是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O(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nkt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是对象的个数，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是簇的数目，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是迭代的次数，通常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&lt;&lt; 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 &lt;&lt; 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，所以算法经常以局部最优结束。</a:t>
            </a:r>
          </a:p>
          <a:p>
            <a:pPr indent="355600" algn="just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 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的最大问题是要求先给出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的个数。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的选择一般基于经验值和多次实验结果，对于不同的数据集，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的取值没有可借鉴性。另外，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 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对孤立点数据是敏感的，少量噪声数据就能对平均值造成极大的影响。</a:t>
            </a:r>
          </a:p>
        </p:txBody>
      </p:sp>
    </p:spTree>
    <p:extLst>
      <p:ext uri="{BB962C8B-B14F-4D97-AF65-F5344CB8AC3E}">
        <p14:creationId xmlns:p14="http://schemas.microsoft.com/office/powerpoint/2010/main" xmlns="" val="366632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05541" y="580526"/>
            <a:ext cx="4621101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K-means</a:t>
            </a:r>
            <a:r>
              <a:rPr lang="zh-CN" altLang="zh-CN" sz="2400" dirty="0">
                <a:latin typeface="+mn-ea"/>
              </a:rPr>
              <a:t>算法进行客户分类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4656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marR="76200" indent="3556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基于信息技术的大多数平台正在生成大量数据。这些数据称为大数据，它承载了大量的商业智能。这些数据互相交融以满足不同的目标和可能性。应用机器学习技术就很有可能为客户创造价值。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、问题描述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我们在会计学和物联网领域拥有基于大数据的平台，可以持续生成客户行为和设备监控数据。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识别目标客户群或者基于不同维度分析（推导）模式非常关键，并且实在的为平台提供了优势。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76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对应想法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假设你有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个客户使用你的平台并且不断地产生体量庞大的大数据，任何关于这方面的深入见解都将产生新的价值。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71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05541" y="580526"/>
            <a:ext cx="4621101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K-means</a:t>
            </a:r>
            <a:r>
              <a:rPr lang="zh-CN" altLang="zh-CN" sz="2400" dirty="0">
                <a:latin typeface="+mn-ea"/>
              </a:rPr>
              <a:t>算法进行客户分类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3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解决方案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聚类是将一组数据点划分为少量聚类的过程。在本部分中，你将理解并学习到如何实现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聚类。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762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K-Means</a:t>
            </a:r>
            <a:r>
              <a:rPr lang="zh-CN" altLang="zh-CN" sz="20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均值的目的是使每个点到其对应的聚类质心的距离的平方和最小。保证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算法收敛到局部最优</a:t>
            </a: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5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业务用途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6200" marR="762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这是一种通用算法，可用于任何类型的分组。部分使用案例如下：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行为细分：按购买历史记录细分，按应用程序、网站或者购买平台上的活动细分。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库存分类：按照销售活动分组存货（准备库存）。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传感器测量：检测运动传感器中的活动类型，并分组图像。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检测机器人或异常：从机器人中分离出有效地活动组。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706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05541" y="580526"/>
            <a:ext cx="4621101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dirty="0">
                <a:latin typeface="+mn-ea"/>
              </a:rPr>
              <a:t>使用</a:t>
            </a:r>
            <a:r>
              <a:rPr lang="en-US" altLang="zh-CN" sz="2400" dirty="0">
                <a:latin typeface="+mn-ea"/>
              </a:rPr>
              <a:t>K-means</a:t>
            </a:r>
            <a:r>
              <a:rPr lang="zh-CN" altLang="zh-CN" sz="2400" dirty="0">
                <a:latin typeface="+mn-ea"/>
              </a:rPr>
              <a:t>算法进行客户分类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3805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6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k - means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聚类算法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762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1: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选择集群的数量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2: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随机选择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个点，作为质心。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不一定要从你的数据集中选择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3: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将每个数据点分配到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-&gt; 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构成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簇的最近的质心。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4: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计算并重新放置每个集群的新质心。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marR="762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5: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将每个数据点重新分配到最近的质心。如果有任何重置发生，转到步骤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，否则转到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FIN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76200" algn="just">
              <a:lnSpc>
                <a:spcPct val="150000"/>
              </a:lnSpc>
            </a:pP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54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70788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kern="100" dirty="0">
                <a:solidFill>
                  <a:srgbClr val="002060"/>
                </a:solidFill>
                <a:cs typeface="+mn-ea"/>
                <a:sym typeface="+mn-lt"/>
              </a:rPr>
              <a:t>第九章：客户价值分析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34512" y="3844041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020406" y="256061"/>
            <a:ext cx="8132265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zh-CN" sz="2400" b="1" dirty="0"/>
              <a:t>中对客户费用和发票数据应用</a:t>
            </a:r>
            <a:r>
              <a:rPr lang="en-US" altLang="zh-CN" sz="2400" b="1" dirty="0"/>
              <a:t>K-Means</a:t>
            </a:r>
            <a:r>
              <a:rPr lang="zh-CN" altLang="zh-CN" sz="2400" b="1" dirty="0"/>
              <a:t>集群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153601-EBA7-46B2-98C5-BBE76191EEF8}"/>
              </a:ext>
            </a:extLst>
          </p:cNvPr>
          <p:cNvSpPr txBox="1"/>
          <p:nvPr/>
        </p:nvSpPr>
        <p:spPr>
          <a:xfrm>
            <a:off x="1378974" y="1442572"/>
            <a:ext cx="10449232" cy="277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200" indent="3556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，我们将展示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算法如何处理客户费用和发票数据的例子。我们有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个客户数据，我们关注两个客户特征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客户发票，客户费用。一般来说，只要数据样本的数量远远大于特征的数量，该算法可以用于任意数量的特征。</a:t>
            </a:r>
            <a:endParaRPr lang="en-US" altLang="zh-CN" sz="2000" dirty="0">
              <a:solidFill>
                <a:srgbClr val="000000"/>
              </a:solidFill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76200" indent="3556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1: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清理和转换数据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R="76200" indent="3556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我们对总费用和总发票应用聚类。在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中选择必需的列。</a:t>
            </a:r>
          </a:p>
          <a:p>
            <a:pPr marR="76200" indent="355600" algn="just">
              <a:lnSpc>
                <a:spcPct val="150000"/>
              </a:lnSpc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图片">
            <a:extLst>
              <a:ext uri="{FF2B5EF4-FFF2-40B4-BE49-F238E27FC236}">
                <a16:creationId xmlns:a16="http://schemas.microsoft.com/office/drawing/2014/main" xmlns="" id="{FD7639F1-DCAF-4F4A-B7D4-E9284415B1F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0635" y="3866625"/>
            <a:ext cx="1887220" cy="2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020406" y="256061"/>
            <a:ext cx="8132265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zh-CN" sz="2400" b="1" dirty="0"/>
              <a:t>中对客户费用和发票数据应用</a:t>
            </a:r>
            <a:r>
              <a:rPr lang="en-US" altLang="zh-CN" sz="2400" b="1" dirty="0"/>
              <a:t>K-Means</a:t>
            </a:r>
            <a:r>
              <a:rPr lang="zh-CN" altLang="zh-CN" sz="2400" b="1" dirty="0"/>
              <a:t>集群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153601-EBA7-46B2-98C5-BBE76191EEF8}"/>
              </a:ext>
            </a:extLst>
          </p:cNvPr>
          <p:cNvSpPr txBox="1"/>
          <p:nvPr/>
        </p:nvSpPr>
        <p:spPr>
          <a:xfrm>
            <a:off x="1378974" y="1442572"/>
            <a:ext cx="10449232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200" indent="3556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下图显示了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个客户的数据集，总发票在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轴，总费用在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E472F7E-9EBB-4247-842C-31BF5201B23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82528" y="2421234"/>
            <a:ext cx="4768645" cy="31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021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020406" y="256061"/>
            <a:ext cx="8132265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zh-CN" sz="2400" b="1" dirty="0"/>
              <a:t>中对客户费用和发票数据应用</a:t>
            </a:r>
            <a:r>
              <a:rPr lang="en-US" altLang="zh-CN" sz="2400" b="1" dirty="0"/>
              <a:t>K-Means</a:t>
            </a:r>
            <a:r>
              <a:rPr lang="zh-CN" altLang="zh-CN" sz="2400" b="1" dirty="0"/>
              <a:t>集群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153601-EBA7-46B2-98C5-BBE76191EEF8}"/>
              </a:ext>
            </a:extLst>
          </p:cNvPr>
          <p:cNvSpPr txBox="1"/>
          <p:nvPr/>
        </p:nvSpPr>
        <p:spPr>
          <a:xfrm>
            <a:off x="1378974" y="1442572"/>
            <a:ext cx="10449232" cy="3731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3: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并运行算法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：上面描述的算法找到一个特定的预先选择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的集群和数据集标签。为了找到数据中的集群数量，用户需要运行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聚类算法对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个值的范围进行聚类并比较结果。一般来说，没有确定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的精确值的方法，但是可以使用以下技术得到精确的估计值。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6200" marR="762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通常用于比较不同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值之间的结果的度量之一是：</a:t>
            </a:r>
            <a:r>
              <a:rPr lang="zh-CN" altLang="zh-CN" sz="2000" b="1" i="1" spc="4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数据点与它们的集群中心之间的平均距离</a:t>
            </a:r>
            <a:r>
              <a:rPr lang="zh-CN" altLang="zh-CN" sz="1800" b="1" i="1" spc="4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Microsoft YaHei U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33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020406" y="256061"/>
            <a:ext cx="8132265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sz="2400" b="1" dirty="0"/>
              <a:t>在</a:t>
            </a:r>
            <a:r>
              <a:rPr lang="en-US" altLang="zh-CN" sz="2400" b="1" dirty="0"/>
              <a:t>python</a:t>
            </a:r>
            <a:r>
              <a:rPr lang="zh-CN" altLang="zh-CN" sz="2400" b="1" dirty="0"/>
              <a:t>中对客户费用和发票数据应用</a:t>
            </a:r>
            <a:r>
              <a:rPr lang="en-US" altLang="zh-CN" sz="2400" b="1" dirty="0"/>
              <a:t>K-Means</a:t>
            </a:r>
            <a:r>
              <a:rPr lang="zh-CN" altLang="zh-CN" sz="2400" b="1" dirty="0"/>
              <a:t>集群</a:t>
            </a:r>
            <a:endParaRPr lang="zh-CN" altLang="en-US" sz="115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84652A4-E061-499C-BF4E-4E1B18BE09E5}"/>
              </a:ext>
            </a:extLst>
          </p:cNvPr>
          <p:cNvSpPr txBox="1"/>
          <p:nvPr/>
        </p:nvSpPr>
        <p:spPr>
          <a:xfrm>
            <a:off x="1170039" y="986470"/>
            <a:ext cx="10176387" cy="279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6200" algn="just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：查看结果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下面的图表显示了结果。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“谨慎型客户”谁的收入越少，他们花的也就越少。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“一般客户”收入是平均的，他们花得更少，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6200" marR="76200" indent="355600" algn="just">
              <a:lnSpc>
                <a:spcPct val="150000"/>
              </a:lnSpc>
            </a:pPr>
            <a:r>
              <a:rPr lang="zh-CN" altLang="zh-CN" sz="24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“目标客户”是谁的收入更多，他们花得更多。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F382CB4-DFA5-4D60-923C-55A5A9CB699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677" y="3953018"/>
            <a:ext cx="3583879" cy="25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730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617283" y="334720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dirty="0"/>
              <a:t> </a:t>
            </a:r>
            <a:r>
              <a:rPr lang="en-US" altLang="zh-CN" sz="2800" dirty="0"/>
              <a:t>K-Means </a:t>
            </a:r>
            <a:r>
              <a:rPr lang="zh-CN" altLang="zh-CN" sz="2800" dirty="0"/>
              <a:t>算法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8929" y="812918"/>
            <a:ext cx="10894141" cy="5789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  K-Means 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是一种基于距离的排他的聚类划分方法，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K-Means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聚类是一种常用于将数据集自动划分为</a:t>
            </a:r>
            <a:r>
              <a: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dirty="0">
                <a:ea typeface="等线" panose="02010600030101010101" pitchFamily="2" charset="-122"/>
                <a:cs typeface="Times New Roman" panose="02020603050405020304" pitchFamily="18" charset="0"/>
              </a:rPr>
              <a:t>个组的方法，它属于无监督学习算法。 </a:t>
            </a:r>
          </a:p>
          <a:p>
            <a:pPr indent="355600" algn="l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描述中包含了几个概念：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、聚类（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Clustering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是一种聚类分析（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Analysis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）方法。聚类就是将数据对象分组成为多个类或者簇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(Cluster)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，使得在同一个簇中的对象之间具有较高的相似度，而不同簇中的对象差别较大。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、划分（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Partitioning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）：聚类可以基于划分，也可以基于分层。划分即将对象划分成不同的簇，而分层是将对象分等级。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、排他（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Exclusive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）：对于一个数据对象，只能被划分到一个簇中。如果一个数据对象可以被划分到多个簇中，则称为可重叠的（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Overlapping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、距离（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Distance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）：基于距离的聚类是将距离近的相似的对象聚在一起。基于概率分布模型的聚类是在一组对象中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617283" y="669017"/>
            <a:ext cx="4621101" cy="45615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2400" dirty="0">
                <a:latin typeface="+mn-ea"/>
              </a:rPr>
              <a:t>K-Means </a:t>
            </a:r>
            <a:r>
              <a:rPr lang="zh-CN" altLang="zh-CN" sz="2400" dirty="0">
                <a:latin typeface="+mn-ea"/>
              </a:rPr>
              <a:t>问题描述</a:t>
            </a:r>
            <a:endParaRPr lang="zh-CN" altLang="en-US" sz="1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8929" y="1265202"/>
            <a:ext cx="10894141" cy="253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l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给定一个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n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个对象的数据集，它可以构建数据的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个划分，每个划分就是一个簇，并且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≤ n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。同时还需满足：</a:t>
            </a:r>
          </a:p>
          <a:p>
            <a:pPr marL="342900" lvl="0" indent="-342900" algn="l">
              <a:lnSpc>
                <a:spcPct val="150000"/>
              </a:lnSpc>
              <a:tabLst>
                <a:tab pos="457200" algn="l"/>
              </a:tabLs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每个组至少包含一个对象。</a:t>
            </a:r>
          </a:p>
          <a:p>
            <a:pPr marL="342900" lvl="0" indent="-342900" algn="l">
              <a:lnSpc>
                <a:spcPct val="150000"/>
              </a:lnSpc>
              <a:tabLst>
                <a:tab pos="457200" algn="l"/>
              </a:tabLst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每个对象必须属于且仅属于一个簇。</a:t>
            </a:r>
          </a:p>
          <a:p>
            <a:pPr indent="355600" algn="just">
              <a:lnSpc>
                <a:spcPct val="150000"/>
              </a:lnSpc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20E2F31-6E65-45EA-8C53-0023502B38A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6330" y="3858863"/>
            <a:ext cx="4963160" cy="1608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43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17283" y="669017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800" dirty="0">
                <a:sym typeface="+mn-lt"/>
              </a:rPr>
              <a:t>实例分析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>
              <a:spcBef>
                <a:spcPts val="750"/>
              </a:spcBef>
              <a:spcAft>
                <a:spcPts val="75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例如，有如下包含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10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条数据的集合。集合中每项描述了一个人的身高（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Height: inches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）和体重（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Weight: kilograms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30D88B5-5423-4FAB-A71B-790119CE19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06" y="2376885"/>
            <a:ext cx="1435174" cy="2438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C2348AE-2A15-46B2-93F0-EB6F878C4E7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4907" y="2225708"/>
            <a:ext cx="4413477" cy="31942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2C88872-AB68-4B6A-8BE5-839FAEE7808C}"/>
              </a:ext>
            </a:extLst>
          </p:cNvPr>
          <p:cNvSpPr txBox="1"/>
          <p:nvPr/>
        </p:nvSpPr>
        <p:spPr>
          <a:xfrm>
            <a:off x="838200" y="5881587"/>
            <a:ext cx="83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分类结果可以描述为：中等身高并且很重、很高并且中等体重、矮并且轻。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632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17283" y="669017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800" dirty="0">
                <a:sym typeface="+mn-lt"/>
              </a:rPr>
              <a:t>实例分析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如果用图形来观察分组状况则结果一目了然。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K-Means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算法值针对给定的完整数据集进行操作，不需要任何特殊的训练数据，所以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K-Means 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是一种无监督的机器学习方法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8E2CEF1-C71E-4A66-9679-E89CA8907F8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0375" y="2618359"/>
            <a:ext cx="5026660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7471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">
            <a:extLst>
              <a:ext uri="{FF2B5EF4-FFF2-40B4-BE49-F238E27FC236}">
                <a16:creationId xmlns:a16="http://schemas.microsoft.com/office/drawing/2014/main" xmlns="" id="{92EAC25C-A5D2-417F-9A44-6D0EDFD845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617283" y="669017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2800" dirty="0">
                <a:sym typeface="+mn-lt"/>
              </a:rPr>
              <a:t>实例分析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90F3865-C28F-4E3F-B250-33ABD81F88E1}"/>
              </a:ext>
            </a:extLst>
          </p:cNvPr>
          <p:cNvSpPr txBox="1"/>
          <p:nvPr/>
        </p:nvSpPr>
        <p:spPr>
          <a:xfrm>
            <a:off x="1044677" y="1579377"/>
            <a:ext cx="108916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K-Means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算法最常见的实现方式是迭代式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l"/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l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给定划分数量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。创建一个初始划分，从数据集中随机地选择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个对象，每个对象初始地代表了一个簇中心（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Cluster Centroid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）。对于其他对象，计算其与各个簇中心的距离，将它们划入距离最近的簇。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l"/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采用迭代的重定位技术，尝试通过对象在划分间移动来改进划分。所谓重定位技术，就是当有新的对象加入簇或者已有对象离开簇的时候，重新计算簇的平均值，然后对对象进行重新分配。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12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70788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kern="100" dirty="0">
                <a:solidFill>
                  <a:srgbClr val="002060"/>
                </a:solidFill>
                <a:cs typeface="+mn-ea"/>
                <a:sym typeface="+mn-lt"/>
              </a:rPr>
              <a:t>第九章：客户价值分析</a:t>
            </a: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34512" y="3844041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617283" y="334720"/>
            <a:ext cx="4621101" cy="51770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zh-CN" dirty="0"/>
              <a:t> </a:t>
            </a:r>
            <a:r>
              <a:rPr lang="en-US" altLang="zh-CN" sz="2800" dirty="0"/>
              <a:t>K-Means </a:t>
            </a:r>
            <a:r>
              <a:rPr lang="zh-CN" altLang="zh-CN" sz="2800" dirty="0"/>
              <a:t>算法</a:t>
            </a:r>
            <a:endParaRPr lang="zh-CN" altLang="en-US" sz="8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3153601-EBA7-46B2-98C5-BBE76191EEF8}"/>
              </a:ext>
            </a:extLst>
          </p:cNvPr>
          <p:cNvSpPr txBox="1"/>
          <p:nvPr/>
        </p:nvSpPr>
        <p:spPr>
          <a:xfrm>
            <a:off x="1378974" y="1442572"/>
            <a:ext cx="83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>
              <a:spcBef>
                <a:spcPts val="750"/>
              </a:spcBef>
              <a:spcAft>
                <a:spcPts val="75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K-Means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算法到上述身高与体重的示例，聚类过程如下图所示。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08A28BE-EE01-4DC3-BA62-527288E0264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8974" y="2123117"/>
            <a:ext cx="5041265" cy="351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B8705909-E565-42FD-A76A-64430CCD8CD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2027" y="2133277"/>
            <a:ext cx="5075555" cy="350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470AB13-1841-4A19-A9C4-A410951C21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282" y="1612019"/>
            <a:ext cx="5066030" cy="349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4CEEB8-0828-4025-8F81-6E7B0BF235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76690" y="1641229"/>
            <a:ext cx="5041265" cy="346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07432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1588</Words>
  <Application>Microsoft Office PowerPoint</Application>
  <PresentationFormat>自定义</PresentationFormat>
  <Paragraphs>98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Administrator</cp:lastModifiedBy>
  <cp:revision>71</cp:revision>
  <dcterms:created xsi:type="dcterms:W3CDTF">2019-01-02T05:18:00Z</dcterms:created>
  <dcterms:modified xsi:type="dcterms:W3CDTF">2022-05-24T01:26:16Z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D2FE312528174BB6B2D134D5B5003B08</vt:lpwstr>
  </property>
</Properties>
</file>