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85" r:id="rId3"/>
    <p:sldMasterId id="2147483686" r:id="rId4"/>
    <p:sldMasterId id="2147488639" r:id="rId5"/>
    <p:sldMasterId id="2147489135" r:id="rId6"/>
  </p:sldMasterIdLst>
  <p:notesMasterIdLst>
    <p:notesMasterId r:id="rId50"/>
  </p:notesMasterIdLst>
  <p:sldIdLst>
    <p:sldId id="256" r:id="rId7"/>
    <p:sldId id="257" r:id="rId8"/>
    <p:sldId id="649" r:id="rId9"/>
    <p:sldId id="650" r:id="rId10"/>
    <p:sldId id="651" r:id="rId11"/>
    <p:sldId id="652" r:id="rId12"/>
    <p:sldId id="615" r:id="rId13"/>
    <p:sldId id="618" r:id="rId14"/>
    <p:sldId id="617" r:id="rId15"/>
    <p:sldId id="653" r:id="rId16"/>
    <p:sldId id="622" r:id="rId17"/>
    <p:sldId id="626" r:id="rId18"/>
    <p:sldId id="621" r:id="rId19"/>
    <p:sldId id="623" r:id="rId20"/>
    <p:sldId id="624" r:id="rId21"/>
    <p:sldId id="683" r:id="rId22"/>
    <p:sldId id="625" r:id="rId23"/>
    <p:sldId id="654" r:id="rId24"/>
    <p:sldId id="655" r:id="rId25"/>
    <p:sldId id="656" r:id="rId26"/>
    <p:sldId id="657" r:id="rId27"/>
    <p:sldId id="658" r:id="rId28"/>
    <p:sldId id="447" r:id="rId29"/>
    <p:sldId id="665" r:id="rId30"/>
    <p:sldId id="666" r:id="rId31"/>
    <p:sldId id="667" r:id="rId32"/>
    <p:sldId id="668" r:id="rId33"/>
    <p:sldId id="669" r:id="rId34"/>
    <p:sldId id="670" r:id="rId35"/>
    <p:sldId id="671" r:id="rId36"/>
    <p:sldId id="673" r:id="rId37"/>
    <p:sldId id="674" r:id="rId38"/>
    <p:sldId id="675" r:id="rId39"/>
    <p:sldId id="676" r:id="rId40"/>
    <p:sldId id="677" r:id="rId41"/>
    <p:sldId id="678" r:id="rId42"/>
    <p:sldId id="679" r:id="rId43"/>
    <p:sldId id="680" r:id="rId44"/>
    <p:sldId id="681" r:id="rId45"/>
    <p:sldId id="684" r:id="rId46"/>
    <p:sldId id="685" r:id="rId47"/>
    <p:sldId id="682" r:id="rId48"/>
    <p:sldId id="686" r:id="rId4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0000FF"/>
    <a:srgbClr val="3333FF"/>
    <a:srgbClr val="CCFFFF"/>
    <a:srgbClr val="FF0000"/>
    <a:srgbClr val="CCFFCC"/>
    <a:srgbClr val="93968F"/>
    <a:srgbClr val="006600"/>
    <a:srgbClr val="CC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00" autoAdjust="0"/>
    <p:restoredTop sz="72542" autoAdjust="0"/>
  </p:normalViewPr>
  <p:slideViewPr>
    <p:cSldViewPr snapToGrid="0">
      <p:cViewPr varScale="1">
        <p:scale>
          <a:sx n="87" d="100"/>
          <a:sy n="87" d="100"/>
        </p:scale>
        <p:origin x="-1334" y="-82"/>
      </p:cViewPr>
      <p:guideLst>
        <p:guide orient="horz" pos="2163"/>
        <p:guide orient="horz" pos="347"/>
        <p:guide orient="horz" pos="3703"/>
        <p:guide orient="horz" pos="572"/>
        <p:guide pos="2889"/>
        <p:guide pos="272"/>
        <p:guide pos="5488"/>
        <p:guide pos="3833"/>
        <p:guide pos="4173"/>
        <p:guide pos="1542"/>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F11FB087-42C0-4CA1-8978-C94C7665E0C6}" type="datetimeFigureOut">
              <a:rPr lang="zh-CN" altLang="en-US"/>
              <a:pPr>
                <a:defRPr/>
              </a:pPr>
              <a:t>2021/4/16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ea typeface="宋体" pitchFamily="2" charset="-122"/>
              </a:defRPr>
            </a:lvl1pPr>
          </a:lstStyle>
          <a:p>
            <a:pPr>
              <a:defRPr/>
            </a:pPr>
            <a:fld id="{A0AB9C04-1943-4A91-ABDC-AB8727608E4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尊敬的各位评委，在座的各位老师，大家上午好！</a:t>
            </a:r>
            <a:endParaRPr lang="en-US" altLang="zh-CN" smtClean="0"/>
          </a:p>
          <a:p>
            <a:pPr eaLnBrk="1" hangingPunct="1">
              <a:spcBef>
                <a:spcPct val="0"/>
              </a:spcBef>
            </a:pPr>
            <a:r>
              <a:rPr lang="zh-CN" altLang="en-US" smtClean="0"/>
              <a:t>今天我给大家带来的课程是材料固体力学，与大家分享的内容是“这就是应力”</a:t>
            </a:r>
          </a:p>
        </p:txBody>
      </p:sp>
      <p:sp>
        <p:nvSpPr>
          <p:cNvPr id="83972" name="灯片编号占位符 3"/>
          <p:cNvSpPr>
            <a:spLocks noGrp="1"/>
          </p:cNvSpPr>
          <p:nvPr>
            <p:ph type="sldNum" sz="quarter" idx="5"/>
          </p:nvPr>
        </p:nvSpPr>
        <p:spPr bwMode="auto">
          <a:noFill/>
          <a:ln>
            <a:miter lim="800000"/>
            <a:headEnd/>
            <a:tailEnd/>
          </a:ln>
        </p:spPr>
        <p:txBody>
          <a:bodyPr/>
          <a:lstStyle/>
          <a:p>
            <a:fld id="{1AF8F14E-5215-4B40-924A-D085910D1C2B}" type="slidenum">
              <a:rPr lang="zh-CN" altLang="en-US" smtClean="0">
                <a:latin typeface="Arial" charset="0"/>
              </a:rPr>
              <a:pPr/>
              <a:t>1</a:t>
            </a:fld>
            <a:endParaRPr lang="en-US" altLang="zh-CN"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10</a:t>
            </a:fld>
            <a:endParaRPr lang="en-US" altLang="zh-CN"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11</a:t>
            </a:fld>
            <a:endParaRPr lang="en-US" altLang="zh-CN"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12</a:t>
            </a:fld>
            <a:endParaRPr lang="en-US" altLang="zh-CN"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13</a:t>
            </a:fld>
            <a:endParaRPr lang="en-US" altLang="zh-CN"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14</a:t>
            </a:fld>
            <a:endParaRPr lang="en-US" altLang="zh-CN"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15</a:t>
            </a:fld>
            <a:endParaRPr lang="en-US" altLang="zh-CN"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16</a:t>
            </a:fld>
            <a:endParaRPr lang="en-US" altLang="zh-CN"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17</a:t>
            </a:fld>
            <a:endParaRPr lang="en-US" altLang="zh-CN"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18</a:t>
            </a:fld>
            <a:endParaRPr lang="en-US" altLang="zh-CN"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19</a:t>
            </a:fld>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准备分</a:t>
            </a:r>
            <a:r>
              <a:rPr lang="en-US" altLang="zh-CN" smtClean="0"/>
              <a:t>4</a:t>
            </a:r>
            <a:r>
              <a:rPr lang="zh-CN" altLang="en-US" smtClean="0"/>
              <a:t>个部分给大家进述：</a:t>
            </a:r>
            <a:endParaRPr lang="en-US" altLang="zh-CN" smtClean="0"/>
          </a:p>
          <a:p>
            <a:pPr eaLnBrk="1" hangingPunct="1">
              <a:spcBef>
                <a:spcPct val="0"/>
              </a:spcBef>
            </a:pPr>
            <a:r>
              <a:rPr lang="zh-CN" altLang="en-US" smtClean="0"/>
              <a:t>首先引入一些与生活相关的固体力学事物，它们一定会受到外力作用，第二部分我们将给出外力的定义。</a:t>
            </a:r>
            <a:endParaRPr lang="en-US" altLang="zh-CN" smtClean="0"/>
          </a:p>
          <a:p>
            <a:pPr eaLnBrk="1" hangingPunct="1">
              <a:spcBef>
                <a:spcPct val="0"/>
              </a:spcBef>
            </a:pPr>
            <a:r>
              <a:rPr lang="zh-CN" altLang="en-US" smtClean="0"/>
              <a:t>有了外力，那么事物内部的相互作用会怎样？紧接着，我们将引入应力的概念及其它的定义。</a:t>
            </a:r>
            <a:endParaRPr lang="en-US" altLang="zh-CN" smtClean="0"/>
          </a:p>
          <a:p>
            <a:pPr eaLnBrk="1" hangingPunct="1">
              <a:spcBef>
                <a:spcPct val="0"/>
              </a:spcBef>
            </a:pPr>
            <a:r>
              <a:rPr lang="zh-CN" altLang="en-US" smtClean="0"/>
              <a:t>最后将给出应力的知识框架及课程展望。</a:t>
            </a:r>
          </a:p>
        </p:txBody>
      </p:sp>
      <p:sp>
        <p:nvSpPr>
          <p:cNvPr id="84996" name="灯片编号占位符 3"/>
          <p:cNvSpPr>
            <a:spLocks noGrp="1"/>
          </p:cNvSpPr>
          <p:nvPr>
            <p:ph type="sldNum" sz="quarter" idx="5"/>
          </p:nvPr>
        </p:nvSpPr>
        <p:spPr bwMode="auto">
          <a:noFill/>
          <a:ln>
            <a:miter lim="800000"/>
            <a:headEnd/>
            <a:tailEnd/>
          </a:ln>
        </p:spPr>
        <p:txBody>
          <a:bodyPr/>
          <a:lstStyle/>
          <a:p>
            <a:fld id="{55847428-0C6F-47E6-AE78-83EA1125BEC4}" type="slidenum">
              <a:rPr lang="zh-CN" altLang="en-US" smtClean="0">
                <a:latin typeface="Arial" charset="0"/>
              </a:rPr>
              <a:pPr/>
              <a:t>2</a:t>
            </a:fld>
            <a:endParaRPr lang="en-US" altLang="zh-CN"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20</a:t>
            </a:fld>
            <a:endParaRPr lang="en-US" altLang="zh-CN"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21</a:t>
            </a:fld>
            <a:endParaRPr lang="en-US" altLang="zh-CN"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22</a:t>
            </a:fld>
            <a:endParaRPr lang="en-US" altLang="zh-CN"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24</a:t>
            </a:fld>
            <a:endParaRPr lang="en-US" altLang="zh-CN"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25</a:t>
            </a:fld>
            <a:endParaRPr lang="en-US" altLang="zh-CN"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26</a:t>
            </a:fld>
            <a:endParaRPr lang="en-US" altLang="zh-CN"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27</a:t>
            </a:fld>
            <a:endParaRPr lang="en-US" altLang="zh-CN"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28</a:t>
            </a:fld>
            <a:endParaRPr lang="en-US" altLang="zh-CN"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29</a:t>
            </a:fld>
            <a:endParaRPr lang="en-US" altLang="zh-CN"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30</a:t>
            </a:fld>
            <a:endParaRPr lang="en-US" altLang="zh-C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a:t>
            </a:fld>
            <a:endParaRPr lang="en-US" altLang="zh-CN"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31</a:t>
            </a:fld>
            <a:endParaRPr lang="en-US" altLang="zh-CN"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32</a:t>
            </a:fld>
            <a:endParaRPr lang="en-US" altLang="zh-CN"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33</a:t>
            </a:fld>
            <a:endParaRPr lang="en-US" altLang="zh-CN"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34</a:t>
            </a:fld>
            <a:endParaRPr lang="en-US" altLang="zh-CN"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35</a:t>
            </a:fld>
            <a:endParaRPr lang="en-US" altLang="zh-CN"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36</a:t>
            </a:fld>
            <a:endParaRPr lang="en-US" altLang="zh-CN"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37</a:t>
            </a:fld>
            <a:endParaRPr lang="en-US" altLang="zh-CN"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38</a:t>
            </a:fld>
            <a:endParaRPr lang="en-US" altLang="zh-CN"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39</a:t>
            </a:fld>
            <a:endParaRPr lang="en-US" altLang="zh-CN"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40</a:t>
            </a:fld>
            <a:endParaRPr lang="en-US" altLang="zh-C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4</a:t>
            </a:fld>
            <a:endParaRPr lang="en-US" altLang="zh-CN"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41</a:t>
            </a:fld>
            <a:endParaRPr lang="en-US" altLang="zh-CN"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5</a:t>
            </a:fld>
            <a:endParaRPr lang="en-US" altLang="zh-CN"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6</a:t>
            </a:fld>
            <a:endParaRPr lang="en-US" altLang="zh-CN"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7</a:t>
            </a:fld>
            <a:endParaRPr lang="en-US" altLang="zh-CN"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8</a:t>
            </a:fld>
            <a:endParaRPr lang="en-US" altLang="zh-CN"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9</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6F6B1FD-4946-4D7C-B59D-8B401F1DC0CF}" type="datetimeFigureOut">
              <a:rPr lang="zh-CN" altLang="en-US"/>
              <a:pPr>
                <a:defRPr/>
              </a:pPr>
              <a:t>2021/4/16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7011ABB-839D-4FC3-912D-D1284F47B3E4}"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7013EEA-0876-4E20-B7A0-D3C891F90CF8}" type="datetimeFigureOut">
              <a:rPr lang="zh-CN" altLang="en-US"/>
              <a:pPr>
                <a:defRPr/>
              </a:pPr>
              <a:t>2021/4/16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9C50623-DC9F-4C04-83B1-562187DE41D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6"/>
            <a:ext cx="1971675"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2" y="365126"/>
            <a:ext cx="5762625"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6087D8B-3229-4B08-9973-22603568D90A}" type="datetimeFigureOut">
              <a:rPr lang="zh-CN" altLang="en-US"/>
              <a:pPr>
                <a:defRPr/>
              </a:pPr>
              <a:t>2021/4/16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A02CE9E-5646-4A51-A2F5-F51B8DF66FC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BE6F492-DB1A-4774-A5D8-6767575B6AD9}" type="datetimeFigureOut">
              <a:rPr lang="zh-CN" altLang="en-US"/>
              <a:pPr>
                <a:defRPr/>
              </a:pPr>
              <a:t>2021/4/16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AE09622-2387-432D-A6CE-71AFD957EE27}"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6"/>
            <a:ext cx="1971675"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2" y="365126"/>
            <a:ext cx="5762625"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4C07E10F-3CB8-4626-83FD-5CF857A41230}" type="datetimeFigureOut">
              <a:rPr lang="zh-CN" altLang="en-US"/>
              <a:pPr>
                <a:defRPr/>
              </a:pPr>
              <a:t>2021/4/16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261B982-F846-49BE-9306-B06B0FBC3DC0}"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6"/>
            <a:ext cx="1971675"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2" y="365126"/>
            <a:ext cx="5762625"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2FF569E-E1AA-4D3C-A9AC-0A6F97BA2374}" type="datetimeFigureOut">
              <a:rPr lang="zh-CN" altLang="en-US"/>
              <a:pPr>
                <a:defRPr/>
              </a:pPr>
              <a:t>2021/4/16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3F38D7-0FA1-455C-B1DD-2441B2EB9348}" type="slidenum">
              <a:rPr lang="zh-CN" altLang="en-US"/>
              <a:pPr>
                <a:defRPr/>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9E75F25-8CE1-4C44-80DB-729418BB0B39}" type="datetimeFigureOut">
              <a:rPr lang="zh-CN" altLang="en-US"/>
              <a:pPr>
                <a:defRPr/>
              </a:pPr>
              <a:t>2021/4/16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07E306-3251-411E-81D5-56FEA8421DBC}" type="slidenum">
              <a:rPr lang="zh-CN" altLang="en-US"/>
              <a:pPr>
                <a:defRPr/>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39D8A65-B7B6-4D2B-B1A0-ED700CDE4F0C}" type="datetimeFigureOut">
              <a:rPr lang="zh-CN" altLang="en-US"/>
              <a:pPr>
                <a:defRPr/>
              </a:pPr>
              <a:t>2021/4/16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6D87BB-5A70-43FD-B838-87BF6E609F36}" type="slidenum">
              <a:rPr lang="zh-CN" altLang="en-US"/>
              <a:pPr>
                <a:defRPr/>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43693732-0594-4B0C-8883-244116BAB19F}" type="datetimeFigureOut">
              <a:rPr lang="zh-CN" altLang="en-US"/>
              <a:pPr>
                <a:defRPr/>
              </a:pPr>
              <a:t>2021/4/16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81734C9-8466-4126-ABB6-6337DD1AA5A2}" type="slidenum">
              <a:rPr lang="zh-CN" altLang="en-US"/>
              <a:pPr>
                <a:defRPr/>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09F48ACA-DD88-4F7D-9412-F9E6FE62DE2A}" type="datetimeFigureOut">
              <a:rPr lang="zh-CN" altLang="en-US"/>
              <a:pPr>
                <a:defRPr/>
              </a:pPr>
              <a:t>2021/4/16</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F7927B1-F324-4BCB-B134-B53C17C16E93}" type="slidenum">
              <a:rPr lang="zh-CN" altLang="en-US"/>
              <a:pPr>
                <a:defRPr/>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E51640ED-C5E6-494E-A08D-5213C22A31A4}" type="datetimeFigureOut">
              <a:rPr lang="zh-CN" altLang="en-US"/>
              <a:pPr>
                <a:defRPr/>
              </a:pPr>
              <a:t>2021/4/16</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ED16E9-D3A0-4D81-8994-7294FE9B4BCB}"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33C442B0-B623-4820-A2DE-8F5123D6A4AC}" type="datetimeFigureOut">
              <a:rPr lang="zh-CN" altLang="en-US"/>
              <a:pPr>
                <a:defRPr/>
              </a:pPr>
              <a:t>2021/4/16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BF61282-A610-4F39-AA36-C54B135EE57B}"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624E9F5-7280-4634-BD4D-7B32A3D51976}" type="datetimeFigureOut">
              <a:rPr lang="zh-CN" altLang="en-US"/>
              <a:pPr>
                <a:defRPr/>
              </a:pPr>
              <a:t>2021/4/16</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FF39CE6-587F-4265-A759-95B95AB494BE}" type="slidenum">
              <a:rPr lang="zh-CN" altLang="en-US"/>
              <a:pPr>
                <a:defRPr/>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5C166EE-9267-4B56-899B-571C4F8028E5}" type="datetimeFigureOut">
              <a:rPr lang="zh-CN" altLang="en-US"/>
              <a:pPr>
                <a:defRPr/>
              </a:pPr>
              <a:t>2021/4/16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483D04-3046-4DAF-A949-F831D9ABCB94}" type="slidenum">
              <a:rPr lang="zh-CN" altLang="en-US"/>
              <a:pPr>
                <a:defRPr/>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C2FBCD17-46ED-4A5C-B3D4-DF0F974E1682}" type="datetimeFigureOut">
              <a:rPr lang="zh-CN" altLang="en-US"/>
              <a:pPr>
                <a:defRPr/>
              </a:pPr>
              <a:t>2021/4/16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3916427-F93F-49A3-A0AD-B55C95D5061F}" type="slidenum">
              <a:rPr lang="zh-CN" altLang="en-US"/>
              <a:pPr>
                <a:defRPr/>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4FE0C06-DAEC-4125-8EED-B0D5E854E707}" type="datetimeFigureOut">
              <a:rPr lang="zh-CN" altLang="en-US"/>
              <a:pPr>
                <a:defRPr/>
              </a:pPr>
              <a:t>2021/4/16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0BCFF2B-26B7-45EC-99CD-6FE87FFCE807}" type="slidenum">
              <a:rPr lang="zh-CN" altLang="en-US"/>
              <a:pPr>
                <a:defRPr/>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2592974-98A5-4AD6-A8BC-C50B1F389F8A}" type="datetimeFigureOut">
              <a:rPr lang="zh-CN" altLang="en-US"/>
              <a:pPr>
                <a:defRPr/>
              </a:pPr>
              <a:t>2021/4/16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130311-A83E-42B2-BD89-62783586F70C}" type="slidenum">
              <a:rPr lang="zh-CN" altLang="en-US"/>
              <a:pPr>
                <a:defRPr/>
              </a:pPr>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5"/>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8"/>
            <a:ext cx="370332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lvl1pPr>
              <a:defRPr/>
            </a:lvl1pPr>
          </a:lstStyle>
          <a:p>
            <a:pPr>
              <a:defRPr/>
            </a:pPr>
            <a:fld id="{314941E6-ADCA-48BA-B41E-D5EC707EB1DB}" type="datetimeFigureOut">
              <a:rPr lang="zh-CN" altLang="en-US"/>
              <a:pPr>
                <a:defRPr/>
              </a:pPr>
              <a:t>2021/4/16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ECE381A-59B6-42D0-91B6-1511B9404158}" type="slidenum">
              <a:rPr lang="zh-CN" altLang="en-US"/>
              <a:pPr>
                <a:defRPr/>
              </a:pPr>
              <a:t>‹#›</a:t>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3"/>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5"/>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3"/>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5"/>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defRPr/>
            </a:lvl1pPr>
          </a:lstStyle>
          <a:p>
            <a:pPr>
              <a:defRPr/>
            </a:pPr>
            <a:fld id="{0D5BF602-68A3-4804-BEE0-F0BFFEAF0AAC}" type="datetimeFigureOut">
              <a:rPr lang="zh-CN" altLang="en-US"/>
              <a:pPr>
                <a:defRPr/>
              </a:pPr>
              <a:t>2021/4/16</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5999B87-CD73-41D1-8E15-EF4068C947BF}" type="slidenum">
              <a:rPr lang="zh-CN" altLang="en-US"/>
              <a:pPr>
                <a:defRPr/>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pPr>
              <a:defRPr/>
            </a:pPr>
            <a:fld id="{DB90A538-15A6-4FD6-8D52-7F81E05067D6}" type="datetimeFigureOut">
              <a:rPr lang="zh-CN" altLang="en-US"/>
              <a:pPr>
                <a:defRPr/>
              </a:pPr>
              <a:t>2021/4/16</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D95AD397-8809-4058-9F25-781819A2C1C6}" type="slidenum">
              <a:rPr lang="zh-CN" altLang="en-US"/>
              <a:pPr>
                <a:defRPr/>
              </a:pPr>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6"/>
          <p:cNvSpPr>
            <a:spLocks noGrp="1"/>
          </p:cNvSpPr>
          <p:nvPr>
            <p:ph type="dt" sz="half" idx="10"/>
          </p:nvPr>
        </p:nvSpPr>
        <p:spPr/>
        <p:txBody>
          <a:bodyPr/>
          <a:lstStyle>
            <a:lvl1pPr>
              <a:defRPr/>
            </a:lvl1pPr>
          </a:lstStyle>
          <a:p>
            <a:pPr>
              <a:defRPr/>
            </a:pPr>
            <a:fld id="{B011E534-722B-4269-9038-EA7756F56B87}" type="datetimeFigureOut">
              <a:rPr lang="zh-CN" altLang="en-US"/>
              <a:pPr>
                <a:defRPr/>
              </a:pPr>
              <a:t>2021/4/16</a:t>
            </a:fld>
            <a:endParaRPr lang="en-US"/>
          </a:p>
        </p:txBody>
      </p:sp>
      <p:sp>
        <p:nvSpPr>
          <p:cNvPr id="3"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4" name="Slide Number Placeholder 8"/>
          <p:cNvSpPr>
            <a:spLocks noGrp="1"/>
          </p:cNvSpPr>
          <p:nvPr>
            <p:ph type="sldNum" sz="quarter" idx="12"/>
          </p:nvPr>
        </p:nvSpPr>
        <p:spPr/>
        <p:txBody>
          <a:bodyPr/>
          <a:lstStyle>
            <a:lvl1pPr>
              <a:defRPr/>
            </a:lvl1pPr>
          </a:lstStyle>
          <a:p>
            <a:pPr>
              <a:defRPr/>
            </a:pPr>
            <a:fld id="{96415238-D225-44F6-AF07-FDA8110E8B81}" type="slidenum">
              <a:rPr lang="zh-CN" altLang="en-US"/>
              <a:pPr>
                <a:defRPr/>
              </a:pPr>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8FCCBE40-70D2-4936-AA72-4BED6BA28101}" type="datetimeFigureOut">
              <a:rPr lang="zh-CN" altLang="en-US"/>
              <a:pPr>
                <a:defRPr/>
              </a:pPr>
              <a:t>2021/4/16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EC1A51-5895-4EE1-9503-7B0FF93102FA}"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B0EFEB16-0921-4B8F-8351-D63C9D700602}" type="datetimeFigureOut">
              <a:rPr lang="zh-CN" altLang="en-US"/>
              <a:pPr>
                <a:defRPr/>
              </a:pPr>
              <a:t>2021/4/16</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03EE69C5-82D2-4F73-A1EB-A855B589C5F3}" type="slidenum">
              <a:rPr lang="zh-CN" altLang="en-US"/>
              <a:pPr>
                <a:defRPr/>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14780"/>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2" y="414779"/>
            <a:ext cx="5800725" cy="5757420"/>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D79DAF43-2260-4333-8A37-F4DF280B9764}" type="datetimeFigureOut">
              <a:rPr lang="zh-CN" altLang="en-US"/>
              <a:pPr>
                <a:defRPr/>
              </a:pPr>
              <a:t>2021/4/16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693B6BD-CAA6-4DF6-BBCD-B1F4EE3E28D1}" type="slidenum">
              <a:rPr lang="zh-CN" altLang="en-US"/>
              <a:pPr>
                <a:defRPr/>
              </a:pPr>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5C0901A-51C7-4B69-964E-9FD1B9509768}" type="datetimeFigureOut">
              <a:rPr lang="zh-CN" altLang="en-US"/>
              <a:pPr>
                <a:defRPr/>
              </a:pPr>
              <a:t>2021/4/16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2C302E-7C76-4D30-B7E8-66510BC42FD7}" type="slidenum">
              <a:rPr lang="zh-CN" altLang="en-US"/>
              <a:pPr>
                <a:defRPr/>
              </a:pPr>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9D48D01-1C06-422A-BF0C-366321C6CE0D}" type="datetimeFigureOut">
              <a:rPr lang="zh-CN" altLang="en-US"/>
              <a:pPr>
                <a:defRPr/>
              </a:pPr>
              <a:t>2021/4/16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8A76776-5F70-409A-A29B-14649897DBED}" type="slidenum">
              <a:rPr lang="zh-CN" altLang="en-US"/>
              <a:pPr>
                <a:defRPr/>
              </a:pPr>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031E33E-037B-4CE1-B6E5-EDF7996CB15C}" type="datetimeFigureOut">
              <a:rPr lang="zh-CN" altLang="en-US"/>
              <a:pPr>
                <a:defRPr/>
              </a:pPr>
              <a:t>2021/4/16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7D103D7-9864-4222-8769-989821C38AD3}" type="slidenum">
              <a:rPr lang="zh-CN" altLang="en-US"/>
              <a:pPr>
                <a:defRPr/>
              </a:pPr>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6D04315-64C1-47A4-BC78-4C93933D309C}" type="datetimeFigureOut">
              <a:rPr lang="zh-CN" altLang="en-US"/>
              <a:pPr>
                <a:defRPr/>
              </a:pPr>
              <a:t>2021/4/16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B52C864-219B-48F5-AE5D-903C00C1FEC2}" type="slidenum">
              <a:rPr lang="zh-CN" altLang="en-US"/>
              <a:pPr>
                <a:defRPr/>
              </a:pPr>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D1896E8-12B3-4E07-837B-708A6BDAB539}" type="datetimeFigureOut">
              <a:rPr lang="zh-CN" altLang="en-US"/>
              <a:pPr>
                <a:defRPr/>
              </a:pPr>
              <a:t>2021/4/16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03EF578-1A1F-4684-9222-EA49FB8F3956}" type="slidenum">
              <a:rPr lang="zh-CN" altLang="en-US"/>
              <a:pPr>
                <a:defRPr/>
              </a:pPr>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57050406-9302-4A83-A668-FE3EF04CF57F}" type="datetimeFigureOut">
              <a:rPr lang="zh-CN" altLang="en-US"/>
              <a:pPr>
                <a:defRPr/>
              </a:pPr>
              <a:t>2021/4/16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B4DB947-2F4A-45CF-9124-BD557A43F8B7}" type="slidenum">
              <a:rPr lang="zh-CN" altLang="en-US"/>
              <a:pPr>
                <a:defRPr/>
              </a:pPr>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AB5A34C-E733-4DA9-831A-007934AFF009}" type="datetimeFigureOut">
              <a:rPr lang="zh-CN" altLang="en-US"/>
              <a:pPr>
                <a:defRPr/>
              </a:pPr>
              <a:t>2021/4/16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54B3F38-26DB-43B2-84D4-FCC80464AF7D}" type="slidenum">
              <a:rPr lang="zh-CN" altLang="en-US"/>
              <a:pPr>
                <a:defRPr/>
              </a:pPr>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B5C0525-EB87-4C9A-A153-7406913EEF2A}" type="datetimeFigureOut">
              <a:rPr lang="zh-CN" altLang="en-US"/>
              <a:pPr>
                <a:defRPr/>
              </a:pPr>
              <a:t>2021/4/16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34C6E85-5EFC-4D72-9EE8-2FEAA1DD5EE8}" type="slidenum">
              <a:rPr lang="zh-CN" altLang="en-US"/>
              <a:pPr>
                <a:defRPr/>
              </a:pPr>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1A47486-AE49-43F6-A5CB-6DFF7DBE2262}" type="datetimeFigureOut">
              <a:rPr lang="zh-CN" altLang="en-US"/>
              <a:pPr>
                <a:defRPr/>
              </a:pPr>
              <a:t>2021/4/16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CC62FAC-4762-4FB4-9A67-671708A73CB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829238E2-8949-4DD0-B935-E2865AADDB92}" type="datetimeFigureOut">
              <a:rPr lang="zh-CN" altLang="en-US"/>
              <a:pPr>
                <a:defRPr/>
              </a:pPr>
              <a:t>2021/4/16</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822ADF6F-C5A9-4FCD-B31F-AD7679DBCAB0}" type="slidenum">
              <a:rPr lang="zh-CN" altLang="en-US"/>
              <a:pPr>
                <a:defRPr/>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6BB96B5-9C6C-4093-ACFC-06CCAE787C9B}" type="datetimeFigureOut">
              <a:rPr lang="zh-CN" altLang="en-US"/>
              <a:pPr>
                <a:defRPr/>
              </a:pPr>
              <a:t>2021/4/16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D196417-4960-46C4-A7A0-C3A0B5E11630}" type="slidenum">
              <a:rPr lang="zh-CN" altLang="en-US"/>
              <a:pPr>
                <a:defRPr/>
              </a:pPr>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48992C4-082C-4A9A-A79B-5B1261F5F540}" type="datetimeFigureOut">
              <a:rPr lang="zh-CN" altLang="en-US"/>
              <a:pPr>
                <a:defRPr/>
              </a:pPr>
              <a:t>2021/4/16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1B517EC-1BBE-4E78-8B4E-8F3EC720074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31CA513D-70C0-4167-B88C-A3C555992ED8}" type="datetimeFigureOut">
              <a:rPr lang="zh-CN" altLang="en-US"/>
              <a:pPr>
                <a:defRPr/>
              </a:pPr>
              <a:t>2021/4/16</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552F5C2C-32F9-4D36-812B-5FAE0654120B}"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3904F18-6BBB-4586-88B5-05B3F1F2DCC7}" type="datetimeFigureOut">
              <a:rPr lang="zh-CN" altLang="en-US"/>
              <a:pPr>
                <a:defRPr/>
              </a:pPr>
              <a:t>2021/4/16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339AD12-8F23-49FA-90FC-49688F923F54}"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12C114C-CB88-4BA7-959B-724165E54263}" type="datetimeFigureOut">
              <a:rPr lang="zh-CN" altLang="en-US"/>
              <a:pPr>
                <a:defRPr/>
              </a:pPr>
              <a:t>2021/4/16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B86C36C-CAAF-4E21-AA67-958FAA9FB24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6.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0F0F0"/>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noChangeArrowheads="1"/>
          </p:cNvSpPr>
          <p:nvPr>
            <p:ph type="body" idx="1"/>
          </p:nvPr>
        </p:nvSpPr>
        <p:spPr bwMode="auto">
          <a:xfrm>
            <a:off x="628650" y="1825625"/>
            <a:ext cx="7886700" cy="4351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3"/>
          <p:cNvSpPr>
            <a:spLocks noGrp="1" noChangeArrowheads="1"/>
          </p:cNvSpPr>
          <p:nvPr>
            <p:ph type="dt" sz="half" idx="2"/>
          </p:nvPr>
        </p:nvSpPr>
        <p:spPr bwMode="auto">
          <a:xfrm>
            <a:off x="628650" y="6356351"/>
            <a:ext cx="20574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900">
                <a:solidFill>
                  <a:srgbClr val="898989"/>
                </a:solidFill>
                <a:latin typeface="+mn-lt"/>
                <a:ea typeface="宋体" pitchFamily="2" charset="-122"/>
              </a:defRPr>
            </a:lvl1pPr>
          </a:lstStyle>
          <a:p>
            <a:pPr>
              <a:defRPr/>
            </a:pPr>
            <a:fld id="{1711FF24-E9E9-460A-AA04-F0CB194D14D1}" type="datetimeFigureOut">
              <a:rPr lang="zh-CN" altLang="en-US"/>
              <a:pPr>
                <a:defRPr/>
              </a:pPr>
              <a:t>2021/4/16</a:t>
            </a:fld>
            <a:endParaRPr lang="zh-CN" altLang="en-US"/>
          </a:p>
        </p:txBody>
      </p:sp>
      <p:sp>
        <p:nvSpPr>
          <p:cNvPr id="1029" name="页脚占位符 4"/>
          <p:cNvSpPr>
            <a:spLocks noGrp="1" noChangeArrowheads="1"/>
          </p:cNvSpPr>
          <p:nvPr>
            <p:ph type="ftr" sz="quarter" idx="3"/>
          </p:nvPr>
        </p:nvSpPr>
        <p:spPr bwMode="auto">
          <a:xfrm>
            <a:off x="3028950" y="6356351"/>
            <a:ext cx="30861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900">
                <a:solidFill>
                  <a:srgbClr val="898989"/>
                </a:solidFill>
                <a:latin typeface="+mn-lt"/>
                <a:ea typeface="宋体" pitchFamily="2" charset="-122"/>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457950" y="6356351"/>
            <a:ext cx="20574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900">
                <a:solidFill>
                  <a:srgbClr val="898989"/>
                </a:solidFill>
                <a:latin typeface="Calibri" pitchFamily="34" charset="0"/>
                <a:ea typeface="宋体" pitchFamily="2" charset="-122"/>
              </a:defRPr>
            </a:lvl1pPr>
          </a:lstStyle>
          <a:p>
            <a:pPr>
              <a:defRPr/>
            </a:pPr>
            <a:fld id="{4B7AF7E3-1262-4CB5-AB23-8F73DE8C1B4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91923" r:id="rId1"/>
    <p:sldLayoutId id="2147491924" r:id="rId2"/>
    <p:sldLayoutId id="2147491925" r:id="rId3"/>
    <p:sldLayoutId id="2147491926" r:id="rId4"/>
    <p:sldLayoutId id="2147491927" r:id="rId5"/>
    <p:sldLayoutId id="2147491928" r:id="rId6"/>
    <p:sldLayoutId id="2147491929" r:id="rId7"/>
    <p:sldLayoutId id="2147491930" r:id="rId8"/>
    <p:sldLayoutId id="2147491931" r:id="rId9"/>
    <p:sldLayoutId id="2147491932" r:id="rId10"/>
    <p:sldLayoutId id="2147491933" r:id="rId11"/>
  </p:sldLayoutIdLst>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5pPr>
      <a:lvl6pPr marL="4572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6pPr>
      <a:lvl7pPr marL="9144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7pPr>
      <a:lvl8pPr marL="13716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8pPr>
      <a:lvl9pPr marL="18288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图片 6"/>
          <p:cNvPicPr>
            <a:picLocks noChangeAspect="1" noChangeArrowheads="1"/>
          </p:cNvPicPr>
          <p:nvPr/>
        </p:nvPicPr>
        <p:blipFill>
          <a:blip r:embed="rId13" cstate="print"/>
          <a:srcRect l="11958" t="11958" r="11958" b="11958"/>
          <a:stretch>
            <a:fillRect/>
          </a:stretch>
        </p:blipFill>
        <p:spPr bwMode="auto">
          <a:xfrm>
            <a:off x="0" y="0"/>
            <a:ext cx="6858000" cy="6858000"/>
          </a:xfrm>
          <a:prstGeom prst="rect">
            <a:avLst/>
          </a:prstGeom>
          <a:noFill/>
          <a:ln w="9525">
            <a:noFill/>
            <a:miter lim="800000"/>
            <a:headEnd/>
            <a:tailEnd/>
          </a:ln>
        </p:spPr>
      </p:pic>
      <p:sp>
        <p:nvSpPr>
          <p:cNvPr id="2051" name="矩形 7"/>
          <p:cNvSpPr>
            <a:spLocks noChangeArrowheads="1"/>
          </p:cNvSpPr>
          <p:nvPr/>
        </p:nvSpPr>
        <p:spPr bwMode="auto">
          <a:xfrm>
            <a:off x="0" y="0"/>
            <a:ext cx="9144000" cy="6858000"/>
          </a:xfrm>
          <a:prstGeom prst="rect">
            <a:avLst/>
          </a:prstGeom>
          <a:solidFill>
            <a:schemeClr val="bg1">
              <a:alpha val="89803"/>
            </a:schemeClr>
          </a:soli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latin typeface="Calibri" pitchFamily="34" charset="0"/>
            </a:endParaRPr>
          </a:p>
        </p:txBody>
      </p:sp>
      <p:sp>
        <p:nvSpPr>
          <p:cNvPr id="3076" name="Title Placeholder 1"/>
          <p:cNvSpPr>
            <a:spLocks noGrp="1" noChangeArrowheads="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7" name="Text Placeholder 2"/>
          <p:cNvSpPr>
            <a:spLocks noGrp="1" noChangeArrowheads="1"/>
          </p:cNvSpPr>
          <p:nvPr>
            <p:ph type="body" idx="1"/>
          </p:nvPr>
        </p:nvSpPr>
        <p:spPr bwMode="auto">
          <a:xfrm>
            <a:off x="628650" y="1825625"/>
            <a:ext cx="7886700" cy="4351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91956" r:id="rId1"/>
    <p:sldLayoutId id="2147491957" r:id="rId2"/>
    <p:sldLayoutId id="2147491958" r:id="rId3"/>
    <p:sldLayoutId id="2147491959" r:id="rId4"/>
    <p:sldLayoutId id="2147491960" r:id="rId5"/>
    <p:sldLayoutId id="2147491961" r:id="rId6"/>
    <p:sldLayoutId id="2147491962" r:id="rId7"/>
    <p:sldLayoutId id="2147491963" r:id="rId8"/>
    <p:sldLayoutId id="2147491964" r:id="rId9"/>
    <p:sldLayoutId id="2147491965" r:id="rId10"/>
    <p:sldLayoutId id="2147491966"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图片 6"/>
          <p:cNvPicPr>
            <a:picLocks noChangeAspect="1" noChangeArrowheads="1"/>
          </p:cNvPicPr>
          <p:nvPr/>
        </p:nvPicPr>
        <p:blipFill>
          <a:blip r:embed="rId13" cstate="print"/>
          <a:srcRect l="11958" t="11958" r="11958" b="11958"/>
          <a:stretch>
            <a:fillRect/>
          </a:stretch>
        </p:blipFill>
        <p:spPr bwMode="auto">
          <a:xfrm>
            <a:off x="1143000" y="0"/>
            <a:ext cx="6858000" cy="6858000"/>
          </a:xfrm>
          <a:prstGeom prst="rect">
            <a:avLst/>
          </a:prstGeom>
          <a:noFill/>
          <a:ln w="9525">
            <a:noFill/>
            <a:miter lim="800000"/>
            <a:headEnd/>
            <a:tailEnd/>
          </a:ln>
        </p:spPr>
      </p:pic>
      <p:sp>
        <p:nvSpPr>
          <p:cNvPr id="3075" name="矩形 7"/>
          <p:cNvSpPr>
            <a:spLocks noChangeArrowheads="1"/>
          </p:cNvSpPr>
          <p:nvPr/>
        </p:nvSpPr>
        <p:spPr bwMode="auto">
          <a:xfrm>
            <a:off x="0" y="0"/>
            <a:ext cx="9144000" cy="6858000"/>
          </a:xfrm>
          <a:prstGeom prst="rect">
            <a:avLst/>
          </a:prstGeom>
          <a:solidFill>
            <a:schemeClr val="bg1">
              <a:alpha val="89803"/>
            </a:schemeClr>
          </a:soli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latin typeface="Calibri" pitchFamily="34" charset="0"/>
            </a:endParaRPr>
          </a:p>
        </p:txBody>
      </p:sp>
      <p:sp>
        <p:nvSpPr>
          <p:cNvPr id="4100" name="Title Placeholder 1"/>
          <p:cNvSpPr>
            <a:spLocks noGrp="1" noChangeArrowheads="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1" name="Text Placeholder 2"/>
          <p:cNvSpPr>
            <a:spLocks noGrp="1" noChangeArrowheads="1"/>
          </p:cNvSpPr>
          <p:nvPr>
            <p:ph type="body" idx="1"/>
          </p:nvPr>
        </p:nvSpPr>
        <p:spPr bwMode="auto">
          <a:xfrm>
            <a:off x="628650" y="1825625"/>
            <a:ext cx="7886700" cy="4351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91967" r:id="rId1"/>
    <p:sldLayoutId id="2147491968" r:id="rId2"/>
    <p:sldLayoutId id="2147491969" r:id="rId3"/>
    <p:sldLayoutId id="2147491970" r:id="rId4"/>
    <p:sldLayoutId id="2147491971" r:id="rId5"/>
    <p:sldLayoutId id="2147491972" r:id="rId6"/>
    <p:sldLayoutId id="2147491973" r:id="rId7"/>
    <p:sldLayoutId id="2147491974" r:id="rId8"/>
    <p:sldLayoutId id="2147491975" r:id="rId9"/>
    <p:sldLayoutId id="2147491976" r:id="rId10"/>
    <p:sldLayoutId id="214749197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Rectangle 3"/>
          <p:cNvSpPr>
            <a:spLocks noGrp="1" noChangeArrowheads="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400">
                <a:latin typeface="Calibri" pitchFamily="34" charset="0"/>
                <a:ea typeface="宋体" pitchFamily="2" charset="-122"/>
              </a:defRPr>
            </a:lvl1pPr>
          </a:lstStyle>
          <a:p>
            <a:pPr>
              <a:defRPr/>
            </a:pPr>
            <a:fld id="{A81A8910-94D5-48D3-8991-F943756E4719}" type="datetimeFigureOut">
              <a:rPr lang="zh-CN" altLang="en-US"/>
              <a:pPr>
                <a:defRPr/>
              </a:pPr>
              <a:t>2021/4/16</a:t>
            </a:fld>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400">
                <a:latin typeface="Calibri" pitchFamily="34" charset="0"/>
                <a:ea typeface="宋体" pitchFamily="2" charset="-122"/>
              </a:defRPr>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400">
                <a:latin typeface="Calibri" pitchFamily="34" charset="0"/>
                <a:ea typeface="宋体" pitchFamily="2" charset="-122"/>
              </a:defRPr>
            </a:lvl1pPr>
          </a:lstStyle>
          <a:p>
            <a:pPr>
              <a:defRPr/>
            </a:pPr>
            <a:fld id="{B30E5CE1-C6A6-4002-AB60-C4ADD0E4064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91934" r:id="rId1"/>
    <p:sldLayoutId id="2147491935" r:id="rId2"/>
    <p:sldLayoutId id="2147491936" r:id="rId3"/>
    <p:sldLayoutId id="2147491937" r:id="rId4"/>
    <p:sldLayoutId id="2147491938" r:id="rId5"/>
    <p:sldLayoutId id="2147491939" r:id="rId6"/>
    <p:sldLayoutId id="2147491940" r:id="rId7"/>
    <p:sldLayoutId id="2147491941" r:id="rId8"/>
    <p:sldLayoutId id="2147491942" r:id="rId9"/>
    <p:sldLayoutId id="2147491943" r:id="rId10"/>
    <p:sldLayoutId id="214749194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9"/>
            <a:ext cx="7543800" cy="144938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6149" name="Text Placeholder 2"/>
          <p:cNvSpPr>
            <a:spLocks noGrp="1"/>
          </p:cNvSpPr>
          <p:nvPr>
            <p:ph type="body" idx="1"/>
          </p:nvPr>
        </p:nvSpPr>
        <p:spPr bwMode="auto">
          <a:xfrm>
            <a:off x="822325" y="1846264"/>
            <a:ext cx="7543800" cy="402272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22325" y="6459539"/>
            <a:ext cx="1854200" cy="365125"/>
          </a:xfrm>
          <a:prstGeom prst="rect">
            <a:avLst/>
          </a:prstGeom>
        </p:spPr>
        <p:txBody>
          <a:bodyPr vert="horz" lIns="91440" tIns="45720" rIns="91440" bIns="45720" rtlCol="0" anchor="ctr"/>
          <a:lstStyle>
            <a:lvl1pPr algn="l">
              <a:defRPr sz="900">
                <a:solidFill>
                  <a:srgbClr val="FFFFFF"/>
                </a:solidFill>
                <a:latin typeface="Arial" pitchFamily="34" charset="0"/>
                <a:ea typeface="宋体" pitchFamily="2" charset="-122"/>
              </a:defRPr>
            </a:lvl1pPr>
          </a:lstStyle>
          <a:p>
            <a:pPr>
              <a:defRPr/>
            </a:pPr>
            <a:fld id="{0052586B-CF5E-4BFF-91EE-6771735DAE69}" type="datetimeFigureOut">
              <a:rPr lang="zh-CN" altLang="en-US"/>
              <a:pPr>
                <a:defRPr/>
              </a:pPr>
              <a:t>2021/4/16</a:t>
            </a:fld>
            <a:endParaRPr lang="zh-CN" altLang="en-US"/>
          </a:p>
        </p:txBody>
      </p:sp>
      <p:sp>
        <p:nvSpPr>
          <p:cNvPr id="5" name="Footer Placeholder 4"/>
          <p:cNvSpPr>
            <a:spLocks noGrp="1"/>
          </p:cNvSpPr>
          <p:nvPr>
            <p:ph type="ftr" sz="quarter" idx="3"/>
          </p:nvPr>
        </p:nvSpPr>
        <p:spPr>
          <a:xfrm>
            <a:off x="2765427" y="6459539"/>
            <a:ext cx="3616325" cy="365125"/>
          </a:xfrm>
          <a:prstGeom prst="rect">
            <a:avLst/>
          </a:prstGeom>
        </p:spPr>
        <p:txBody>
          <a:bodyPr vert="horz" lIns="91440" tIns="45720" rIns="91440" bIns="45720" rtlCol="0" anchor="ctr"/>
          <a:lstStyle>
            <a:lvl1pPr algn="ctr">
              <a:defRPr sz="900" cap="all" baseline="0">
                <a:solidFill>
                  <a:srgbClr val="FFFFFF"/>
                </a:solidFill>
                <a:latin typeface="Arial" pitchFamily="34" charset="0"/>
                <a:ea typeface="宋体" pitchFamily="2" charset="-122"/>
              </a:defRPr>
            </a:lvl1pPr>
          </a:lstStyle>
          <a:p>
            <a:pPr>
              <a:defRPr/>
            </a:pPr>
            <a:endParaRPr lang="zh-CN" altLang="en-US"/>
          </a:p>
        </p:txBody>
      </p:sp>
      <p:sp>
        <p:nvSpPr>
          <p:cNvPr id="6" name="Slide Number Placeholder 5"/>
          <p:cNvSpPr>
            <a:spLocks noGrp="1"/>
          </p:cNvSpPr>
          <p:nvPr>
            <p:ph type="sldNum" sz="quarter" idx="4"/>
          </p:nvPr>
        </p:nvSpPr>
        <p:spPr>
          <a:xfrm>
            <a:off x="7424738" y="6459539"/>
            <a:ext cx="9842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FFFFFF"/>
                </a:solidFill>
                <a:latin typeface="Arial" pitchFamily="34" charset="0"/>
                <a:ea typeface="宋体" pitchFamily="2" charset="-122"/>
              </a:defRPr>
            </a:lvl1pPr>
          </a:lstStyle>
          <a:p>
            <a:pPr>
              <a:defRPr/>
            </a:pPr>
            <a:fld id="{5C596E41-3792-44E3-92D4-8F06BE7583BE}" type="slidenum">
              <a:rPr lang="zh-CN" altLang="en-US"/>
              <a:pPr>
                <a:defRPr/>
              </a:pPr>
              <a:t>‹#›</a:t>
            </a:fld>
            <a:endParaRPr lang="zh-CN"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91978" r:id="rId1"/>
    <p:sldLayoutId id="2147491979" r:id="rId2"/>
    <p:sldLayoutId id="2147491980" r:id="rId3"/>
    <p:sldLayoutId id="2147491981" r:id="rId4"/>
    <p:sldLayoutId id="2147491982" r:id="rId5"/>
    <p:sldLayoutId id="2147491983" r:id="rId6"/>
  </p:sldLayoutIdLst>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itchFamily="34" charset="0"/>
        <a:buChar char="◦"/>
        <a:defRPr sz="28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标题占位符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71" name="文本占位符 2"/>
          <p:cNvSpPr>
            <a:spLocks noGrp="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ea typeface="宋体" pitchFamily="2" charset="-122"/>
              </a:defRPr>
            </a:lvl1pPr>
          </a:lstStyle>
          <a:p>
            <a:pPr>
              <a:defRPr/>
            </a:pPr>
            <a:fld id="{3EB162BD-61F3-46BE-9A0C-5DC6F4D1E915}" type="datetimeFigureOut">
              <a:rPr lang="zh-CN" altLang="en-US"/>
              <a:pPr>
                <a:defRPr/>
              </a:pPr>
              <a:t>2021/4/16</a:t>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ea typeface="宋体" pitchFamily="2" charset="-122"/>
              </a:defRPr>
            </a:lvl1pPr>
          </a:lstStyle>
          <a:p>
            <a:pPr>
              <a:defRPr/>
            </a:pPr>
            <a:fld id="{949C4641-7772-43E9-AA39-40C46FAE8CC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91945" r:id="rId1"/>
    <p:sldLayoutId id="2147491946" r:id="rId2"/>
    <p:sldLayoutId id="2147491947" r:id="rId3"/>
    <p:sldLayoutId id="2147491948" r:id="rId4"/>
    <p:sldLayoutId id="2147491949" r:id="rId5"/>
    <p:sldLayoutId id="2147491950" r:id="rId6"/>
    <p:sldLayoutId id="2147491951" r:id="rId7"/>
    <p:sldLayoutId id="2147491952" r:id="rId8"/>
    <p:sldLayoutId id="2147491953" r:id="rId9"/>
    <p:sldLayoutId id="2147491954" r:id="rId10"/>
    <p:sldLayoutId id="214749195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8.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8.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48.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48.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48.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8.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8.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48.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48.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4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48.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8.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8.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48.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48.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8.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48.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48.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48.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48.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7.xml"/><Relationship Id="rId1" Type="http://schemas.openxmlformats.org/officeDocument/2006/relationships/slideLayout" Target="../slideLayouts/slideLayout48.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8.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8.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9.xml"/><Relationship Id="rId1" Type="http://schemas.openxmlformats.org/officeDocument/2006/relationships/slideLayout" Target="../slideLayouts/slideLayout48.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4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8.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矩形 5"/>
          <p:cNvSpPr>
            <a:spLocks noChangeArrowheads="1"/>
          </p:cNvSpPr>
          <p:nvPr/>
        </p:nvSpPr>
        <p:spPr bwMode="auto">
          <a:xfrm>
            <a:off x="1652588" y="1630078"/>
            <a:ext cx="7491412" cy="2376488"/>
          </a:xfrm>
          <a:prstGeom prst="rect">
            <a:avLst/>
          </a:prstGeom>
          <a:solidFill>
            <a:srgbClr val="C00000"/>
          </a:solidFill>
          <a:ln w="9525">
            <a:noFill/>
            <a:miter lim="800000"/>
            <a:headEnd/>
            <a:tailEnd/>
          </a:ln>
        </p:spPr>
        <p:txBody>
          <a:bodyPr anchor="ctr"/>
          <a:lstStyle/>
          <a:p>
            <a:pPr algn="ctr" eaLnBrk="1" hangingPunct="1"/>
            <a:endParaRPr lang="zh-CN" altLang="en-US">
              <a:solidFill>
                <a:srgbClr val="FFFFFF"/>
              </a:solidFill>
              <a:ea typeface="微软雅黑" pitchFamily="34" charset="-122"/>
              <a:sym typeface="Arial" charset="0"/>
            </a:endParaRPr>
          </a:p>
        </p:txBody>
      </p:sp>
      <p:sp>
        <p:nvSpPr>
          <p:cNvPr id="36868" name="文本框 6"/>
          <p:cNvSpPr txBox="1">
            <a:spLocks noChangeArrowheads="1"/>
          </p:cNvSpPr>
          <p:nvPr/>
        </p:nvSpPr>
        <p:spPr bwMode="auto">
          <a:xfrm>
            <a:off x="1725615" y="1858963"/>
            <a:ext cx="7418387" cy="830997"/>
          </a:xfrm>
          <a:prstGeom prst="rect">
            <a:avLst/>
          </a:prstGeom>
          <a:noFill/>
          <a:ln w="9525">
            <a:noFill/>
            <a:miter lim="800000"/>
            <a:headEnd/>
            <a:tailEnd/>
          </a:ln>
        </p:spPr>
        <p:txBody>
          <a:bodyPr>
            <a:spAutoFit/>
          </a:bodyPr>
          <a:lstStyle/>
          <a:p>
            <a:pPr algn="ctr" eaLnBrk="1" hangingPunct="1">
              <a:buFont typeface="Arial" charset="0"/>
              <a:buNone/>
            </a:pPr>
            <a:r>
              <a:rPr lang="en-US" altLang="zh-CN" sz="4800" b="1" dirty="0" smtClean="0">
                <a:solidFill>
                  <a:schemeClr val="bg1"/>
                </a:solidFill>
                <a:latin typeface="微软雅黑" pitchFamily="34" charset="-122"/>
                <a:ea typeface="微软雅黑" pitchFamily="34" charset="-122"/>
              </a:rPr>
              <a:t>2. </a:t>
            </a:r>
            <a:r>
              <a:rPr lang="zh-CN" altLang="en-US" sz="4800" b="1" dirty="0" smtClean="0">
                <a:solidFill>
                  <a:schemeClr val="bg1"/>
                </a:solidFill>
                <a:latin typeface="微软雅黑" pitchFamily="34" charset="-122"/>
                <a:ea typeface="微软雅黑" pitchFamily="34" charset="-122"/>
              </a:rPr>
              <a:t>线性回归</a:t>
            </a:r>
            <a:endParaRPr lang="zh-CN" altLang="en-US" sz="4800" b="1" dirty="0">
              <a:solidFill>
                <a:schemeClr val="bg1"/>
              </a:solidFill>
              <a:latin typeface="微软雅黑" pitchFamily="34" charset="-122"/>
              <a:ea typeface="微软雅黑" pitchFamily="34" charset="-122"/>
            </a:endParaRPr>
          </a:p>
        </p:txBody>
      </p:sp>
      <p:sp>
        <p:nvSpPr>
          <p:cNvPr id="36869" name="文本框 32"/>
          <p:cNvSpPr txBox="1">
            <a:spLocks noChangeArrowheads="1"/>
          </p:cNvSpPr>
          <p:nvPr/>
        </p:nvSpPr>
        <p:spPr bwMode="auto">
          <a:xfrm>
            <a:off x="1785770" y="2962276"/>
            <a:ext cx="7255046" cy="646331"/>
          </a:xfrm>
          <a:prstGeom prst="rect">
            <a:avLst/>
          </a:prstGeom>
          <a:noFill/>
          <a:ln w="9525">
            <a:noFill/>
            <a:miter lim="800000"/>
            <a:headEnd/>
            <a:tailEnd/>
          </a:ln>
        </p:spPr>
        <p:txBody>
          <a:bodyPr wrap="square">
            <a:spAutoFit/>
          </a:bodyPr>
          <a:lstStyle/>
          <a:p>
            <a:pPr algn="ctr" eaLnBrk="1" hangingPunct="1"/>
            <a:r>
              <a:rPr lang="en-US" altLang="zh-CN" sz="3600" b="1" dirty="0" smtClean="0">
                <a:solidFill>
                  <a:schemeClr val="bg1"/>
                </a:solidFill>
                <a:latin typeface="Lucida Console" pitchFamily="49" charset="0"/>
                <a:ea typeface="微软雅黑" pitchFamily="34" charset="-122"/>
                <a:cs typeface="Times New Roman" pitchFamily="18" charset="0"/>
                <a:sym typeface="Arial" charset="0"/>
              </a:rPr>
              <a:t>linear regression</a:t>
            </a:r>
            <a:endParaRPr lang="en-US" altLang="zh-CN" sz="3600" b="1" i="1" dirty="0">
              <a:solidFill>
                <a:schemeClr val="bg1"/>
              </a:solidFill>
              <a:latin typeface="Lucida Console" pitchFamily="49" charset="0"/>
              <a:ea typeface="微软雅黑" pitchFamily="34" charset="-122"/>
              <a:cs typeface="Times New Roman" pitchFamily="18" charset="0"/>
              <a:sym typeface="Arial" charset="0"/>
            </a:endParaRPr>
          </a:p>
        </p:txBody>
      </p:sp>
      <p:cxnSp>
        <p:nvCxnSpPr>
          <p:cNvPr id="36870" name="直接连接符 16"/>
          <p:cNvCxnSpPr>
            <a:cxnSpLocks noChangeShapeType="1"/>
          </p:cNvCxnSpPr>
          <p:nvPr/>
        </p:nvCxnSpPr>
        <p:spPr bwMode="auto">
          <a:xfrm flipH="1">
            <a:off x="1589088" y="2817814"/>
            <a:ext cx="7554912" cy="6351"/>
          </a:xfrm>
          <a:prstGeom prst="line">
            <a:avLst/>
          </a:prstGeom>
          <a:noFill/>
          <a:ln w="3175" algn="ctr">
            <a:solidFill>
              <a:schemeClr val="bg1"/>
            </a:solidFill>
            <a:prstDash val="sysDash"/>
            <a:round/>
            <a:headEnd/>
            <a:tailEnd/>
          </a:ln>
        </p:spPr>
      </p:cxnSp>
      <p:sp>
        <p:nvSpPr>
          <p:cNvPr id="36871" name="Text Box 11"/>
          <p:cNvSpPr txBox="1">
            <a:spLocks noChangeArrowheads="1"/>
          </p:cNvSpPr>
          <p:nvPr/>
        </p:nvSpPr>
        <p:spPr bwMode="auto">
          <a:xfrm>
            <a:off x="6034121" y="4668839"/>
            <a:ext cx="2262158" cy="646331"/>
          </a:xfrm>
          <a:prstGeom prst="rect">
            <a:avLst/>
          </a:prstGeom>
          <a:noFill/>
          <a:ln w="9525">
            <a:noFill/>
            <a:miter lim="800000"/>
            <a:headEnd/>
            <a:tailEnd/>
          </a:ln>
        </p:spPr>
        <p:txBody>
          <a:bodyPr wrap="none">
            <a:spAutoFit/>
          </a:bodyPr>
          <a:lstStyle/>
          <a:p>
            <a:pPr algn="r"/>
            <a:r>
              <a:rPr lang="zh-CN" altLang="en-US" b="1" dirty="0" smtClean="0">
                <a:solidFill>
                  <a:srgbClr val="CC0000"/>
                </a:solidFill>
                <a:ea typeface="微软雅黑" pitchFamily="34" charset="-122"/>
              </a:rPr>
              <a:t>信息科学与工程</a:t>
            </a:r>
            <a:r>
              <a:rPr lang="zh-CN" altLang="en-US" b="1" dirty="0">
                <a:solidFill>
                  <a:srgbClr val="CC0000"/>
                </a:solidFill>
                <a:ea typeface="微软雅黑" pitchFamily="34" charset="-122"/>
              </a:rPr>
              <a:t>学院</a:t>
            </a:r>
          </a:p>
          <a:p>
            <a:pPr algn="r"/>
            <a:r>
              <a:rPr lang="zh-CN" altLang="en-US" b="1" dirty="0">
                <a:solidFill>
                  <a:srgbClr val="CC0000"/>
                </a:solidFill>
                <a:ea typeface="微软雅黑" pitchFamily="34" charset="-122"/>
              </a:rPr>
              <a:t>潘 理</a:t>
            </a:r>
          </a:p>
        </p:txBody>
      </p:sp>
      <p:pic>
        <p:nvPicPr>
          <p:cNvPr id="10" name="Picture 2" descr="https://img1.doubanio.com/view/subject/l/public/s28491488.jpg"/>
          <p:cNvPicPr>
            <a:picLocks noChangeAspect="1" noChangeArrowheads="1"/>
          </p:cNvPicPr>
          <p:nvPr/>
        </p:nvPicPr>
        <p:blipFill>
          <a:blip r:embed="rId3" cstate="print"/>
          <a:srcRect/>
          <a:stretch>
            <a:fillRect/>
          </a:stretch>
        </p:blipFill>
        <p:spPr bwMode="auto">
          <a:xfrm>
            <a:off x="0" y="1628645"/>
            <a:ext cx="1846101" cy="2376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10</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线性回归模型</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线性回归模型</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如何判断哪一条直线才是最佳拟合？即最佳拟合的判断标准是什么？</a:t>
            </a:r>
            <a:endParaRPr lang="en-US" altLang="zh-CN" sz="2400" dirty="0" smtClean="0">
              <a:latin typeface="微软雅黑" pitchFamily="34" charset="-122"/>
              <a:ea typeface="微软雅黑" pitchFamily="34" charset="-122"/>
              <a:cs typeface="宋体" pitchFamily="2" charset="-122"/>
            </a:endParaRPr>
          </a:p>
        </p:txBody>
      </p:sp>
      <p:pic>
        <p:nvPicPr>
          <p:cNvPr id="86018" name="Picture 2"/>
          <p:cNvPicPr>
            <a:picLocks noChangeAspect="1" noChangeArrowheads="1"/>
          </p:cNvPicPr>
          <p:nvPr/>
        </p:nvPicPr>
        <p:blipFill>
          <a:blip r:embed="rId3"/>
          <a:srcRect/>
          <a:stretch>
            <a:fillRect/>
          </a:stretch>
        </p:blipFill>
        <p:spPr bwMode="auto">
          <a:xfrm>
            <a:off x="289348" y="2593145"/>
            <a:ext cx="4641451" cy="3312355"/>
          </a:xfrm>
          <a:prstGeom prst="rect">
            <a:avLst/>
          </a:prstGeom>
          <a:noFill/>
          <a:ln w="9525">
            <a:noFill/>
            <a:miter lim="800000"/>
            <a:headEnd/>
            <a:tailEnd/>
          </a:ln>
          <a:effectLst/>
        </p:spPr>
      </p:pic>
      <p:sp>
        <p:nvSpPr>
          <p:cNvPr id="9" name="矩形 8"/>
          <p:cNvSpPr/>
          <p:nvPr/>
        </p:nvSpPr>
        <p:spPr>
          <a:xfrm>
            <a:off x="5267675" y="2801228"/>
            <a:ext cx="3443680" cy="3046988"/>
          </a:xfrm>
          <a:prstGeom prst="rect">
            <a:avLst/>
          </a:prstGeom>
          <a:ln>
            <a:solidFill>
              <a:schemeClr val="accent1"/>
            </a:solidFill>
          </a:ln>
        </p:spPr>
        <p:txBody>
          <a:bodyPr wrap="square">
            <a:spAutoFit/>
          </a:bodyPr>
          <a:lstStyle/>
          <a:p>
            <a:pPr>
              <a:lnSpc>
                <a:spcPct val="150000"/>
              </a:lnSpc>
              <a:buFont typeface="Arial" pitchFamily="34" charset="0"/>
              <a:buChar char="•"/>
            </a:pPr>
            <a:r>
              <a:rPr lang="zh-CN" altLang="en-US" sz="1600" dirty="0" smtClean="0">
                <a:latin typeface="微软雅黑 Light" pitchFamily="34" charset="-122"/>
                <a:ea typeface="微软雅黑 Light" pitchFamily="34" charset="-122"/>
              </a:rPr>
              <a:t>损失函数（</a:t>
            </a:r>
            <a:r>
              <a:rPr lang="en-US" sz="1600" dirty="0" smtClean="0">
                <a:latin typeface="微软雅黑 Light" pitchFamily="34" charset="-122"/>
                <a:ea typeface="微软雅黑 Light" pitchFamily="34" charset="-122"/>
              </a:rPr>
              <a:t>loss function）</a:t>
            </a:r>
            <a:r>
              <a:rPr lang="zh-CN" altLang="en-US" sz="1600" dirty="0" smtClean="0">
                <a:latin typeface="微软雅黑 Light" pitchFamily="34" charset="-122"/>
                <a:ea typeface="微软雅黑 Light" pitchFamily="34" charset="-122"/>
              </a:rPr>
              <a:t>来描述模型与观测值的误差</a:t>
            </a:r>
            <a:endParaRPr lang="en-US" altLang="zh-CN" sz="1600" dirty="0" smtClean="0">
              <a:latin typeface="微软雅黑 Light" pitchFamily="34" charset="-122"/>
              <a:ea typeface="微软雅黑 Light" pitchFamily="34" charset="-122"/>
            </a:endParaRPr>
          </a:p>
          <a:p>
            <a:pPr>
              <a:lnSpc>
                <a:spcPct val="150000"/>
              </a:lnSpc>
              <a:buFont typeface="Arial" pitchFamily="34" charset="0"/>
              <a:buChar char="•"/>
            </a:pPr>
            <a:r>
              <a:rPr lang="zh-CN" altLang="en-US" sz="1600" dirty="0" smtClean="0">
                <a:latin typeface="微软雅黑 Light" pitchFamily="34" charset="-122"/>
                <a:ea typeface="微软雅黑 Light" pitchFamily="34" charset="-122"/>
              </a:rPr>
              <a:t>模型预测值与训练集数据的差异称为残差或训练误差</a:t>
            </a:r>
            <a:endParaRPr lang="en-US" sz="1600" dirty="0" smtClean="0">
              <a:latin typeface="微软雅黑 Light" pitchFamily="34" charset="-122"/>
              <a:ea typeface="微软雅黑 Light" pitchFamily="34" charset="-122"/>
            </a:endParaRPr>
          </a:p>
          <a:p>
            <a:pPr>
              <a:lnSpc>
                <a:spcPct val="150000"/>
              </a:lnSpc>
              <a:buFont typeface="Arial" pitchFamily="34" charset="0"/>
              <a:buChar char="•"/>
            </a:pPr>
            <a:r>
              <a:rPr lang="zh-CN" altLang="en-US" sz="1600" dirty="0" smtClean="0">
                <a:latin typeface="微软雅黑 Light" pitchFamily="34" charset="-122"/>
                <a:ea typeface="微软雅黑 Light" pitchFamily="34" charset="-122"/>
              </a:rPr>
              <a:t>模型的残差是训练样本点与线性回归模型的纵向距离</a:t>
            </a:r>
            <a:endParaRPr lang="en-US" altLang="zh-CN" sz="1600" dirty="0" smtClean="0">
              <a:latin typeface="微软雅黑 Light" pitchFamily="34" charset="-122"/>
              <a:ea typeface="微软雅黑 Light" pitchFamily="34" charset="-122"/>
            </a:endParaRPr>
          </a:p>
          <a:p>
            <a:pPr>
              <a:lnSpc>
                <a:spcPct val="150000"/>
              </a:lnSpc>
              <a:buFont typeface="Arial" pitchFamily="34" charset="0"/>
              <a:buChar char="•"/>
            </a:pPr>
            <a:r>
              <a:rPr lang="zh-CN" altLang="en-US" sz="1600" dirty="0" smtClean="0">
                <a:latin typeface="微软雅黑 Light" pitchFamily="34" charset="-122"/>
                <a:ea typeface="微软雅黑 Light" pitchFamily="34" charset="-122"/>
              </a:rPr>
              <a:t>残差之和最小化的直线为最佳拟合的直线</a:t>
            </a:r>
            <a:endParaRPr lang="zh-CN" altLang="en-US" sz="1600" dirty="0">
              <a:latin typeface="微软雅黑 Light" pitchFamily="34" charset="-122"/>
              <a:ea typeface="微软雅黑 Light"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11</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线性回归模型</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线性回归模型</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线性回归的损失函数如下所示：</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对于这个损失函数，一般有梯度下降法和最小二乘法两种极小化损失函数的优化方法。</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en-US" altLang="zh-CN" sz="2400" dirty="0" err="1" smtClean="0">
                <a:latin typeface="微软雅黑" pitchFamily="34" charset="-122"/>
                <a:ea typeface="微软雅黑" pitchFamily="34" charset="-122"/>
                <a:cs typeface="宋体" pitchFamily="2" charset="-122"/>
              </a:rPr>
              <a:t>scikit</a:t>
            </a:r>
            <a:r>
              <a:rPr lang="en-US" altLang="zh-CN" sz="2400" dirty="0" smtClean="0">
                <a:latin typeface="微软雅黑" pitchFamily="34" charset="-122"/>
                <a:ea typeface="微软雅黑" pitchFamily="34" charset="-122"/>
                <a:cs typeface="宋体" pitchFamily="2" charset="-122"/>
              </a:rPr>
              <a:t>-learn</a:t>
            </a:r>
            <a:r>
              <a:rPr lang="zh-CN" altLang="en-US" sz="2400" dirty="0" smtClean="0">
                <a:latin typeface="微软雅黑" pitchFamily="34" charset="-122"/>
                <a:ea typeface="微软雅黑" pitchFamily="34" charset="-122"/>
                <a:cs typeface="宋体" pitchFamily="2" charset="-122"/>
              </a:rPr>
              <a:t>中的</a:t>
            </a:r>
            <a:r>
              <a:rPr lang="en-US" altLang="zh-CN" sz="2400" dirty="0" err="1" smtClean="0">
                <a:latin typeface="微软雅黑" pitchFamily="34" charset="-122"/>
                <a:ea typeface="微软雅黑" pitchFamily="34" charset="-122"/>
                <a:cs typeface="宋体" pitchFamily="2" charset="-122"/>
              </a:rPr>
              <a:t>LinearRegression</a:t>
            </a:r>
            <a:r>
              <a:rPr lang="zh-CN" altLang="en-US" sz="2400" dirty="0" smtClean="0">
                <a:latin typeface="微软雅黑" pitchFamily="34" charset="-122"/>
                <a:ea typeface="微软雅黑" pitchFamily="34" charset="-122"/>
                <a:cs typeface="宋体" pitchFamily="2" charset="-122"/>
              </a:rPr>
              <a:t>类使用的是最小二乘法。通过最小二乘法，可以解出线性回归系数</a:t>
            </a:r>
            <a:r>
              <a:rPr lang="en-US" altLang="zh-CN" sz="2400" dirty="0" smtClean="0">
                <a:latin typeface="微软雅黑" pitchFamily="34" charset="-122"/>
                <a:ea typeface="微软雅黑" pitchFamily="34" charset="-122"/>
                <a:cs typeface="宋体" pitchFamily="2" charset="-122"/>
              </a:rPr>
              <a:t>θ</a:t>
            </a:r>
            <a:r>
              <a:rPr lang="zh-CN" altLang="en-US" sz="2400" dirty="0" smtClean="0">
                <a:latin typeface="微软雅黑" pitchFamily="34" charset="-122"/>
                <a:ea typeface="微软雅黑" pitchFamily="34" charset="-122"/>
                <a:cs typeface="宋体" pitchFamily="2" charset="-122"/>
              </a:rPr>
              <a:t>为：</a:t>
            </a:r>
          </a:p>
        </p:txBody>
      </p:sp>
      <p:pic>
        <p:nvPicPr>
          <p:cNvPr id="99330" name="Picture 2" descr="http://s15.sinaimg.cn/large/001NWibjzy7f06lEpsi0e&amp;690"/>
          <p:cNvPicPr>
            <a:picLocks noChangeAspect="1" noChangeArrowheads="1"/>
          </p:cNvPicPr>
          <p:nvPr/>
        </p:nvPicPr>
        <p:blipFill>
          <a:blip r:embed="rId3"/>
          <a:srcRect/>
          <a:stretch>
            <a:fillRect/>
          </a:stretch>
        </p:blipFill>
        <p:spPr bwMode="auto">
          <a:xfrm>
            <a:off x="3105527" y="2070464"/>
            <a:ext cx="2815390" cy="510636"/>
          </a:xfrm>
          <a:prstGeom prst="rect">
            <a:avLst/>
          </a:prstGeom>
          <a:noFill/>
          <a:ln>
            <a:solidFill>
              <a:schemeClr val="accent1"/>
            </a:solidFill>
          </a:ln>
        </p:spPr>
      </p:pic>
      <p:pic>
        <p:nvPicPr>
          <p:cNvPr id="99332" name="Picture 4" descr="http://album.sina.com.cn/pic/001NWibjzy7f06lHqMid2"/>
          <p:cNvPicPr>
            <a:picLocks noChangeAspect="1" noChangeArrowheads="1"/>
          </p:cNvPicPr>
          <p:nvPr/>
        </p:nvPicPr>
        <p:blipFill>
          <a:blip r:embed="rId4"/>
          <a:srcRect/>
          <a:stretch>
            <a:fillRect/>
          </a:stretch>
        </p:blipFill>
        <p:spPr bwMode="auto">
          <a:xfrm>
            <a:off x="3224372" y="5105895"/>
            <a:ext cx="2344346" cy="366304"/>
          </a:xfrm>
          <a:prstGeom prst="rect">
            <a:avLst/>
          </a:prstGeom>
          <a:noFill/>
          <a:ln>
            <a:solidFill>
              <a:schemeClr val="accent1"/>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12</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线性回归模型</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线性回归模型</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最小二乘法数学推导：</a:t>
            </a:r>
            <a:endParaRPr lang="en-US" altLang="zh-CN" sz="2400" dirty="0" smtClean="0">
              <a:latin typeface="微软雅黑" pitchFamily="34" charset="-122"/>
              <a:ea typeface="微软雅黑" pitchFamily="34" charset="-122"/>
              <a:cs typeface="宋体" pitchFamily="2" charset="-122"/>
            </a:endParaRPr>
          </a:p>
        </p:txBody>
      </p:sp>
      <p:sp>
        <p:nvSpPr>
          <p:cNvPr id="10" name="矩形 9"/>
          <p:cNvSpPr/>
          <p:nvPr/>
        </p:nvSpPr>
        <p:spPr>
          <a:xfrm>
            <a:off x="679559" y="1986423"/>
            <a:ext cx="4152099" cy="369332"/>
          </a:xfrm>
          <a:prstGeom prst="rect">
            <a:avLst/>
          </a:prstGeom>
        </p:spPr>
        <p:txBody>
          <a:bodyPr wrap="none">
            <a:spAutoFit/>
          </a:bodyPr>
          <a:lstStyle/>
          <a:p>
            <a:r>
              <a:rPr lang="zh-CN" altLang="en-US" dirty="0" smtClean="0"/>
              <a:t>定义观测结果</a:t>
            </a:r>
            <a:r>
              <a:rPr lang="en-US" altLang="zh-CN" dirty="0" smtClean="0"/>
              <a:t>y</a:t>
            </a:r>
            <a:r>
              <a:rPr lang="zh-CN" altLang="en-US" dirty="0" smtClean="0"/>
              <a:t>和预测结果</a:t>
            </a:r>
            <a:r>
              <a:rPr lang="en-US" altLang="zh-CN" dirty="0" smtClean="0"/>
              <a:t>y'</a:t>
            </a:r>
            <a:r>
              <a:rPr lang="zh-CN" altLang="en-US" dirty="0" smtClean="0"/>
              <a:t>之间的差别</a:t>
            </a:r>
            <a:endParaRPr lang="zh-CN" altLang="en-US" dirty="0"/>
          </a:p>
        </p:txBody>
      </p:sp>
      <p:pic>
        <p:nvPicPr>
          <p:cNvPr id="1026" name="Picture 2"/>
          <p:cNvPicPr>
            <a:picLocks noChangeAspect="1" noChangeArrowheads="1"/>
          </p:cNvPicPr>
          <p:nvPr/>
        </p:nvPicPr>
        <p:blipFill>
          <a:blip r:embed="rId3">
            <a:clrChange>
              <a:clrFrom>
                <a:srgbClr val="EEF0F4"/>
              </a:clrFrom>
              <a:clrTo>
                <a:srgbClr val="EEF0F4">
                  <a:alpha val="0"/>
                </a:srgbClr>
              </a:clrTo>
            </a:clrChange>
          </a:blip>
          <a:srcRect/>
          <a:stretch>
            <a:fillRect/>
          </a:stretch>
        </p:blipFill>
        <p:spPr bwMode="auto">
          <a:xfrm>
            <a:off x="1753561" y="2514295"/>
            <a:ext cx="5353050" cy="657225"/>
          </a:xfrm>
          <a:prstGeom prst="rect">
            <a:avLst/>
          </a:prstGeom>
          <a:noFill/>
          <a:ln w="9525">
            <a:noFill/>
            <a:miter lim="800000"/>
            <a:headEnd/>
            <a:tailEnd/>
          </a:ln>
          <a:effectLst/>
        </p:spPr>
      </p:pic>
      <p:pic>
        <p:nvPicPr>
          <p:cNvPr id="1028" name="Picture 4" descr="https://img-blog.csdn.net/20180518191148888?watermark/2/text/aHR0cHM6Ly9ibG9nLmNzZG4ubmV0L3FxXzMyODY0Njgz/font/5a6L5L2T/fontsize/400/fill/I0JBQkFCMA==/dissolve/70"/>
          <p:cNvPicPr>
            <a:picLocks noChangeAspect="1" noChangeArrowheads="1"/>
          </p:cNvPicPr>
          <p:nvPr/>
        </p:nvPicPr>
        <p:blipFill>
          <a:blip r:embed="rId4"/>
          <a:srcRect/>
          <a:stretch>
            <a:fillRect/>
          </a:stretch>
        </p:blipFill>
        <p:spPr bwMode="auto">
          <a:xfrm>
            <a:off x="1195373" y="3358276"/>
            <a:ext cx="2477164" cy="299324"/>
          </a:xfrm>
          <a:prstGeom prst="rect">
            <a:avLst/>
          </a:prstGeom>
          <a:noFill/>
        </p:spPr>
      </p:pic>
      <p:sp>
        <p:nvSpPr>
          <p:cNvPr id="17" name="TextBox 16"/>
          <p:cNvSpPr txBox="1"/>
          <p:nvPr/>
        </p:nvSpPr>
        <p:spPr>
          <a:xfrm>
            <a:off x="600075" y="3295650"/>
            <a:ext cx="646331" cy="369332"/>
          </a:xfrm>
          <a:prstGeom prst="rect">
            <a:avLst/>
          </a:prstGeom>
          <a:noFill/>
        </p:spPr>
        <p:txBody>
          <a:bodyPr wrap="none" rtlCol="0">
            <a:spAutoFit/>
          </a:bodyPr>
          <a:lstStyle/>
          <a:p>
            <a:r>
              <a:rPr lang="zh-CN" altLang="en-US" dirty="0" smtClean="0"/>
              <a:t>这里</a:t>
            </a:r>
            <a:endParaRPr lang="zh-CN" altLang="en-US" dirty="0"/>
          </a:p>
        </p:txBody>
      </p:sp>
      <p:sp>
        <p:nvSpPr>
          <p:cNvPr id="18" name="TextBox 17"/>
          <p:cNvSpPr txBox="1"/>
          <p:nvPr/>
        </p:nvSpPr>
        <p:spPr>
          <a:xfrm>
            <a:off x="3695700" y="3314700"/>
            <a:ext cx="415498" cy="369332"/>
          </a:xfrm>
          <a:prstGeom prst="rect">
            <a:avLst/>
          </a:prstGeom>
          <a:noFill/>
        </p:spPr>
        <p:txBody>
          <a:bodyPr wrap="none" rtlCol="0">
            <a:spAutoFit/>
          </a:bodyPr>
          <a:lstStyle/>
          <a:p>
            <a:r>
              <a:rPr lang="zh-CN" altLang="en-US" dirty="0" smtClean="0"/>
              <a:t>即</a:t>
            </a:r>
            <a:endParaRPr lang="zh-CN" altLang="en-US" dirty="0"/>
          </a:p>
        </p:txBody>
      </p:sp>
      <p:pic>
        <p:nvPicPr>
          <p:cNvPr id="1037" name="Picture 13"/>
          <p:cNvPicPr>
            <a:picLocks noChangeAspect="1" noChangeArrowheads="1"/>
          </p:cNvPicPr>
          <p:nvPr/>
        </p:nvPicPr>
        <p:blipFill>
          <a:blip r:embed="rId5"/>
          <a:srcRect/>
          <a:stretch>
            <a:fillRect/>
          </a:stretch>
        </p:blipFill>
        <p:spPr bwMode="auto">
          <a:xfrm>
            <a:off x="919163" y="2628900"/>
            <a:ext cx="619125" cy="419100"/>
          </a:xfrm>
          <a:prstGeom prst="rect">
            <a:avLst/>
          </a:prstGeom>
          <a:noFill/>
          <a:ln w="9525">
            <a:noFill/>
            <a:miter lim="800000"/>
            <a:headEnd/>
            <a:tailEnd/>
          </a:ln>
          <a:effectLst/>
        </p:spPr>
      </p:pic>
      <p:pic>
        <p:nvPicPr>
          <p:cNvPr id="22" name="Picture 13"/>
          <p:cNvPicPr>
            <a:picLocks noChangeAspect="1" noChangeArrowheads="1"/>
          </p:cNvPicPr>
          <p:nvPr/>
        </p:nvPicPr>
        <p:blipFill>
          <a:blip r:embed="rId5"/>
          <a:srcRect/>
          <a:stretch>
            <a:fillRect/>
          </a:stretch>
        </p:blipFill>
        <p:spPr bwMode="auto">
          <a:xfrm>
            <a:off x="928688" y="3819525"/>
            <a:ext cx="619125" cy="419100"/>
          </a:xfrm>
          <a:prstGeom prst="rect">
            <a:avLst/>
          </a:prstGeom>
          <a:noFill/>
          <a:ln w="9525">
            <a:noFill/>
            <a:miter lim="800000"/>
            <a:headEnd/>
            <a:tailEnd/>
          </a:ln>
          <a:effectLst/>
        </p:spPr>
      </p:pic>
      <p:pic>
        <p:nvPicPr>
          <p:cNvPr id="1038" name="Picture 14"/>
          <p:cNvPicPr>
            <a:picLocks noChangeAspect="1" noChangeArrowheads="1"/>
          </p:cNvPicPr>
          <p:nvPr/>
        </p:nvPicPr>
        <p:blipFill>
          <a:blip r:embed="rId6">
            <a:clrChange>
              <a:clrFrom>
                <a:srgbClr val="EEF0F4"/>
              </a:clrFrom>
              <a:clrTo>
                <a:srgbClr val="EEF0F4">
                  <a:alpha val="0"/>
                </a:srgbClr>
              </a:clrTo>
            </a:clrChange>
          </a:blip>
          <a:srcRect/>
          <a:stretch>
            <a:fillRect/>
          </a:stretch>
        </p:blipFill>
        <p:spPr bwMode="auto">
          <a:xfrm>
            <a:off x="1633538" y="3748088"/>
            <a:ext cx="4810125" cy="523875"/>
          </a:xfrm>
          <a:prstGeom prst="rect">
            <a:avLst/>
          </a:prstGeom>
          <a:noFill/>
          <a:ln w="9525">
            <a:noFill/>
            <a:miter lim="800000"/>
            <a:headEnd/>
            <a:tailEnd/>
          </a:ln>
          <a:effectLst/>
        </p:spPr>
      </p:pic>
      <p:pic>
        <p:nvPicPr>
          <p:cNvPr id="1040" name="Picture 16"/>
          <p:cNvPicPr>
            <a:picLocks noChangeAspect="1" noChangeArrowheads="1"/>
          </p:cNvPicPr>
          <p:nvPr/>
        </p:nvPicPr>
        <p:blipFill>
          <a:blip r:embed="rId7"/>
          <a:srcRect/>
          <a:stretch>
            <a:fillRect/>
          </a:stretch>
        </p:blipFill>
        <p:spPr bwMode="auto">
          <a:xfrm>
            <a:off x="561974" y="4410075"/>
            <a:ext cx="6022181" cy="2228850"/>
          </a:xfrm>
          <a:prstGeom prst="rect">
            <a:avLst/>
          </a:prstGeom>
          <a:noFill/>
          <a:ln w="9525">
            <a:noFill/>
            <a:miter lim="800000"/>
            <a:headEnd/>
            <a:tailEnd/>
          </a:ln>
          <a:effectLst/>
        </p:spPr>
      </p:pic>
      <p:pic>
        <p:nvPicPr>
          <p:cNvPr id="1041" name="Picture 17"/>
          <p:cNvPicPr>
            <a:picLocks noChangeAspect="1" noChangeArrowheads="1"/>
          </p:cNvPicPr>
          <p:nvPr/>
        </p:nvPicPr>
        <p:blipFill>
          <a:blip r:embed="rId8"/>
          <a:srcRect/>
          <a:stretch>
            <a:fillRect/>
          </a:stretch>
        </p:blipFill>
        <p:spPr bwMode="auto">
          <a:xfrm>
            <a:off x="4090988" y="3290888"/>
            <a:ext cx="1285875" cy="371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13</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a:t>
            </a:r>
            <a:r>
              <a:rPr lang="en-US" altLang="zh-CN" sz="2400" b="1" dirty="0" err="1" smtClean="0">
                <a:solidFill>
                  <a:schemeClr val="bg1"/>
                </a:solidFill>
                <a:ea typeface="微软雅黑" pitchFamily="34" charset="-122"/>
              </a:rPr>
              <a:t>Scikit</a:t>
            </a:r>
            <a:r>
              <a:rPr lang="en-US" altLang="zh-CN" sz="2400" b="1" dirty="0" smtClean="0">
                <a:solidFill>
                  <a:schemeClr val="bg1"/>
                </a:solidFill>
                <a:ea typeface="微软雅黑" pitchFamily="34" charset="-122"/>
              </a:rPr>
              <a:t>-learn</a:t>
            </a:r>
            <a:r>
              <a:rPr lang="zh-CN" altLang="en-US" sz="2400" b="1" dirty="0" smtClean="0">
                <a:solidFill>
                  <a:schemeClr val="bg1"/>
                </a:solidFill>
                <a:ea typeface="微软雅黑" pitchFamily="34" charset="-122"/>
              </a:rPr>
              <a:t>线性回归模块</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en-US" altLang="zh-CN" sz="2800" b="1" dirty="0" err="1" smtClean="0">
                <a:solidFill>
                  <a:srgbClr val="C00000"/>
                </a:solidFill>
                <a:latin typeface="微软雅黑" pitchFamily="34" charset="-122"/>
                <a:ea typeface="微软雅黑" pitchFamily="34" charset="-122"/>
                <a:cs typeface="Adobe Gurmukhi" pitchFamily="50" charset="0"/>
              </a:rPr>
              <a:t>LinearRegression</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pic>
        <p:nvPicPr>
          <p:cNvPr id="94209" name="Picture 1" descr="C:\Users\Administrator\AppData\Roaming\Tencent\Users\157442704\TIM\WinTemp\RichOle\5H%)RS[I{PV31C5HY($K$(6.png"/>
          <p:cNvPicPr>
            <a:picLocks noChangeAspect="1" noChangeArrowheads="1"/>
          </p:cNvPicPr>
          <p:nvPr/>
        </p:nvPicPr>
        <p:blipFill>
          <a:blip r:embed="rId3"/>
          <a:srcRect/>
          <a:stretch>
            <a:fillRect/>
          </a:stretch>
        </p:blipFill>
        <p:spPr bwMode="auto">
          <a:xfrm>
            <a:off x="321578" y="1775979"/>
            <a:ext cx="8559800" cy="1810448"/>
          </a:xfrm>
          <a:prstGeom prst="rect">
            <a:avLst/>
          </a:prstGeom>
          <a:noFill/>
          <a:ln>
            <a:solidFill>
              <a:schemeClr val="accent1"/>
            </a:solidFill>
          </a:ln>
        </p:spPr>
      </p:pic>
      <p:sp>
        <p:nvSpPr>
          <p:cNvPr id="10" name="矩形 9"/>
          <p:cNvSpPr/>
          <p:nvPr/>
        </p:nvSpPr>
        <p:spPr>
          <a:xfrm>
            <a:off x="566256" y="4003295"/>
            <a:ext cx="8074403" cy="923330"/>
          </a:xfrm>
          <a:prstGeom prst="rect">
            <a:avLst/>
          </a:prstGeom>
          <a:ln>
            <a:solidFill>
              <a:schemeClr val="accent1"/>
            </a:solidFill>
          </a:ln>
        </p:spPr>
        <p:txBody>
          <a:bodyPr wrap="square">
            <a:spAutoFit/>
          </a:bodyPr>
          <a:lstStyle/>
          <a:p>
            <a:r>
              <a:rPr lang="zh-CN" altLang="en-US" dirty="0" smtClean="0"/>
              <a:t>使用场景：</a:t>
            </a:r>
            <a:endParaRPr lang="en-US" altLang="zh-CN" dirty="0" smtClean="0"/>
          </a:p>
          <a:p>
            <a:pPr>
              <a:buFont typeface="Arial" pitchFamily="34" charset="0"/>
              <a:buChar char="•"/>
            </a:pPr>
            <a:r>
              <a:rPr lang="zh-CN" altLang="en-US" dirty="0" smtClean="0"/>
              <a:t>一般来说，只要觉得数据有线性关系，</a:t>
            </a:r>
            <a:r>
              <a:rPr lang="en-US" altLang="zh-CN" dirty="0" err="1" smtClean="0"/>
              <a:t>LinearRegression</a:t>
            </a:r>
            <a:r>
              <a:rPr lang="zh-CN" altLang="en-US" dirty="0" smtClean="0"/>
              <a:t>类就是我们的首选。</a:t>
            </a:r>
            <a:endParaRPr lang="en-US" altLang="zh-CN" dirty="0" smtClean="0"/>
          </a:p>
          <a:p>
            <a:pPr>
              <a:buFont typeface="Arial" pitchFamily="34" charset="0"/>
              <a:buChar char="•"/>
            </a:pPr>
            <a:r>
              <a:rPr lang="zh-CN" altLang="en-US" dirty="0" smtClean="0"/>
              <a:t>如果发现拟合或者预测的不好，再考虑用其它线性回归类库。</a:t>
            </a:r>
            <a:endParaRPr lang="zh-CN" altLang="en-US" dirty="0"/>
          </a:p>
        </p:txBody>
      </p:sp>
      <p:cxnSp>
        <p:nvCxnSpPr>
          <p:cNvPr id="12" name="直接连接符 11"/>
          <p:cNvCxnSpPr/>
          <p:nvPr/>
        </p:nvCxnSpPr>
        <p:spPr>
          <a:xfrm>
            <a:off x="746620" y="3582099"/>
            <a:ext cx="1459685"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14</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a:t>
            </a:r>
            <a:r>
              <a:rPr lang="en-US" altLang="zh-CN" sz="2400" b="1" dirty="0" err="1" smtClean="0">
                <a:solidFill>
                  <a:schemeClr val="bg1"/>
                </a:solidFill>
                <a:ea typeface="微软雅黑" pitchFamily="34" charset="-122"/>
              </a:rPr>
              <a:t>Scikit</a:t>
            </a:r>
            <a:r>
              <a:rPr lang="en-US" altLang="zh-CN" sz="2400" b="1" dirty="0" smtClean="0">
                <a:solidFill>
                  <a:schemeClr val="bg1"/>
                </a:solidFill>
                <a:ea typeface="微软雅黑" pitchFamily="34" charset="-122"/>
              </a:rPr>
              <a:t>-learn</a:t>
            </a:r>
            <a:r>
              <a:rPr lang="zh-CN" altLang="en-US" sz="2400" b="1" dirty="0" smtClean="0">
                <a:solidFill>
                  <a:schemeClr val="bg1"/>
                </a:solidFill>
                <a:ea typeface="微软雅黑" pitchFamily="34" charset="-122"/>
              </a:rPr>
              <a:t>线性回归模块</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en-US" altLang="zh-CN" sz="2800" b="1" dirty="0" err="1" smtClean="0">
                <a:solidFill>
                  <a:srgbClr val="C00000"/>
                </a:solidFill>
                <a:latin typeface="微软雅黑" pitchFamily="34" charset="-122"/>
                <a:ea typeface="微软雅黑" pitchFamily="34" charset="-122"/>
                <a:cs typeface="Adobe Gurmukhi" pitchFamily="50" charset="0"/>
              </a:rPr>
              <a:t>LinearRegression</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pic>
        <p:nvPicPr>
          <p:cNvPr id="100354" name="Picture 2"/>
          <p:cNvPicPr>
            <a:picLocks noChangeAspect="1" noChangeArrowheads="1"/>
          </p:cNvPicPr>
          <p:nvPr/>
        </p:nvPicPr>
        <p:blipFill>
          <a:blip r:embed="rId3"/>
          <a:srcRect/>
          <a:stretch>
            <a:fillRect/>
          </a:stretch>
        </p:blipFill>
        <p:spPr bwMode="auto">
          <a:xfrm>
            <a:off x="706073" y="1628907"/>
            <a:ext cx="7623034" cy="4755115"/>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11" name="矩形 10"/>
          <p:cNvSpPr/>
          <p:nvPr/>
        </p:nvSpPr>
        <p:spPr>
          <a:xfrm>
            <a:off x="750836" y="1675593"/>
            <a:ext cx="1518364" cy="369332"/>
          </a:xfrm>
          <a:prstGeom prst="rect">
            <a:avLst/>
          </a:prstGeom>
          <a:solidFill>
            <a:schemeClr val="bg1"/>
          </a:solidFill>
        </p:spPr>
        <p:txBody>
          <a:bodyPr wrap="none">
            <a:spAutoFit/>
          </a:bodyPr>
          <a:lstStyle/>
          <a:p>
            <a:r>
              <a:rPr lang="en-US" b="1" dirty="0" smtClean="0"/>
              <a:t>Parameters:</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15</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a:t>
            </a:r>
            <a:r>
              <a:rPr lang="en-US" altLang="zh-CN" sz="2400" b="1" dirty="0" err="1" smtClean="0">
                <a:solidFill>
                  <a:schemeClr val="bg1"/>
                </a:solidFill>
                <a:ea typeface="微软雅黑" pitchFamily="34" charset="-122"/>
              </a:rPr>
              <a:t>Scikit</a:t>
            </a:r>
            <a:r>
              <a:rPr lang="en-US" altLang="zh-CN" sz="2400" b="1" dirty="0" smtClean="0">
                <a:solidFill>
                  <a:schemeClr val="bg1"/>
                </a:solidFill>
                <a:ea typeface="微软雅黑" pitchFamily="34" charset="-122"/>
              </a:rPr>
              <a:t>-learn</a:t>
            </a:r>
            <a:r>
              <a:rPr lang="zh-CN" altLang="en-US" sz="2400" b="1" dirty="0" smtClean="0">
                <a:solidFill>
                  <a:schemeClr val="bg1"/>
                </a:solidFill>
                <a:ea typeface="微软雅黑" pitchFamily="34" charset="-122"/>
              </a:rPr>
              <a:t>线性回归模块</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en-US" altLang="zh-CN" sz="2800" b="1" dirty="0" err="1" smtClean="0">
                <a:solidFill>
                  <a:srgbClr val="C00000"/>
                </a:solidFill>
                <a:latin typeface="微软雅黑" pitchFamily="34" charset="-122"/>
                <a:ea typeface="微软雅黑" pitchFamily="34" charset="-122"/>
                <a:cs typeface="Adobe Gurmukhi" pitchFamily="50" charset="0"/>
              </a:rPr>
              <a:t>LinearRegression</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pic>
        <p:nvPicPr>
          <p:cNvPr id="2050" name="Picture 2"/>
          <p:cNvPicPr>
            <a:picLocks noChangeAspect="1" noChangeArrowheads="1"/>
          </p:cNvPicPr>
          <p:nvPr/>
        </p:nvPicPr>
        <p:blipFill>
          <a:blip r:embed="rId3"/>
          <a:srcRect/>
          <a:stretch>
            <a:fillRect/>
          </a:stretch>
        </p:blipFill>
        <p:spPr bwMode="auto">
          <a:xfrm>
            <a:off x="335560" y="1832340"/>
            <a:ext cx="8456102" cy="1657910"/>
          </a:xfrm>
          <a:prstGeom prst="rect">
            <a:avLst/>
          </a:prstGeom>
          <a:ln>
            <a:headEnd/>
            <a:tailEnd/>
          </a:ln>
        </p:spPr>
        <p:style>
          <a:lnRef idx="2">
            <a:schemeClr val="accent1"/>
          </a:lnRef>
          <a:fillRef idx="1">
            <a:schemeClr val="lt1"/>
          </a:fillRef>
          <a:effectRef idx="0">
            <a:schemeClr val="accent1"/>
          </a:effectRef>
          <a:fontRef idx="minor">
            <a:schemeClr val="dk1"/>
          </a:fontRef>
        </p:style>
      </p:pic>
      <p:pic>
        <p:nvPicPr>
          <p:cNvPr id="10" name="Picture 2"/>
          <p:cNvPicPr>
            <a:picLocks noChangeAspect="1" noChangeArrowheads="1"/>
          </p:cNvPicPr>
          <p:nvPr/>
        </p:nvPicPr>
        <p:blipFill>
          <a:blip r:embed="rId4"/>
          <a:srcRect/>
          <a:stretch>
            <a:fillRect/>
          </a:stretch>
        </p:blipFill>
        <p:spPr bwMode="auto">
          <a:xfrm>
            <a:off x="306826" y="3835254"/>
            <a:ext cx="8484112" cy="2087373"/>
          </a:xfrm>
          <a:prstGeom prst="rect">
            <a:avLst/>
          </a:prstGeom>
          <a:ln>
            <a:headEnd/>
            <a:tailEnd/>
          </a:ln>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16</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a:t>
            </a:r>
            <a:r>
              <a:rPr lang="en-US" altLang="zh-CN" sz="2400" b="1" dirty="0" err="1" smtClean="0">
                <a:solidFill>
                  <a:schemeClr val="bg1"/>
                </a:solidFill>
                <a:ea typeface="微软雅黑" pitchFamily="34" charset="-122"/>
              </a:rPr>
              <a:t>Scikit</a:t>
            </a:r>
            <a:r>
              <a:rPr lang="en-US" altLang="zh-CN" sz="2400" b="1" dirty="0" smtClean="0">
                <a:solidFill>
                  <a:schemeClr val="bg1"/>
                </a:solidFill>
                <a:ea typeface="微软雅黑" pitchFamily="34" charset="-122"/>
              </a:rPr>
              <a:t>-learn</a:t>
            </a:r>
            <a:r>
              <a:rPr lang="zh-CN" altLang="en-US" sz="2400" b="1" dirty="0" smtClean="0">
                <a:solidFill>
                  <a:schemeClr val="bg1"/>
                </a:solidFill>
                <a:ea typeface="微软雅黑" pitchFamily="34" charset="-122"/>
              </a:rPr>
              <a:t>模块</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模型评估</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en-US" altLang="zh-CN" sz="2400" dirty="0" smtClean="0">
                <a:latin typeface="微软雅黑" pitchFamily="34" charset="-122"/>
                <a:ea typeface="微软雅黑" pitchFamily="34" charset="-122"/>
                <a:cs typeface="宋体" pitchFamily="2" charset="-122"/>
              </a:rPr>
              <a:t>R</a:t>
            </a:r>
            <a:r>
              <a:rPr lang="en-US" altLang="zh-CN" sz="2400" baseline="30000" dirty="0" smtClean="0">
                <a:latin typeface="微软雅黑" pitchFamily="34" charset="-122"/>
                <a:ea typeface="微软雅黑" pitchFamily="34" charset="-122"/>
                <a:cs typeface="宋体" pitchFamily="2" charset="-122"/>
              </a:rPr>
              <a:t>2</a:t>
            </a:r>
            <a:r>
              <a:rPr lang="zh-CN" altLang="en-US" sz="2400" dirty="0" smtClean="0">
                <a:latin typeface="微软雅黑" pitchFamily="34" charset="-122"/>
                <a:ea typeface="微软雅黑" pitchFamily="34" charset="-122"/>
                <a:cs typeface="宋体" pitchFamily="2" charset="-122"/>
              </a:rPr>
              <a:t>确定系数</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3075" name="Picture 3"/>
          <p:cNvPicPr>
            <a:picLocks noChangeAspect="1" noChangeArrowheads="1"/>
          </p:cNvPicPr>
          <p:nvPr/>
        </p:nvPicPr>
        <p:blipFill>
          <a:blip r:embed="rId3" cstate="print"/>
          <a:srcRect/>
          <a:stretch>
            <a:fillRect/>
          </a:stretch>
        </p:blipFill>
        <p:spPr bwMode="auto">
          <a:xfrm>
            <a:off x="171790" y="2009776"/>
            <a:ext cx="8838860" cy="4591050"/>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11" name="矩形 10"/>
          <p:cNvSpPr/>
          <p:nvPr/>
        </p:nvSpPr>
        <p:spPr>
          <a:xfrm>
            <a:off x="6353175" y="4015085"/>
            <a:ext cx="2286000" cy="2031325"/>
          </a:xfrm>
          <a:prstGeom prst="rect">
            <a:avLst/>
          </a:prstGeom>
          <a:ln>
            <a:solidFill>
              <a:srgbClr val="00B0F0"/>
            </a:solidFill>
          </a:ln>
        </p:spPr>
        <p:txBody>
          <a:bodyPr wrap="square">
            <a:spAutoFit/>
          </a:bodyPr>
          <a:lstStyle/>
          <a:p>
            <a:r>
              <a:rPr lang="zh-CN" altLang="en-US" dirty="0" smtClean="0"/>
              <a:t>意义：</a:t>
            </a:r>
            <a:endParaRPr lang="en-US" altLang="zh-CN" dirty="0" smtClean="0"/>
          </a:p>
          <a:p>
            <a:r>
              <a:rPr lang="zh-CN" altLang="en-US" dirty="0" smtClean="0"/>
              <a:t>确定系数越大，自变量对因变量的解释程度越高，自变量引起的变动占总变动的百分比高，观察点在回归直线附近越密集。</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17</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a:t>
            </a:r>
            <a:r>
              <a:rPr lang="en-US" altLang="zh-CN" sz="2400" b="1" dirty="0" err="1" smtClean="0">
                <a:solidFill>
                  <a:schemeClr val="bg1"/>
                </a:solidFill>
                <a:ea typeface="微软雅黑" pitchFamily="34" charset="-122"/>
              </a:rPr>
              <a:t>Scikit</a:t>
            </a:r>
            <a:r>
              <a:rPr lang="en-US" altLang="zh-CN" sz="2400" b="1" dirty="0" smtClean="0">
                <a:solidFill>
                  <a:schemeClr val="bg1"/>
                </a:solidFill>
                <a:ea typeface="微软雅黑" pitchFamily="34" charset="-122"/>
              </a:rPr>
              <a:t>-learn</a:t>
            </a:r>
            <a:r>
              <a:rPr lang="zh-CN" altLang="en-US" sz="2400" b="1" dirty="0" smtClean="0">
                <a:solidFill>
                  <a:schemeClr val="bg1"/>
                </a:solidFill>
                <a:ea typeface="微软雅黑" pitchFamily="34" charset="-122"/>
              </a:rPr>
              <a:t>线性回归模块</a:t>
            </a:r>
          </a:p>
        </p:txBody>
      </p:sp>
      <p:sp>
        <p:nvSpPr>
          <p:cNvPr id="96257" name="Rectangle 1"/>
          <p:cNvSpPr>
            <a:spLocks noChangeArrowheads="1"/>
          </p:cNvSpPr>
          <p:nvPr/>
        </p:nvSpPr>
        <p:spPr bwMode="auto">
          <a:xfrm>
            <a:off x="451821" y="9794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en-US" altLang="zh-CN" sz="2800" b="1" dirty="0" err="1" smtClean="0">
                <a:solidFill>
                  <a:srgbClr val="C00000"/>
                </a:solidFill>
                <a:latin typeface="微软雅黑" pitchFamily="34" charset="-122"/>
                <a:ea typeface="微软雅黑" pitchFamily="34" charset="-122"/>
                <a:cs typeface="Adobe Gurmukhi" pitchFamily="50" charset="0"/>
              </a:rPr>
              <a:t>LinearRegression</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pic>
        <p:nvPicPr>
          <p:cNvPr id="3074" name="Picture 2"/>
          <p:cNvPicPr>
            <a:picLocks noChangeAspect="1" noChangeArrowheads="1"/>
          </p:cNvPicPr>
          <p:nvPr/>
        </p:nvPicPr>
        <p:blipFill>
          <a:blip r:embed="rId3"/>
          <a:srcRect/>
          <a:stretch>
            <a:fillRect/>
          </a:stretch>
        </p:blipFill>
        <p:spPr bwMode="auto">
          <a:xfrm>
            <a:off x="2683614" y="3923465"/>
            <a:ext cx="3738562" cy="251861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2105024" y="1814513"/>
            <a:ext cx="4895743" cy="1909762"/>
          </a:xfrm>
          <a:prstGeom prst="rect">
            <a:avLst/>
          </a:prstGeom>
          <a:ln>
            <a:headEnd/>
            <a:tailEnd/>
          </a:ln>
        </p:spPr>
        <p:style>
          <a:lnRef idx="2">
            <a:schemeClr val="accent5"/>
          </a:lnRef>
          <a:fillRef idx="1">
            <a:schemeClr val="lt1"/>
          </a:fillRef>
          <a:effectRef idx="0">
            <a:schemeClr val="accent5"/>
          </a:effectRef>
          <a:fontRef idx="minor">
            <a:schemeClr val="dk1"/>
          </a:fontRef>
        </p:style>
      </p:pic>
      <p:sp>
        <p:nvSpPr>
          <p:cNvPr id="13" name="矩形 12"/>
          <p:cNvSpPr/>
          <p:nvPr/>
        </p:nvSpPr>
        <p:spPr>
          <a:xfrm>
            <a:off x="5507189" y="2977634"/>
            <a:ext cx="2709396" cy="523220"/>
          </a:xfrm>
          <a:prstGeom prst="rect">
            <a:avLst/>
          </a:prstGeom>
          <a:ln>
            <a:solidFill>
              <a:schemeClr val="accent1"/>
            </a:solidFill>
          </a:ln>
        </p:spPr>
        <p:txBody>
          <a:bodyPr wrap="none">
            <a:spAutoFit/>
          </a:bodyPr>
          <a:lstStyle/>
          <a:p>
            <a:r>
              <a:rPr lang="en-US" altLang="zh-CN" sz="1400" dirty="0" err="1" smtClean="0"/>
              <a:t>coef</a:t>
            </a:r>
            <a:r>
              <a:rPr lang="en-US" altLang="zh-CN" sz="1400" dirty="0" smtClean="0"/>
              <a:t>_: 6.87033095 </a:t>
            </a:r>
          </a:p>
          <a:p>
            <a:r>
              <a:rPr lang="en-US" altLang="zh-CN" sz="1400" dirty="0" smtClean="0"/>
              <a:t>intercept_: 23.51533149370522</a:t>
            </a:r>
            <a:endParaRPr lang="zh-CN" altLang="en-US" sz="1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18</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a:t>
            </a:r>
            <a:r>
              <a:rPr lang="en-US" altLang="zh-CN" sz="2400" b="1" dirty="0" err="1" smtClean="0">
                <a:solidFill>
                  <a:schemeClr val="bg1"/>
                </a:solidFill>
                <a:ea typeface="微软雅黑" pitchFamily="34" charset="-122"/>
              </a:rPr>
              <a:t>Scikit</a:t>
            </a:r>
            <a:r>
              <a:rPr lang="en-US" altLang="zh-CN" sz="2400" b="1" dirty="0" smtClean="0">
                <a:solidFill>
                  <a:schemeClr val="bg1"/>
                </a:solidFill>
                <a:ea typeface="微软雅黑" pitchFamily="34" charset="-122"/>
              </a:rPr>
              <a:t>-learn</a:t>
            </a:r>
            <a:r>
              <a:rPr lang="zh-CN" altLang="en-US" sz="2400" b="1" dirty="0" smtClean="0">
                <a:solidFill>
                  <a:schemeClr val="bg1"/>
                </a:solidFill>
                <a:ea typeface="微软雅黑" pitchFamily="34" charset="-122"/>
              </a:rPr>
              <a:t>线性回归模块</a:t>
            </a:r>
          </a:p>
        </p:txBody>
      </p:sp>
      <p:sp>
        <p:nvSpPr>
          <p:cNvPr id="96257" name="Rectangle 1"/>
          <p:cNvSpPr>
            <a:spLocks noChangeArrowheads="1"/>
          </p:cNvSpPr>
          <p:nvPr/>
        </p:nvSpPr>
        <p:spPr bwMode="auto">
          <a:xfrm>
            <a:off x="451821" y="9794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训练集和测试集</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pic>
        <p:nvPicPr>
          <p:cNvPr id="7171" name="Picture 3"/>
          <p:cNvPicPr>
            <a:picLocks noChangeAspect="1" noChangeArrowheads="1"/>
          </p:cNvPicPr>
          <p:nvPr/>
        </p:nvPicPr>
        <p:blipFill>
          <a:blip r:embed="rId3"/>
          <a:srcRect/>
          <a:stretch>
            <a:fillRect/>
          </a:stretch>
        </p:blipFill>
        <p:spPr bwMode="auto">
          <a:xfrm>
            <a:off x="2281238" y="3159125"/>
            <a:ext cx="4675187" cy="31496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581025" y="1885950"/>
            <a:ext cx="7961313" cy="971550"/>
          </a:xfrm>
          <a:prstGeom prst="rect">
            <a:avLst/>
          </a:prstGeom>
          <a:ln>
            <a:headEnd/>
            <a:tailEnd/>
          </a:ln>
        </p:spPr>
        <p:style>
          <a:lnRef idx="2">
            <a:schemeClr val="accent5"/>
          </a:lnRef>
          <a:fillRef idx="1">
            <a:schemeClr val="lt1"/>
          </a:fillRef>
          <a:effectRef idx="0">
            <a:schemeClr val="accent5"/>
          </a:effectRef>
          <a:fontRef idx="minor">
            <a:schemeClr val="dk1"/>
          </a:fontRef>
        </p:style>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19</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a:t>
            </a:r>
            <a:r>
              <a:rPr lang="en-US" altLang="zh-CN" sz="2400" b="1" dirty="0" err="1" smtClean="0">
                <a:solidFill>
                  <a:schemeClr val="bg1"/>
                </a:solidFill>
                <a:ea typeface="微软雅黑" pitchFamily="34" charset="-122"/>
              </a:rPr>
              <a:t>Scikit</a:t>
            </a:r>
            <a:r>
              <a:rPr lang="en-US" altLang="zh-CN" sz="2400" b="1" dirty="0" smtClean="0">
                <a:solidFill>
                  <a:schemeClr val="bg1"/>
                </a:solidFill>
                <a:ea typeface="微软雅黑" pitchFamily="34" charset="-122"/>
              </a:rPr>
              <a:t>-learn</a:t>
            </a:r>
            <a:r>
              <a:rPr lang="zh-CN" altLang="en-US" sz="2400" b="1" dirty="0" smtClean="0">
                <a:solidFill>
                  <a:schemeClr val="bg1"/>
                </a:solidFill>
                <a:ea typeface="微软雅黑" pitchFamily="34" charset="-122"/>
              </a:rPr>
              <a:t>线性回归模块</a:t>
            </a:r>
          </a:p>
        </p:txBody>
      </p:sp>
      <p:sp>
        <p:nvSpPr>
          <p:cNvPr id="96257" name="Rectangle 1"/>
          <p:cNvSpPr>
            <a:spLocks noChangeArrowheads="1"/>
          </p:cNvSpPr>
          <p:nvPr/>
        </p:nvSpPr>
        <p:spPr bwMode="auto">
          <a:xfrm>
            <a:off x="451821" y="9794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使用训练集训练模型</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pic>
        <p:nvPicPr>
          <p:cNvPr id="7171" name="Picture 3"/>
          <p:cNvPicPr>
            <a:picLocks noChangeAspect="1" noChangeArrowheads="1"/>
          </p:cNvPicPr>
          <p:nvPr/>
        </p:nvPicPr>
        <p:blipFill>
          <a:blip r:embed="rId3"/>
          <a:srcRect/>
          <a:stretch>
            <a:fillRect/>
          </a:stretch>
        </p:blipFill>
        <p:spPr bwMode="auto">
          <a:xfrm>
            <a:off x="2365900" y="3159125"/>
            <a:ext cx="4675187" cy="3149600"/>
          </a:xfrm>
          <a:prstGeom prst="rect">
            <a:avLst/>
          </a:prstGeom>
          <a:noFill/>
          <a:ln w="9525">
            <a:noFill/>
            <a:miter lim="800000"/>
            <a:headEnd/>
            <a:tailEnd/>
          </a:ln>
          <a:effectLst/>
        </p:spPr>
      </p:pic>
      <p:pic>
        <p:nvPicPr>
          <p:cNvPr id="8194" name="Picture 2"/>
          <p:cNvPicPr>
            <a:picLocks noChangeAspect="1" noChangeArrowheads="1"/>
          </p:cNvPicPr>
          <p:nvPr/>
        </p:nvPicPr>
        <p:blipFill>
          <a:blip r:embed="rId4"/>
          <a:srcRect/>
          <a:stretch>
            <a:fillRect/>
          </a:stretch>
        </p:blipFill>
        <p:spPr bwMode="auto">
          <a:xfrm>
            <a:off x="2223691" y="1776413"/>
            <a:ext cx="4959604" cy="1004887"/>
          </a:xfrm>
          <a:prstGeom prst="rect">
            <a:avLst/>
          </a:prstGeom>
          <a:ln>
            <a:headEnd/>
            <a:tailEnd/>
          </a:ln>
        </p:spPr>
        <p:style>
          <a:lnRef idx="2">
            <a:schemeClr val="accent5"/>
          </a:lnRef>
          <a:fillRef idx="1">
            <a:schemeClr val="lt1"/>
          </a:fillRef>
          <a:effectRef idx="0">
            <a:schemeClr val="accent5"/>
          </a:effectRef>
          <a:fontRef idx="minor">
            <a:schemeClr val="dk1"/>
          </a:fontRef>
        </p:style>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7890" name="组合 46"/>
          <p:cNvGrpSpPr>
            <a:grpSpLocks/>
          </p:cNvGrpSpPr>
          <p:nvPr/>
        </p:nvGrpSpPr>
        <p:grpSpPr bwMode="auto">
          <a:xfrm>
            <a:off x="2" y="284165"/>
            <a:ext cx="1692275" cy="530225"/>
            <a:chOff x="0" y="0"/>
            <a:chExt cx="1692275" cy="529772"/>
          </a:xfrm>
        </p:grpSpPr>
        <p:sp>
          <p:nvSpPr>
            <p:cNvPr id="37892" name="矩形 16"/>
            <p:cNvSpPr>
              <a:spLocks noChangeArrowheads="1"/>
            </p:cNvSpPr>
            <p:nvPr/>
          </p:nvSpPr>
          <p:spPr bwMode="auto">
            <a:xfrm>
              <a:off x="0" y="0"/>
              <a:ext cx="1511300" cy="529772"/>
            </a:xfrm>
            <a:prstGeom prst="rect">
              <a:avLst/>
            </a:prstGeom>
            <a:solidFill>
              <a:srgbClr val="C00000"/>
            </a:solidFill>
            <a:ln w="9525">
              <a:noFill/>
              <a:miter lim="800000"/>
              <a:headEnd/>
              <a:tailEnd/>
            </a:ln>
          </p:spPr>
          <p:txBody>
            <a:bodyPr anchor="ctr"/>
            <a:lstStyle/>
            <a:p>
              <a:pPr algn="ctr" eaLnBrk="1" hangingPunct="1"/>
              <a:r>
                <a:rPr lang="zh-CN" altLang="en-US" sz="2400" b="1">
                  <a:solidFill>
                    <a:schemeClr val="bg1"/>
                  </a:solidFill>
                  <a:ea typeface="微软雅黑" pitchFamily="34" charset="-122"/>
                  <a:sym typeface="Arial" charset="0"/>
                </a:rPr>
                <a:t>目录</a:t>
              </a:r>
            </a:p>
          </p:txBody>
        </p:sp>
        <p:sp>
          <p:nvSpPr>
            <p:cNvPr id="37893" name="矩形 17"/>
            <p:cNvSpPr>
              <a:spLocks noChangeArrowheads="1"/>
            </p:cNvSpPr>
            <p:nvPr/>
          </p:nvSpPr>
          <p:spPr bwMode="auto">
            <a:xfrm>
              <a:off x="1577975" y="0"/>
              <a:ext cx="114300" cy="529772"/>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grpSp>
      <p:sp>
        <p:nvSpPr>
          <p:cNvPr id="37891" name="矩形 19"/>
          <p:cNvSpPr>
            <a:spLocks noChangeArrowheads="1"/>
          </p:cNvSpPr>
          <p:nvPr/>
        </p:nvSpPr>
        <p:spPr bwMode="auto">
          <a:xfrm>
            <a:off x="1397000" y="1439864"/>
            <a:ext cx="7315200" cy="4040187"/>
          </a:xfrm>
          <a:prstGeom prst="rect">
            <a:avLst/>
          </a:prstGeom>
          <a:noFill/>
          <a:ln w="9525">
            <a:noFill/>
            <a:miter lim="800000"/>
            <a:headEnd/>
            <a:tailEnd/>
          </a:ln>
        </p:spPr>
        <p:txBody>
          <a:bodyPr/>
          <a:lstStyle/>
          <a:p>
            <a:pPr indent="446088" eaLnBrk="1" hangingPunct="1">
              <a:lnSpc>
                <a:spcPct val="130000"/>
              </a:lnSpc>
              <a:buFont typeface="Wingdings" pitchFamily="2" charset="2"/>
              <a:buChar char="l"/>
            </a:pPr>
            <a:r>
              <a:rPr lang="zh-CN" altLang="en-US" sz="2800" b="1" dirty="0" smtClean="0">
                <a:solidFill>
                  <a:srgbClr val="C00000"/>
                </a:solidFill>
                <a:ea typeface="微软雅黑" pitchFamily="34" charset="-122"/>
                <a:sym typeface="Arial" charset="0"/>
              </a:rPr>
              <a:t>线性回归概念</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r>
              <a:rPr lang="zh-CN" altLang="en-US" sz="2800" b="1" dirty="0" smtClean="0">
                <a:solidFill>
                  <a:srgbClr val="C00000"/>
                </a:solidFill>
                <a:ea typeface="微软雅黑" pitchFamily="34" charset="-122"/>
                <a:sym typeface="Arial" charset="0"/>
              </a:rPr>
              <a:t>一元线性回归</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r>
              <a:rPr lang="en-US" altLang="zh-CN" sz="2800" b="1" dirty="0" err="1" smtClean="0">
                <a:solidFill>
                  <a:srgbClr val="C00000"/>
                </a:solidFill>
                <a:ea typeface="微软雅黑" pitchFamily="34" charset="-122"/>
                <a:sym typeface="Arial" charset="0"/>
              </a:rPr>
              <a:t>Scikit</a:t>
            </a:r>
            <a:r>
              <a:rPr lang="en-US" altLang="zh-CN" sz="2800" b="1" dirty="0" smtClean="0">
                <a:solidFill>
                  <a:srgbClr val="C00000"/>
                </a:solidFill>
                <a:ea typeface="微软雅黑" pitchFamily="34" charset="-122"/>
                <a:sym typeface="Arial" charset="0"/>
              </a:rPr>
              <a:t>-learn</a:t>
            </a:r>
            <a:r>
              <a:rPr lang="zh-CN" altLang="en-US" sz="2800" b="1" dirty="0" smtClean="0">
                <a:solidFill>
                  <a:srgbClr val="C00000"/>
                </a:solidFill>
                <a:ea typeface="微软雅黑" pitchFamily="34" charset="-122"/>
                <a:sym typeface="Arial" charset="0"/>
              </a:rPr>
              <a:t>线性回归</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r>
              <a:rPr lang="zh-CN" altLang="en-US" sz="2800" b="1" dirty="0" smtClean="0">
                <a:solidFill>
                  <a:srgbClr val="C00000"/>
                </a:solidFill>
                <a:ea typeface="微软雅黑" pitchFamily="34" charset="-122"/>
                <a:sym typeface="Arial" charset="0"/>
              </a:rPr>
              <a:t>多元线性回归</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r>
              <a:rPr lang="zh-CN" altLang="en-US" sz="2800" b="1" dirty="0" smtClean="0">
                <a:solidFill>
                  <a:srgbClr val="C00000"/>
                </a:solidFill>
                <a:ea typeface="微软雅黑" pitchFamily="34" charset="-122"/>
                <a:sym typeface="Arial" charset="0"/>
              </a:rPr>
              <a:t>多项式回归</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r>
              <a:rPr lang="zh-CN" altLang="en-US" sz="2800" b="1" dirty="0" smtClean="0">
                <a:solidFill>
                  <a:srgbClr val="C00000"/>
                </a:solidFill>
                <a:ea typeface="微软雅黑" pitchFamily="34" charset="-122"/>
                <a:sym typeface="Arial" charset="0"/>
              </a:rPr>
              <a:t>应用案例</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endParaRPr lang="zh-CN" altLang="en-US" sz="2800" b="1" dirty="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endParaRPr lang="en-US" sz="2800" b="1" dirty="0">
              <a:solidFill>
                <a:srgbClr val="C00000"/>
              </a:solidFill>
              <a:ea typeface="微软雅黑" pitchFamily="34" charset="-122"/>
              <a:sym typeface="Arial" charset="0"/>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20</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a:t>
            </a:r>
            <a:r>
              <a:rPr lang="en-US" altLang="zh-CN" sz="2400" b="1" dirty="0" err="1" smtClean="0">
                <a:solidFill>
                  <a:schemeClr val="bg1"/>
                </a:solidFill>
                <a:ea typeface="微软雅黑" pitchFamily="34" charset="-122"/>
              </a:rPr>
              <a:t>Scikit</a:t>
            </a:r>
            <a:r>
              <a:rPr lang="en-US" altLang="zh-CN" sz="2400" b="1" dirty="0" smtClean="0">
                <a:solidFill>
                  <a:schemeClr val="bg1"/>
                </a:solidFill>
                <a:ea typeface="微软雅黑" pitchFamily="34" charset="-122"/>
              </a:rPr>
              <a:t>-learn</a:t>
            </a:r>
            <a:r>
              <a:rPr lang="zh-CN" altLang="en-US" sz="2400" b="1" dirty="0" smtClean="0">
                <a:solidFill>
                  <a:schemeClr val="bg1"/>
                </a:solidFill>
                <a:ea typeface="微软雅黑" pitchFamily="34" charset="-122"/>
              </a:rPr>
              <a:t>线性回归模块</a:t>
            </a:r>
          </a:p>
        </p:txBody>
      </p:sp>
      <p:sp>
        <p:nvSpPr>
          <p:cNvPr id="96257" name="Rectangle 1"/>
          <p:cNvSpPr>
            <a:spLocks noChangeArrowheads="1"/>
          </p:cNvSpPr>
          <p:nvPr/>
        </p:nvSpPr>
        <p:spPr bwMode="auto">
          <a:xfrm>
            <a:off x="451821" y="9794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使用测试集预测结果</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pic>
        <p:nvPicPr>
          <p:cNvPr id="7171" name="Picture 3"/>
          <p:cNvPicPr>
            <a:picLocks noChangeAspect="1" noChangeArrowheads="1"/>
          </p:cNvPicPr>
          <p:nvPr/>
        </p:nvPicPr>
        <p:blipFill>
          <a:blip r:embed="rId3"/>
          <a:srcRect/>
          <a:stretch>
            <a:fillRect/>
          </a:stretch>
        </p:blipFill>
        <p:spPr bwMode="auto">
          <a:xfrm>
            <a:off x="2294994" y="3159125"/>
            <a:ext cx="4675187" cy="3149600"/>
          </a:xfrm>
          <a:prstGeom prst="rect">
            <a:avLst/>
          </a:prstGeom>
          <a:noFill/>
          <a:ln w="9525">
            <a:noFill/>
            <a:miter lim="800000"/>
            <a:headEnd/>
            <a:tailEnd/>
          </a:ln>
          <a:effectLst/>
        </p:spPr>
      </p:pic>
      <p:pic>
        <p:nvPicPr>
          <p:cNvPr id="9218" name="Picture 2"/>
          <p:cNvPicPr>
            <a:picLocks noChangeAspect="1" noChangeArrowheads="1"/>
          </p:cNvPicPr>
          <p:nvPr/>
        </p:nvPicPr>
        <p:blipFill>
          <a:blip r:embed="rId4"/>
          <a:srcRect/>
          <a:stretch>
            <a:fillRect/>
          </a:stretch>
        </p:blipFill>
        <p:spPr bwMode="auto">
          <a:xfrm>
            <a:off x="2256100" y="2000250"/>
            <a:ext cx="4752975" cy="666750"/>
          </a:xfrm>
          <a:prstGeom prst="rect">
            <a:avLst/>
          </a:prstGeom>
          <a:ln>
            <a:headEnd/>
            <a:tailEnd/>
          </a:ln>
        </p:spPr>
        <p:style>
          <a:lnRef idx="2">
            <a:schemeClr val="accent5"/>
          </a:lnRef>
          <a:fillRef idx="1">
            <a:schemeClr val="lt1"/>
          </a:fillRef>
          <a:effectRef idx="0">
            <a:schemeClr val="accent5"/>
          </a:effectRef>
          <a:fontRef idx="minor">
            <a:schemeClr val="dk1"/>
          </a:fontRef>
        </p:style>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21</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a:t>
            </a:r>
            <a:r>
              <a:rPr lang="en-US" altLang="zh-CN" sz="2400" b="1" dirty="0" err="1" smtClean="0">
                <a:solidFill>
                  <a:schemeClr val="bg1"/>
                </a:solidFill>
                <a:ea typeface="微软雅黑" pitchFamily="34" charset="-122"/>
              </a:rPr>
              <a:t>Scikit</a:t>
            </a:r>
            <a:r>
              <a:rPr lang="en-US" altLang="zh-CN" sz="2400" b="1" dirty="0" smtClean="0">
                <a:solidFill>
                  <a:schemeClr val="bg1"/>
                </a:solidFill>
                <a:ea typeface="微软雅黑" pitchFamily="34" charset="-122"/>
              </a:rPr>
              <a:t>-learn</a:t>
            </a:r>
            <a:r>
              <a:rPr lang="zh-CN" altLang="en-US" sz="2400" b="1" dirty="0" smtClean="0">
                <a:solidFill>
                  <a:schemeClr val="bg1"/>
                </a:solidFill>
                <a:ea typeface="微软雅黑" pitchFamily="34" charset="-122"/>
              </a:rPr>
              <a:t>线性回归模块</a:t>
            </a:r>
          </a:p>
        </p:txBody>
      </p:sp>
      <p:sp>
        <p:nvSpPr>
          <p:cNvPr id="96257" name="Rectangle 1"/>
          <p:cNvSpPr>
            <a:spLocks noChangeArrowheads="1"/>
          </p:cNvSpPr>
          <p:nvPr/>
        </p:nvSpPr>
        <p:spPr bwMode="auto">
          <a:xfrm>
            <a:off x="451821" y="9794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可视化：回归直线</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pic>
        <p:nvPicPr>
          <p:cNvPr id="10242" name="Picture 2"/>
          <p:cNvPicPr>
            <a:picLocks noChangeAspect="1" noChangeArrowheads="1"/>
          </p:cNvPicPr>
          <p:nvPr/>
        </p:nvPicPr>
        <p:blipFill>
          <a:blip r:embed="rId3"/>
          <a:srcRect/>
          <a:stretch>
            <a:fillRect/>
          </a:stretch>
        </p:blipFill>
        <p:spPr bwMode="auto">
          <a:xfrm>
            <a:off x="2526109" y="1847849"/>
            <a:ext cx="4572000" cy="809625"/>
          </a:xfrm>
          <a:prstGeom prst="rect">
            <a:avLst/>
          </a:prstGeom>
          <a:ln>
            <a:headEnd/>
            <a:tailEnd/>
          </a:ln>
        </p:spPr>
        <p:style>
          <a:lnRef idx="2">
            <a:schemeClr val="accent5"/>
          </a:lnRef>
          <a:fillRef idx="1">
            <a:schemeClr val="lt1"/>
          </a:fillRef>
          <a:effectRef idx="0">
            <a:schemeClr val="accent5"/>
          </a:effectRef>
          <a:fontRef idx="minor">
            <a:schemeClr val="dk1"/>
          </a:fontRef>
        </p:style>
      </p:pic>
      <p:pic>
        <p:nvPicPr>
          <p:cNvPr id="10244" name="Picture 4"/>
          <p:cNvPicPr>
            <a:picLocks noChangeAspect="1" noChangeArrowheads="1"/>
          </p:cNvPicPr>
          <p:nvPr/>
        </p:nvPicPr>
        <p:blipFill>
          <a:blip r:embed="rId4"/>
          <a:srcRect/>
          <a:stretch>
            <a:fillRect/>
          </a:stretch>
        </p:blipFill>
        <p:spPr bwMode="auto">
          <a:xfrm>
            <a:off x="2474516" y="3092450"/>
            <a:ext cx="4675187" cy="314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22</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a:t>
            </a:r>
            <a:r>
              <a:rPr lang="en-US" altLang="zh-CN" sz="2400" b="1" dirty="0" err="1" smtClean="0">
                <a:solidFill>
                  <a:schemeClr val="bg1"/>
                </a:solidFill>
                <a:ea typeface="微软雅黑" pitchFamily="34" charset="-122"/>
              </a:rPr>
              <a:t>Scikit</a:t>
            </a:r>
            <a:r>
              <a:rPr lang="en-US" altLang="zh-CN" sz="2400" b="1" dirty="0" smtClean="0">
                <a:solidFill>
                  <a:schemeClr val="bg1"/>
                </a:solidFill>
                <a:ea typeface="微软雅黑" pitchFamily="34" charset="-122"/>
              </a:rPr>
              <a:t>-learn</a:t>
            </a:r>
            <a:r>
              <a:rPr lang="zh-CN" altLang="en-US" sz="2400" b="1" dirty="0" smtClean="0">
                <a:solidFill>
                  <a:schemeClr val="bg1"/>
                </a:solidFill>
                <a:ea typeface="微软雅黑" pitchFamily="34" charset="-122"/>
              </a:rPr>
              <a:t>线性回归模块</a:t>
            </a:r>
          </a:p>
        </p:txBody>
      </p:sp>
      <p:sp>
        <p:nvSpPr>
          <p:cNvPr id="96257" name="Rectangle 1"/>
          <p:cNvSpPr>
            <a:spLocks noChangeArrowheads="1"/>
          </p:cNvSpPr>
          <p:nvPr/>
        </p:nvSpPr>
        <p:spPr bwMode="auto">
          <a:xfrm>
            <a:off x="451821" y="9794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预处理</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pic>
        <p:nvPicPr>
          <p:cNvPr id="11266" name="Picture 2"/>
          <p:cNvPicPr>
            <a:picLocks noChangeAspect="1" noChangeArrowheads="1"/>
          </p:cNvPicPr>
          <p:nvPr/>
        </p:nvPicPr>
        <p:blipFill>
          <a:blip r:embed="rId3"/>
          <a:srcRect/>
          <a:stretch>
            <a:fillRect/>
          </a:stretch>
        </p:blipFill>
        <p:spPr bwMode="auto">
          <a:xfrm>
            <a:off x="1981200" y="1714500"/>
            <a:ext cx="5651988" cy="1104900"/>
          </a:xfrm>
          <a:prstGeom prst="rect">
            <a:avLst/>
          </a:prstGeom>
          <a:ln>
            <a:headEnd/>
            <a:tailEnd/>
          </a:ln>
        </p:spPr>
        <p:style>
          <a:lnRef idx="2">
            <a:schemeClr val="accent5"/>
          </a:lnRef>
          <a:fillRef idx="1">
            <a:schemeClr val="lt1"/>
          </a:fillRef>
          <a:effectRef idx="0">
            <a:schemeClr val="accent5"/>
          </a:effectRef>
          <a:fontRef idx="minor">
            <a:schemeClr val="dk1"/>
          </a:fontRef>
        </p:style>
      </p:pic>
      <p:pic>
        <p:nvPicPr>
          <p:cNvPr id="11267" name="Picture 3"/>
          <p:cNvPicPr>
            <a:picLocks noChangeAspect="1" noChangeArrowheads="1"/>
          </p:cNvPicPr>
          <p:nvPr/>
        </p:nvPicPr>
        <p:blipFill>
          <a:blip r:embed="rId4"/>
          <a:srcRect/>
          <a:stretch>
            <a:fillRect/>
          </a:stretch>
        </p:blipFill>
        <p:spPr bwMode="auto">
          <a:xfrm>
            <a:off x="2469601" y="3206750"/>
            <a:ext cx="4675187" cy="314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6"/>
          <p:cNvGrpSpPr>
            <a:grpSpLocks/>
          </p:cNvGrpSpPr>
          <p:nvPr/>
        </p:nvGrpSpPr>
        <p:grpSpPr bwMode="auto">
          <a:xfrm>
            <a:off x="3" y="284166"/>
            <a:ext cx="1692275" cy="530225"/>
            <a:chOff x="0" y="0"/>
            <a:chExt cx="1692275" cy="529772"/>
          </a:xfrm>
          <a:solidFill>
            <a:srgbClr val="C00000"/>
          </a:solidFill>
        </p:grpSpPr>
        <p:sp>
          <p:nvSpPr>
            <p:cNvPr id="87057" name="矩形 16"/>
            <p:cNvSpPr>
              <a:spLocks noChangeArrowheads="1"/>
            </p:cNvSpPr>
            <p:nvPr/>
          </p:nvSpPr>
          <p:spPr bwMode="auto">
            <a:xfrm>
              <a:off x="0" y="0"/>
              <a:ext cx="1511300" cy="529772"/>
            </a:xfrm>
            <a:prstGeom prst="rect">
              <a:avLst/>
            </a:prstGeom>
            <a:grpFill/>
            <a:ln w="9525">
              <a:solidFill>
                <a:srgbClr val="C00000"/>
              </a:solidFill>
              <a:miter lim="800000"/>
              <a:headEnd/>
              <a:tailEnd/>
            </a:ln>
          </p:spPr>
          <p:txBody>
            <a:bodyPr anchor="ctr"/>
            <a:lstStyle/>
            <a:p>
              <a:pPr algn="ctr" eaLnBrk="1" hangingPunct="1">
                <a:defRPr/>
              </a:pPr>
              <a:r>
                <a:rPr lang="zh-CN" altLang="en-US" sz="2400" b="1" dirty="0" smtClean="0">
                  <a:solidFill>
                    <a:schemeClr val="bg1"/>
                  </a:solidFill>
                  <a:latin typeface="Arial" pitchFamily="34" charset="0"/>
                  <a:ea typeface="微软雅黑" pitchFamily="34" charset="-122"/>
                  <a:sym typeface="Arial" pitchFamily="34" charset="0"/>
                </a:rPr>
                <a:t>练习</a:t>
              </a:r>
              <a:endParaRPr lang="zh-CN" altLang="en-US" sz="2400" b="1" dirty="0">
                <a:solidFill>
                  <a:schemeClr val="bg1"/>
                </a:solidFill>
                <a:latin typeface="Arial" pitchFamily="34" charset="0"/>
                <a:ea typeface="微软雅黑" pitchFamily="34" charset="-122"/>
                <a:sym typeface="Arial" pitchFamily="34" charset="0"/>
              </a:endParaRPr>
            </a:p>
          </p:txBody>
        </p:sp>
        <p:sp>
          <p:nvSpPr>
            <p:cNvPr id="87058" name="矩形 17"/>
            <p:cNvSpPr>
              <a:spLocks noChangeArrowheads="1"/>
            </p:cNvSpPr>
            <p:nvPr/>
          </p:nvSpPr>
          <p:spPr bwMode="auto">
            <a:xfrm>
              <a:off x="1577975" y="0"/>
              <a:ext cx="114300" cy="529772"/>
            </a:xfrm>
            <a:prstGeom prst="rect">
              <a:avLst/>
            </a:prstGeom>
            <a:grpFill/>
            <a:ln w="9525">
              <a:solidFill>
                <a:srgbClr val="C00000"/>
              </a:solidFill>
              <a:miter lim="800000"/>
              <a:headEnd/>
              <a:tailEnd/>
            </a:ln>
          </p:spPr>
          <p:txBody>
            <a:bodyPr anchor="ctr"/>
            <a:lstStyle/>
            <a:p>
              <a:pPr algn="ctr" eaLnBrk="1" hangingPunct="1">
                <a:defRPr/>
              </a:pPr>
              <a:endParaRPr lang="zh-CN" altLang="en-US" sz="2400" b="1" dirty="0">
                <a:solidFill>
                  <a:schemeClr val="bg1"/>
                </a:solidFill>
                <a:latin typeface="Arial" pitchFamily="34" charset="0"/>
                <a:ea typeface="微软雅黑" pitchFamily="34" charset="-122"/>
                <a:sym typeface="Arial" pitchFamily="34" charset="0"/>
              </a:endParaRPr>
            </a:p>
          </p:txBody>
        </p:sp>
      </p:grpSp>
      <p:sp>
        <p:nvSpPr>
          <p:cNvPr id="57347" name="Rectangle 8"/>
          <p:cNvSpPr>
            <a:spLocks noChangeArrowheads="1"/>
          </p:cNvSpPr>
          <p:nvPr/>
        </p:nvSpPr>
        <p:spPr bwMode="auto">
          <a:xfrm>
            <a:off x="2" y="-11255"/>
            <a:ext cx="184712" cy="369322"/>
          </a:xfrm>
          <a:prstGeom prst="rect">
            <a:avLst/>
          </a:prstGeom>
          <a:noFill/>
          <a:ln w="9525">
            <a:noFill/>
            <a:miter lim="800000"/>
            <a:headEnd/>
            <a:tailEnd/>
          </a:ln>
        </p:spPr>
        <p:txBody>
          <a:bodyPr wrap="none" lIns="91431" tIns="45715" rIns="91431" bIns="45715" anchor="ctr">
            <a:spAutoFit/>
          </a:bodyPr>
          <a:lstStyle/>
          <a:p>
            <a:pPr eaLnBrk="1" hangingPunct="1"/>
            <a:endParaRPr lang="zh-CN" altLang="en-US"/>
          </a:p>
        </p:txBody>
      </p:sp>
      <p:cxnSp>
        <p:nvCxnSpPr>
          <p:cNvPr id="57348"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57351" name="矩形 6"/>
          <p:cNvSpPr>
            <a:spLocks noChangeArrowheads="1"/>
          </p:cNvSpPr>
          <p:nvPr/>
        </p:nvSpPr>
        <p:spPr bwMode="auto">
          <a:xfrm>
            <a:off x="8610600" y="6043615"/>
            <a:ext cx="533400" cy="530225"/>
          </a:xfrm>
          <a:prstGeom prst="rect">
            <a:avLst/>
          </a:prstGeom>
          <a:solidFill>
            <a:srgbClr val="C00000"/>
          </a:solidFill>
          <a:ln w="9525">
            <a:noFill/>
            <a:miter lim="800000"/>
            <a:headEnd/>
            <a:tailEnd/>
          </a:ln>
        </p:spPr>
        <p:txBody>
          <a:bodyPr lIns="91431" tIns="45715" rIns="91431" bIns="45715" anchor="ctr"/>
          <a:lstStyle/>
          <a:p>
            <a:pPr algn="ctr" eaLnBrk="1" hangingPunct="1"/>
            <a:fld id="{87F45A92-0E95-43DB-BE32-526ED5B93D38}" type="slidenum">
              <a:rPr lang="en-US" altLang="zh-CN" sz="2400" b="1">
                <a:solidFill>
                  <a:schemeClr val="bg1"/>
                </a:solidFill>
                <a:ea typeface="微软雅黑" pitchFamily="34" charset="-122"/>
                <a:sym typeface="Arial" charset="0"/>
              </a:rPr>
              <a:pPr algn="ctr" eaLnBrk="1" hangingPunct="1"/>
              <a:t>23</a:t>
            </a:fld>
            <a:endParaRPr lang="zh-CN" altLang="en-US" sz="2400" b="1" dirty="0">
              <a:solidFill>
                <a:schemeClr val="bg1"/>
              </a:solidFill>
              <a:ea typeface="微软雅黑" pitchFamily="34" charset="-122"/>
              <a:sym typeface="Arial" charset="0"/>
            </a:endParaRPr>
          </a:p>
        </p:txBody>
      </p:sp>
      <p:sp>
        <p:nvSpPr>
          <p:cNvPr id="10" name="矩形 14"/>
          <p:cNvSpPr>
            <a:spLocks noChangeArrowheads="1"/>
          </p:cNvSpPr>
          <p:nvPr/>
        </p:nvSpPr>
        <p:spPr bwMode="auto">
          <a:xfrm>
            <a:off x="905406" y="1293630"/>
            <a:ext cx="7307415" cy="1421918"/>
          </a:xfrm>
          <a:prstGeom prst="rect">
            <a:avLst/>
          </a:prstGeom>
          <a:solidFill>
            <a:schemeClr val="bg1"/>
          </a:solidFill>
          <a:ln w="9525">
            <a:noFill/>
            <a:miter lim="800000"/>
            <a:headEnd/>
            <a:tailEnd/>
          </a:ln>
        </p:spPr>
        <p:txBody>
          <a:bodyPr wrap="square" lIns="91431" tIns="45715" rIns="91431" bIns="45715">
            <a:spAutoFit/>
          </a:bodyPr>
          <a:lstStyle/>
          <a:p>
            <a:pPr eaLnBrk="1" hangingPunct="1">
              <a:lnSpc>
                <a:spcPct val="120000"/>
              </a:lnSpc>
            </a:pPr>
            <a:r>
              <a:rPr lang="zh-CN" altLang="en-US" sz="2400" dirty="0" smtClean="0">
                <a:latin typeface="微软雅黑" pitchFamily="34" charset="-122"/>
                <a:ea typeface="微软雅黑" pitchFamily="34" charset="-122"/>
              </a:rPr>
              <a:t>练习： </a:t>
            </a:r>
            <a:endParaRPr lang="en-US" altLang="zh-CN" sz="2400" dirty="0" smtClean="0">
              <a:latin typeface="微软雅黑" pitchFamily="34" charset="-122"/>
              <a:ea typeface="微软雅黑" pitchFamily="34" charset="-122"/>
            </a:endParaRPr>
          </a:p>
          <a:p>
            <a:pPr eaLnBrk="1" hangingPunct="1">
              <a:lnSpc>
                <a:spcPct val="120000"/>
              </a:lnSpc>
              <a:buFont typeface="Arial" pitchFamily="34" charset="0"/>
              <a:buChar char="•"/>
            </a:pPr>
            <a:r>
              <a:rPr lang="zh-CN" altLang="en-US" sz="2400" dirty="0" smtClean="0">
                <a:latin typeface="微软雅黑" pitchFamily="34" charset="-122"/>
                <a:ea typeface="微软雅黑" pitchFamily="34" charset="-122"/>
              </a:rPr>
              <a:t> 鼠标点击取</a:t>
            </a:r>
            <a:r>
              <a:rPr lang="en-US" altLang="zh-CN" sz="2400" dirty="0" smtClean="0">
                <a:latin typeface="微软雅黑" pitchFamily="34" charset="-122"/>
                <a:ea typeface="微软雅黑" pitchFamily="34" charset="-122"/>
              </a:rPr>
              <a:t>10</a:t>
            </a:r>
            <a:r>
              <a:rPr lang="zh-CN" altLang="en-US" sz="2400" dirty="0" smtClean="0">
                <a:latin typeface="微软雅黑" pitchFamily="34" charset="-122"/>
                <a:ea typeface="微软雅黑" pitchFamily="34" charset="-122"/>
              </a:rPr>
              <a:t>个数据点</a:t>
            </a:r>
            <a:endParaRPr lang="en-US" altLang="zh-CN" sz="2400" dirty="0" smtClean="0">
              <a:latin typeface="微软雅黑" pitchFamily="34" charset="-122"/>
              <a:ea typeface="微软雅黑" pitchFamily="34" charset="-122"/>
            </a:endParaRPr>
          </a:p>
          <a:p>
            <a:pPr eaLnBrk="1" hangingPunct="1">
              <a:lnSpc>
                <a:spcPct val="120000"/>
              </a:lnSpc>
              <a:buFont typeface="Arial" pitchFamily="34" charset="0"/>
              <a:buChar cha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计算和画出这</a:t>
            </a:r>
            <a:r>
              <a:rPr lang="en-US" altLang="zh-CN" sz="2400" dirty="0" smtClean="0">
                <a:latin typeface="微软雅黑" pitchFamily="34" charset="-122"/>
                <a:ea typeface="微软雅黑" pitchFamily="34" charset="-122"/>
              </a:rPr>
              <a:t>10</a:t>
            </a:r>
            <a:r>
              <a:rPr lang="zh-CN" altLang="en-US" sz="2400" dirty="0" smtClean="0">
                <a:latin typeface="微软雅黑" pitchFamily="34" charset="-122"/>
                <a:ea typeface="微软雅黑" pitchFamily="34" charset="-122"/>
              </a:rPr>
              <a:t>个点的回归直线</a:t>
            </a:r>
            <a:endParaRPr lang="en-US" altLang="zh-CN" sz="2400" dirty="0" smtClean="0">
              <a:latin typeface="微软雅黑" pitchFamily="34" charset="-122"/>
              <a:ea typeface="微软雅黑" pitchFamily="34" charset="-122"/>
            </a:endParaRPr>
          </a:p>
        </p:txBody>
      </p:sp>
      <p:pic>
        <p:nvPicPr>
          <p:cNvPr id="1025" name="Picture 1" descr="C:\Users\Administrator\AppData\Roaming\Tencent\Users\157442704\TIM\WinTemp\RichOle\_209H@RN2$I$65(RE1YJD@X.png"/>
          <p:cNvPicPr>
            <a:picLocks noChangeAspect="1" noChangeArrowheads="1"/>
          </p:cNvPicPr>
          <p:nvPr/>
        </p:nvPicPr>
        <p:blipFill>
          <a:blip r:embed="rId2"/>
          <a:srcRect/>
          <a:stretch>
            <a:fillRect/>
          </a:stretch>
        </p:blipFill>
        <p:spPr bwMode="auto">
          <a:xfrm>
            <a:off x="2190750" y="2876550"/>
            <a:ext cx="4305300" cy="3524250"/>
          </a:xfrm>
          <a:prstGeom prst="rect">
            <a:avLst/>
          </a:prstGeom>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24</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多元线性回归</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多元线性回归</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多元线性回归</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113666" name="Picture 2" descr="image.png"/>
          <p:cNvPicPr>
            <a:picLocks noChangeAspect="1" noChangeArrowheads="1"/>
          </p:cNvPicPr>
          <p:nvPr/>
        </p:nvPicPr>
        <p:blipFill>
          <a:blip r:embed="rId3" cstate="print"/>
          <a:srcRect/>
          <a:stretch>
            <a:fillRect/>
          </a:stretch>
        </p:blipFill>
        <p:spPr bwMode="auto">
          <a:xfrm>
            <a:off x="1289050" y="2482156"/>
            <a:ext cx="6550025" cy="3653532"/>
          </a:xfrm>
          <a:prstGeom prst="rect">
            <a:avLst/>
          </a:prstGeom>
          <a:noFill/>
        </p:spPr>
      </p:pic>
      <p:sp>
        <p:nvSpPr>
          <p:cNvPr id="13" name="矩形 12"/>
          <p:cNvSpPr/>
          <p:nvPr/>
        </p:nvSpPr>
        <p:spPr>
          <a:xfrm>
            <a:off x="2781388" y="2067959"/>
            <a:ext cx="3257462" cy="369332"/>
          </a:xfrm>
          <a:prstGeom prst="rect">
            <a:avLst/>
          </a:prstGeom>
        </p:spPr>
        <p:txBody>
          <a:bodyPr wrap="square">
            <a:spAutoFit/>
          </a:bodyPr>
          <a:lstStyle/>
          <a:p>
            <a:pPr algn="ctr"/>
            <a:r>
              <a:rPr lang="zh-CN" altLang="en-US" dirty="0" smtClean="0">
                <a:latin typeface="微软雅黑" pitchFamily="34" charset="-122"/>
                <a:ea typeface="微软雅黑" pitchFamily="34" charset="-122"/>
              </a:rPr>
              <a:t>匹萨的直径、辅料与价格数据</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25</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多元线性回归</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多元线性回归</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多元线性回归</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109570" name="Picture 2"/>
          <p:cNvPicPr>
            <a:picLocks noChangeAspect="1" noChangeArrowheads="1"/>
          </p:cNvPicPr>
          <p:nvPr/>
        </p:nvPicPr>
        <p:blipFill>
          <a:blip r:embed="rId3" cstate="print"/>
          <a:srcRect/>
          <a:stretch>
            <a:fillRect/>
          </a:stretch>
        </p:blipFill>
        <p:spPr bwMode="auto">
          <a:xfrm>
            <a:off x="2295526" y="1966913"/>
            <a:ext cx="3581400" cy="552021"/>
          </a:xfrm>
          <a:prstGeom prst="rect">
            <a:avLst/>
          </a:prstGeom>
          <a:noFill/>
          <a:ln w="9525">
            <a:noFill/>
            <a:miter lim="800000"/>
            <a:headEnd/>
            <a:tailEnd/>
          </a:ln>
          <a:effectLst/>
        </p:spPr>
      </p:pic>
      <p:pic>
        <p:nvPicPr>
          <p:cNvPr id="109572" name="Picture 4" descr="https://img-blog.csdn.net/20180908210841928?watermark/2/text/aHR0cHM6Ly9ibG9nLmNzZG4ubmV0L3FxXzM3NjEwMDYy/font/5a6L5L2T/fontsize/400/fill/I0JBQkFCMA==/dissolve/70"/>
          <p:cNvPicPr>
            <a:picLocks noChangeAspect="1" noChangeArrowheads="1"/>
          </p:cNvPicPr>
          <p:nvPr/>
        </p:nvPicPr>
        <p:blipFill>
          <a:blip r:embed="rId4" cstate="print"/>
          <a:srcRect b="16198"/>
          <a:stretch>
            <a:fillRect/>
          </a:stretch>
        </p:blipFill>
        <p:spPr bwMode="auto">
          <a:xfrm>
            <a:off x="1498600" y="2647951"/>
            <a:ext cx="5416550" cy="1745816"/>
          </a:xfrm>
          <a:prstGeom prst="rect">
            <a:avLst/>
          </a:prstGeom>
          <a:noFill/>
        </p:spPr>
      </p:pic>
      <p:pic>
        <p:nvPicPr>
          <p:cNvPr id="109573" name="Picture 5"/>
          <p:cNvPicPr>
            <a:picLocks noChangeAspect="1" noChangeArrowheads="1"/>
          </p:cNvPicPr>
          <p:nvPr/>
        </p:nvPicPr>
        <p:blipFill>
          <a:blip r:embed="rId5" cstate="print"/>
          <a:srcRect/>
          <a:stretch>
            <a:fillRect/>
          </a:stretch>
        </p:blipFill>
        <p:spPr bwMode="auto">
          <a:xfrm>
            <a:off x="3119439" y="4624388"/>
            <a:ext cx="1890712" cy="495787"/>
          </a:xfrm>
          <a:prstGeom prst="rect">
            <a:avLst/>
          </a:prstGeom>
          <a:noFill/>
          <a:ln w="9525">
            <a:noFill/>
            <a:miter lim="800000"/>
            <a:headEnd/>
            <a:tailEnd/>
          </a:ln>
          <a:effectLst/>
        </p:spPr>
      </p:pic>
      <p:pic>
        <p:nvPicPr>
          <p:cNvPr id="109574" name="Picture 6"/>
          <p:cNvPicPr>
            <a:picLocks noChangeAspect="1" noChangeArrowheads="1"/>
          </p:cNvPicPr>
          <p:nvPr/>
        </p:nvPicPr>
        <p:blipFill>
          <a:blip r:embed="rId6" cstate="print"/>
          <a:srcRect/>
          <a:stretch>
            <a:fillRect/>
          </a:stretch>
        </p:blipFill>
        <p:spPr bwMode="auto">
          <a:xfrm>
            <a:off x="2967038" y="5557838"/>
            <a:ext cx="2752725" cy="771525"/>
          </a:xfrm>
          <a:prstGeom prst="rect">
            <a:avLst/>
          </a:prstGeom>
          <a:noFill/>
          <a:ln w="9525">
            <a:noFill/>
            <a:miter lim="800000"/>
            <a:headEnd/>
            <a:tailEnd/>
          </a:ln>
          <a:effectLst/>
        </p:spPr>
      </p:pic>
      <p:sp>
        <p:nvSpPr>
          <p:cNvPr id="16" name="矩形 15"/>
          <p:cNvSpPr/>
          <p:nvPr/>
        </p:nvSpPr>
        <p:spPr>
          <a:xfrm>
            <a:off x="485775" y="5201335"/>
            <a:ext cx="5676900" cy="369332"/>
          </a:xfrm>
          <a:prstGeom prst="rect">
            <a:avLst/>
          </a:prstGeom>
        </p:spPr>
        <p:txBody>
          <a:bodyPr wrap="square">
            <a:spAutoFit/>
          </a:bodyPr>
          <a:lstStyle/>
          <a:p>
            <a:r>
              <a:rPr lang="zh-CN" altLang="en-US" dirty="0" smtClean="0"/>
              <a:t>目标：使预测结果和真实结果的差值的平方最小化</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26</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多元线性回归</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循环发电量预测</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数据： </a:t>
            </a:r>
            <a:r>
              <a:rPr lang="en-US" altLang="zh-CN" sz="2400" dirty="0" smtClean="0">
                <a:latin typeface="微软雅黑" pitchFamily="34" charset="-122"/>
                <a:ea typeface="微软雅黑" pitchFamily="34" charset="-122"/>
                <a:cs typeface="宋体" pitchFamily="2" charset="-122"/>
              </a:rPr>
              <a:t>UCI</a:t>
            </a:r>
            <a:r>
              <a:rPr lang="zh-CN" altLang="en-US" sz="2400" dirty="0" smtClean="0">
                <a:latin typeface="微软雅黑" pitchFamily="34" charset="-122"/>
                <a:ea typeface="微软雅黑" pitchFamily="34" charset="-122"/>
                <a:cs typeface="宋体" pitchFamily="2" charset="-122"/>
              </a:rPr>
              <a:t>大学公开的机器学习（联合循环发电）</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rPr>
              <a:t>共有</a:t>
            </a:r>
            <a:r>
              <a:rPr lang="en-US" altLang="zh-CN" sz="2400" dirty="0" smtClean="0">
                <a:latin typeface="微软雅黑" pitchFamily="34" charset="-122"/>
                <a:ea typeface="微软雅黑" pitchFamily="34" charset="-122"/>
              </a:rPr>
              <a:t>9568</a:t>
            </a:r>
            <a:r>
              <a:rPr lang="zh-CN" altLang="en-US" sz="2400" dirty="0" smtClean="0">
                <a:latin typeface="微软雅黑" pitchFamily="34" charset="-122"/>
                <a:ea typeface="微软雅黑" pitchFamily="34" charset="-122"/>
              </a:rPr>
              <a:t>个样本数据，每个数据有</a:t>
            </a:r>
            <a:r>
              <a:rPr lang="en-US" altLang="zh-CN" sz="2400" dirty="0" smtClean="0">
                <a:latin typeface="微软雅黑" pitchFamily="34" charset="-122"/>
                <a:ea typeface="微软雅黑" pitchFamily="34" charset="-122"/>
              </a:rPr>
              <a:t>5</a:t>
            </a:r>
            <a:r>
              <a:rPr lang="zh-CN" altLang="en-US" sz="2400" dirty="0" smtClean="0">
                <a:latin typeface="微软雅黑" pitchFamily="34" charset="-122"/>
                <a:ea typeface="微软雅黑" pitchFamily="34" charset="-122"/>
              </a:rPr>
              <a:t>列，分别是</a:t>
            </a:r>
            <a:r>
              <a:rPr lang="en-US" altLang="zh-CN" sz="2400" dirty="0" smtClean="0">
                <a:latin typeface="微软雅黑" pitchFamily="34" charset="-122"/>
                <a:ea typeface="微软雅黑" pitchFamily="34" charset="-122"/>
              </a:rPr>
              <a:t>AT</a:t>
            </a:r>
            <a:r>
              <a:rPr lang="zh-CN" altLang="en-US" sz="2400" dirty="0" smtClean="0">
                <a:latin typeface="微软雅黑" pitchFamily="34" charset="-122"/>
                <a:ea typeface="微软雅黑" pitchFamily="34" charset="-122"/>
              </a:rPr>
              <a:t>（温度）</a:t>
            </a:r>
            <a:r>
              <a:rPr lang="en-US" altLang="zh-CN" sz="2400" dirty="0" smtClean="0">
                <a:latin typeface="微软雅黑" pitchFamily="34" charset="-122"/>
                <a:ea typeface="微软雅黑" pitchFamily="34" charset="-122"/>
              </a:rPr>
              <a:t>, V</a:t>
            </a:r>
            <a:r>
              <a:rPr lang="zh-CN" altLang="en-US" sz="2400" dirty="0" smtClean="0">
                <a:latin typeface="微软雅黑" pitchFamily="34" charset="-122"/>
                <a:ea typeface="微软雅黑" pitchFamily="34" charset="-122"/>
              </a:rPr>
              <a:t>（压力）</a:t>
            </a:r>
            <a:r>
              <a:rPr lang="en-US" altLang="zh-CN" sz="2400" dirty="0" smtClean="0">
                <a:latin typeface="微软雅黑" pitchFamily="34" charset="-122"/>
                <a:ea typeface="微软雅黑" pitchFamily="34" charset="-122"/>
              </a:rPr>
              <a:t>, AP</a:t>
            </a:r>
            <a:r>
              <a:rPr lang="zh-CN" altLang="en-US" sz="2400" dirty="0" smtClean="0">
                <a:latin typeface="微软雅黑" pitchFamily="34" charset="-122"/>
                <a:ea typeface="微软雅黑" pitchFamily="34" charset="-122"/>
              </a:rPr>
              <a:t>（湿度）</a:t>
            </a:r>
            <a:r>
              <a:rPr lang="en-US" altLang="zh-CN" sz="2400" dirty="0" smtClean="0">
                <a:latin typeface="微软雅黑" pitchFamily="34" charset="-122"/>
                <a:ea typeface="微软雅黑" pitchFamily="34" charset="-122"/>
              </a:rPr>
              <a:t>, RH</a:t>
            </a:r>
            <a:r>
              <a:rPr lang="zh-CN" altLang="en-US" sz="2400" dirty="0" smtClean="0">
                <a:latin typeface="微软雅黑" pitchFamily="34" charset="-122"/>
                <a:ea typeface="微软雅黑" pitchFamily="34" charset="-122"/>
              </a:rPr>
              <a:t>（压强）</a:t>
            </a:r>
            <a:r>
              <a:rPr lang="en-US" altLang="zh-CN" sz="2400" dirty="0" smtClean="0">
                <a:latin typeface="微软雅黑" pitchFamily="34" charset="-122"/>
                <a:ea typeface="微软雅黑" pitchFamily="34" charset="-122"/>
              </a:rPr>
              <a:t>, PE</a:t>
            </a:r>
            <a:r>
              <a:rPr lang="zh-CN" altLang="en-US" sz="2400" dirty="0" smtClean="0">
                <a:latin typeface="微软雅黑" pitchFamily="34" charset="-122"/>
                <a:ea typeface="微软雅黑" pitchFamily="34" charset="-122"/>
              </a:rPr>
              <a:t>（输出电力</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a:t>
            </a:r>
            <a:endParaRPr lang="en-US" sz="2400" dirty="0" smtClean="0">
              <a:latin typeface="微软雅黑" pitchFamily="34" charset="-122"/>
              <a:ea typeface="微软雅黑" pitchFamily="34"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构建线性回归模型</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endParaRPr lang="en-US" altLang="zh-CN" sz="2400" dirty="0" smtClean="0">
              <a:latin typeface="微软雅黑" pitchFamily="34" charset="-122"/>
              <a:ea typeface="微软雅黑" pitchFamily="34" charset="-122"/>
              <a:cs typeface="宋体" pitchFamily="2" charset="-122"/>
            </a:endParaRPr>
          </a:p>
          <a:p>
            <a:pPr marL="457200" indent="-457200" eaLnBrk="1" hangingPunct="1"/>
            <a:r>
              <a:rPr lang="zh-CN" altLang="en-US" sz="2400" dirty="0" smtClean="0">
                <a:latin typeface="微软雅黑" pitchFamily="34" charset="-122"/>
                <a:ea typeface="微软雅黑" pitchFamily="34" charset="-122"/>
                <a:cs typeface="宋体" pitchFamily="2" charset="-122"/>
              </a:rPr>
              <a:t>     需要学习</a:t>
            </a:r>
            <a:r>
              <a:rPr lang="el-GR" sz="2400" dirty="0" smtClean="0"/>
              <a:t>θ</a:t>
            </a:r>
            <a:r>
              <a:rPr lang="el-GR" sz="2400" baseline="-25000" dirty="0" smtClean="0"/>
              <a:t>0</a:t>
            </a:r>
            <a:r>
              <a:rPr lang="el-GR" sz="2400" dirty="0" smtClean="0"/>
              <a:t>,θ</a:t>
            </a:r>
            <a:r>
              <a:rPr lang="el-GR" sz="2400" baseline="-25000" dirty="0" smtClean="0"/>
              <a:t>1</a:t>
            </a:r>
            <a:r>
              <a:rPr lang="el-GR" sz="2400" dirty="0" smtClean="0"/>
              <a:t>,θ</a:t>
            </a:r>
            <a:r>
              <a:rPr lang="el-GR" sz="2400" baseline="-25000" dirty="0" smtClean="0"/>
              <a:t>2</a:t>
            </a:r>
            <a:r>
              <a:rPr lang="el-GR" sz="2400" dirty="0" smtClean="0"/>
              <a:t>,θ</a:t>
            </a:r>
            <a:r>
              <a:rPr lang="el-GR" sz="2400" baseline="-25000" dirty="0" smtClean="0"/>
              <a:t>3</a:t>
            </a:r>
            <a:r>
              <a:rPr lang="el-GR" sz="2400" dirty="0" smtClean="0"/>
              <a:t>,θ</a:t>
            </a:r>
            <a:r>
              <a:rPr lang="el-GR" sz="2400" baseline="-25000" dirty="0" smtClean="0"/>
              <a:t>4</a:t>
            </a:r>
            <a:r>
              <a:rPr lang="zh-CN" altLang="en-US" sz="2400" dirty="0" smtClean="0"/>
              <a:t>这</a:t>
            </a:r>
            <a:r>
              <a:rPr lang="en-US" altLang="zh-CN" sz="2400" dirty="0" smtClean="0"/>
              <a:t>5</a:t>
            </a:r>
            <a:r>
              <a:rPr lang="zh-CN" altLang="en-US" sz="2400" dirty="0" smtClean="0"/>
              <a:t>个参数。</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9" name="Picture 2"/>
          <p:cNvPicPr>
            <a:picLocks noChangeAspect="1" noChangeArrowheads="1"/>
          </p:cNvPicPr>
          <p:nvPr/>
        </p:nvPicPr>
        <p:blipFill>
          <a:blip r:embed="rId3" cstate="print">
            <a:clrChange>
              <a:clrFrom>
                <a:srgbClr val="CFE8CB"/>
              </a:clrFrom>
              <a:clrTo>
                <a:srgbClr val="CFE8CB">
                  <a:alpha val="0"/>
                </a:srgbClr>
              </a:clrTo>
            </a:clrChange>
          </a:blip>
          <a:srcRect/>
          <a:stretch>
            <a:fillRect/>
          </a:stretch>
        </p:blipFill>
        <p:spPr bwMode="auto">
          <a:xfrm>
            <a:off x="2095500" y="3514725"/>
            <a:ext cx="5638800" cy="495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27</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多元线性回归</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循环发电量预测</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sz="2400" dirty="0" smtClean="0">
              <a:latin typeface="微软雅黑" pitchFamily="34" charset="-122"/>
              <a:ea typeface="微软雅黑" pitchFamily="34"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sp>
        <p:nvSpPr>
          <p:cNvPr id="8" name="矩形 7"/>
          <p:cNvSpPr/>
          <p:nvPr/>
        </p:nvSpPr>
        <p:spPr>
          <a:xfrm>
            <a:off x="309656" y="1682775"/>
            <a:ext cx="8500969" cy="2289858"/>
          </a:xfrm>
          <a:prstGeom prst="rect">
            <a:avLst/>
          </a:prstGeom>
          <a:solidFill>
            <a:srgbClr val="CCFFFF"/>
          </a:solidFill>
          <a:ln w="9525">
            <a:solidFill>
              <a:schemeClr val="tx1"/>
            </a:solidFill>
          </a:ln>
        </p:spPr>
        <p:style>
          <a:lnRef idx="0">
            <a:scrgbClr r="0" g="0" b="0"/>
          </a:lnRef>
          <a:fillRef idx="1002">
            <a:schemeClr val="lt2"/>
          </a:fillRef>
          <a:effectRef idx="0">
            <a:scrgbClr r="0" g="0" b="0"/>
          </a:effectRef>
          <a:fontRef idx="major"/>
        </p:style>
        <p:txBody>
          <a:bodyPr wrap="square">
            <a:spAutoFit/>
          </a:bodyPr>
          <a:lstStyle/>
          <a:p>
            <a:pPr>
              <a:lnSpc>
                <a:spcPct val="85000"/>
              </a:lnSpc>
            </a:pPr>
            <a:r>
              <a:rPr lang="en-US" altLang="zh-CN" sz="2400" b="1" dirty="0" smtClean="0"/>
              <a:t>import </a:t>
            </a:r>
            <a:r>
              <a:rPr lang="en-US" altLang="zh-CN" sz="2400" b="1" dirty="0" err="1" smtClean="0"/>
              <a:t>numpy</a:t>
            </a:r>
            <a:r>
              <a:rPr lang="en-US" altLang="zh-CN" sz="2400" b="1" dirty="0" smtClean="0"/>
              <a:t> as </a:t>
            </a:r>
            <a:r>
              <a:rPr lang="en-US" altLang="zh-CN" sz="2400" b="1" dirty="0" err="1" smtClean="0"/>
              <a:t>np</a:t>
            </a:r>
            <a:endParaRPr lang="en-US" altLang="zh-CN" sz="2400" b="1" dirty="0" smtClean="0"/>
          </a:p>
          <a:p>
            <a:pPr>
              <a:lnSpc>
                <a:spcPct val="85000"/>
              </a:lnSpc>
            </a:pPr>
            <a:r>
              <a:rPr lang="en-US" altLang="zh-CN" sz="2400" b="1" dirty="0" smtClean="0"/>
              <a:t>import pandas as pd</a:t>
            </a:r>
          </a:p>
          <a:p>
            <a:pPr>
              <a:lnSpc>
                <a:spcPct val="85000"/>
              </a:lnSpc>
            </a:pPr>
            <a:endParaRPr lang="en-US" altLang="zh-CN" sz="2400" b="1" dirty="0" smtClean="0"/>
          </a:p>
          <a:p>
            <a:pPr>
              <a:lnSpc>
                <a:spcPct val="85000"/>
              </a:lnSpc>
            </a:pPr>
            <a:r>
              <a:rPr lang="en-US" altLang="zh-CN" sz="2400" b="1" dirty="0" smtClean="0"/>
              <a:t># </a:t>
            </a:r>
            <a:r>
              <a:rPr lang="zh-CN" altLang="en-US" sz="2400" b="1" dirty="0" smtClean="0"/>
              <a:t>读取样本数据</a:t>
            </a:r>
            <a:endParaRPr lang="en-US" altLang="zh-CN" sz="2400" b="1" dirty="0" smtClean="0"/>
          </a:p>
          <a:p>
            <a:pPr>
              <a:lnSpc>
                <a:spcPct val="85000"/>
              </a:lnSpc>
            </a:pPr>
            <a:r>
              <a:rPr lang="en-US" altLang="zh-CN" sz="2400" b="1" dirty="0" smtClean="0"/>
              <a:t>data = </a:t>
            </a:r>
            <a:r>
              <a:rPr lang="en-US" altLang="zh-CN" sz="2400" b="1" dirty="0" err="1" smtClean="0"/>
              <a:t>pd.read_excel</a:t>
            </a:r>
            <a:r>
              <a:rPr lang="en-US" altLang="zh-CN" sz="2400" b="1" dirty="0" smtClean="0"/>
              <a:t>(</a:t>
            </a:r>
            <a:r>
              <a:rPr lang="en-US" altLang="zh-CN" sz="2400" b="1" dirty="0" err="1" smtClean="0"/>
              <a:t>r'd</a:t>
            </a:r>
            <a:r>
              <a:rPr lang="en-US" altLang="zh-CN" sz="2400" b="1" dirty="0" smtClean="0"/>
              <a:t>:\temp\ccpp.xlsx')</a:t>
            </a:r>
          </a:p>
          <a:p>
            <a:pPr>
              <a:lnSpc>
                <a:spcPct val="85000"/>
              </a:lnSpc>
            </a:pPr>
            <a:r>
              <a:rPr lang="en-US" altLang="zh-CN" sz="2400" b="1" dirty="0" smtClean="0"/>
              <a:t>X = data[['AT', 'V', 'AP', 'RH']]</a:t>
            </a:r>
          </a:p>
          <a:p>
            <a:pPr>
              <a:lnSpc>
                <a:spcPct val="85000"/>
              </a:lnSpc>
            </a:pPr>
            <a:r>
              <a:rPr lang="en-US" altLang="zh-CN" sz="2400" b="1" dirty="0" smtClean="0"/>
              <a:t>y = data[['PE']]</a:t>
            </a:r>
            <a:endParaRPr lang="en-US" altLang="zh-CN" sz="2400" b="1" dirty="0" smtClean="0">
              <a:solidFill>
                <a:srgbClr val="FF0000"/>
              </a:solidFill>
            </a:endParaRPr>
          </a:p>
        </p:txBody>
      </p:sp>
      <p:pic>
        <p:nvPicPr>
          <p:cNvPr id="9" name="Picture 2"/>
          <p:cNvPicPr>
            <a:picLocks noChangeAspect="1" noChangeArrowheads="1"/>
          </p:cNvPicPr>
          <p:nvPr/>
        </p:nvPicPr>
        <p:blipFill>
          <a:blip r:embed="rId3" cstate="print"/>
          <a:srcRect/>
          <a:stretch>
            <a:fillRect/>
          </a:stretch>
        </p:blipFill>
        <p:spPr bwMode="auto">
          <a:xfrm>
            <a:off x="3838575" y="3636541"/>
            <a:ext cx="4771328" cy="3001571"/>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28</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多元线性回归</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循环发电量预测</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sz="2400" dirty="0" smtClean="0">
              <a:latin typeface="微软雅黑" pitchFamily="34" charset="-122"/>
              <a:ea typeface="微软雅黑" pitchFamily="34"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sp>
        <p:nvSpPr>
          <p:cNvPr id="8" name="矩形 7"/>
          <p:cNvSpPr/>
          <p:nvPr/>
        </p:nvSpPr>
        <p:spPr>
          <a:xfrm>
            <a:off x="309656" y="1682775"/>
            <a:ext cx="8605744" cy="1348061"/>
          </a:xfrm>
          <a:prstGeom prst="rect">
            <a:avLst/>
          </a:prstGeom>
          <a:solidFill>
            <a:srgbClr val="CCFFFF"/>
          </a:solidFill>
          <a:ln w="9525">
            <a:solidFill>
              <a:schemeClr val="tx1"/>
            </a:solidFill>
          </a:ln>
        </p:spPr>
        <p:style>
          <a:lnRef idx="0">
            <a:scrgbClr r="0" g="0" b="0"/>
          </a:lnRef>
          <a:fillRef idx="1002">
            <a:schemeClr val="lt2"/>
          </a:fillRef>
          <a:effectRef idx="0">
            <a:scrgbClr r="0" g="0" b="0"/>
          </a:effectRef>
          <a:fontRef idx="major"/>
        </p:style>
        <p:txBody>
          <a:bodyPr wrap="square">
            <a:spAutoFit/>
          </a:bodyPr>
          <a:lstStyle/>
          <a:p>
            <a:pPr>
              <a:lnSpc>
                <a:spcPct val="85000"/>
              </a:lnSpc>
            </a:pPr>
            <a:r>
              <a:rPr lang="en-US" altLang="zh-CN" sz="2400" b="1" dirty="0" smtClean="0"/>
              <a:t># </a:t>
            </a:r>
            <a:r>
              <a:rPr lang="zh-CN" altLang="en-US" sz="2400" b="1" dirty="0" smtClean="0"/>
              <a:t>划分训练集和测试集</a:t>
            </a:r>
          </a:p>
          <a:p>
            <a:pPr>
              <a:lnSpc>
                <a:spcPct val="85000"/>
              </a:lnSpc>
            </a:pPr>
            <a:endParaRPr lang="en-US" altLang="zh-CN" sz="2400" b="1" dirty="0" smtClean="0"/>
          </a:p>
          <a:p>
            <a:pPr>
              <a:lnSpc>
                <a:spcPct val="85000"/>
              </a:lnSpc>
            </a:pPr>
            <a:r>
              <a:rPr lang="en-US" altLang="zh-CN" sz="2400" b="1" dirty="0" smtClean="0"/>
              <a:t>from </a:t>
            </a:r>
            <a:r>
              <a:rPr lang="en-US" altLang="zh-CN" sz="2400" b="1" dirty="0" err="1" smtClean="0"/>
              <a:t>sklearn.model_selection</a:t>
            </a:r>
            <a:r>
              <a:rPr lang="en-US" altLang="zh-CN" sz="2400" b="1" dirty="0" smtClean="0"/>
              <a:t> import </a:t>
            </a:r>
            <a:r>
              <a:rPr lang="en-US" altLang="zh-CN" sz="2400" b="1" dirty="0" err="1" smtClean="0"/>
              <a:t>train_test_split</a:t>
            </a:r>
            <a:endParaRPr lang="en-US" altLang="zh-CN" sz="2400" b="1" dirty="0" smtClean="0"/>
          </a:p>
          <a:p>
            <a:pPr>
              <a:lnSpc>
                <a:spcPct val="85000"/>
              </a:lnSpc>
            </a:pPr>
            <a:r>
              <a:rPr lang="en-US" altLang="zh-CN" sz="2400" b="1" dirty="0" err="1" smtClean="0"/>
              <a:t>X_train</a:t>
            </a:r>
            <a:r>
              <a:rPr lang="en-US" altLang="zh-CN" sz="2400" b="1" dirty="0" smtClean="0"/>
              <a:t>, </a:t>
            </a:r>
            <a:r>
              <a:rPr lang="en-US" altLang="zh-CN" sz="2400" b="1" dirty="0" err="1" smtClean="0"/>
              <a:t>X_test</a:t>
            </a:r>
            <a:r>
              <a:rPr lang="en-US" altLang="zh-CN" sz="2400" b="1" dirty="0" smtClean="0"/>
              <a:t>, </a:t>
            </a:r>
            <a:r>
              <a:rPr lang="en-US" altLang="zh-CN" sz="2400" b="1" dirty="0" err="1" smtClean="0"/>
              <a:t>y_train</a:t>
            </a:r>
            <a:r>
              <a:rPr lang="en-US" altLang="zh-CN" sz="2400" b="1" dirty="0" smtClean="0"/>
              <a:t>, </a:t>
            </a:r>
            <a:r>
              <a:rPr lang="en-US" altLang="zh-CN" sz="2400" b="1" dirty="0" err="1" smtClean="0"/>
              <a:t>y_test</a:t>
            </a:r>
            <a:r>
              <a:rPr lang="en-US" altLang="zh-CN" sz="2400" b="1" dirty="0" smtClean="0"/>
              <a:t> = </a:t>
            </a:r>
            <a:r>
              <a:rPr lang="en-US" altLang="zh-CN" sz="2400" b="1" dirty="0" err="1" smtClean="0"/>
              <a:t>train_test_split</a:t>
            </a:r>
            <a:r>
              <a:rPr lang="en-US" altLang="zh-CN" sz="2400" b="1" dirty="0" smtClean="0"/>
              <a:t>(X, y, </a:t>
            </a:r>
            <a:r>
              <a:rPr lang="en-US" altLang="zh-CN" sz="2400" b="1" dirty="0" err="1" smtClean="0"/>
              <a:t>random_state</a:t>
            </a:r>
            <a:r>
              <a:rPr lang="en-US" altLang="zh-CN" sz="2400" b="1" dirty="0" smtClean="0"/>
              <a:t>=1)</a:t>
            </a:r>
          </a:p>
        </p:txBody>
      </p:sp>
      <p:pic>
        <p:nvPicPr>
          <p:cNvPr id="1026" name="Picture 2"/>
          <p:cNvPicPr>
            <a:picLocks noChangeAspect="1" noChangeArrowheads="1"/>
          </p:cNvPicPr>
          <p:nvPr/>
        </p:nvPicPr>
        <p:blipFill>
          <a:blip r:embed="rId3" cstate="print"/>
          <a:srcRect/>
          <a:stretch>
            <a:fillRect/>
          </a:stretch>
        </p:blipFill>
        <p:spPr bwMode="auto">
          <a:xfrm>
            <a:off x="823913" y="3166959"/>
            <a:ext cx="4433887" cy="3495779"/>
          </a:xfrm>
          <a:prstGeom prst="rect">
            <a:avLst/>
          </a:prstGeom>
          <a:ln>
            <a:headEnd/>
            <a:tailEnd/>
          </a:ln>
        </p:spPr>
        <p:style>
          <a:lnRef idx="2">
            <a:schemeClr val="accent1"/>
          </a:lnRef>
          <a:fillRef idx="1">
            <a:schemeClr val="lt1"/>
          </a:fillRef>
          <a:effectRef idx="0">
            <a:schemeClr val="accent1"/>
          </a:effectRef>
          <a:fontRef idx="minor">
            <a:schemeClr val="dk1"/>
          </a:fontRef>
        </p:style>
      </p:pic>
      <p:pic>
        <p:nvPicPr>
          <p:cNvPr id="1027" name="Picture 3"/>
          <p:cNvPicPr>
            <a:picLocks noChangeAspect="1" noChangeArrowheads="1"/>
          </p:cNvPicPr>
          <p:nvPr/>
        </p:nvPicPr>
        <p:blipFill>
          <a:blip r:embed="rId4" cstate="print"/>
          <a:srcRect/>
          <a:stretch>
            <a:fillRect/>
          </a:stretch>
        </p:blipFill>
        <p:spPr bwMode="auto">
          <a:xfrm>
            <a:off x="5986464" y="3200400"/>
            <a:ext cx="1825280" cy="3481388"/>
          </a:xfrm>
          <a:prstGeom prst="rect">
            <a:avLst/>
          </a:prstGeom>
          <a:ln>
            <a:headEnd/>
            <a:tailEnd/>
          </a:ln>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29</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多元线性回归</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循环发电量预测</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sz="2400" dirty="0" smtClean="0">
              <a:latin typeface="微软雅黑" pitchFamily="34" charset="-122"/>
              <a:ea typeface="微软雅黑" pitchFamily="34"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sp>
        <p:nvSpPr>
          <p:cNvPr id="8" name="矩形 7"/>
          <p:cNvSpPr/>
          <p:nvPr/>
        </p:nvSpPr>
        <p:spPr>
          <a:xfrm>
            <a:off x="309656" y="1682775"/>
            <a:ext cx="8605744" cy="3545586"/>
          </a:xfrm>
          <a:prstGeom prst="rect">
            <a:avLst/>
          </a:prstGeom>
          <a:solidFill>
            <a:srgbClr val="CCFFFF"/>
          </a:solidFill>
          <a:ln w="9525">
            <a:solidFill>
              <a:schemeClr val="tx1"/>
            </a:solidFill>
          </a:ln>
        </p:spPr>
        <p:style>
          <a:lnRef idx="0">
            <a:scrgbClr r="0" g="0" b="0"/>
          </a:lnRef>
          <a:fillRef idx="1002">
            <a:schemeClr val="lt2"/>
          </a:fillRef>
          <a:effectRef idx="0">
            <a:scrgbClr r="0" g="0" b="0"/>
          </a:effectRef>
          <a:fontRef idx="major"/>
        </p:style>
        <p:txBody>
          <a:bodyPr wrap="square">
            <a:spAutoFit/>
          </a:bodyPr>
          <a:lstStyle/>
          <a:p>
            <a:pPr>
              <a:lnSpc>
                <a:spcPct val="85000"/>
              </a:lnSpc>
            </a:pPr>
            <a:r>
              <a:rPr lang="en-US" altLang="zh-CN" sz="2400" b="1" dirty="0" smtClean="0"/>
              <a:t># </a:t>
            </a:r>
            <a:r>
              <a:rPr lang="zh-CN" altLang="en-US" sz="2400" b="1" dirty="0" smtClean="0"/>
              <a:t>训练线性模型</a:t>
            </a:r>
          </a:p>
          <a:p>
            <a:pPr>
              <a:lnSpc>
                <a:spcPct val="85000"/>
              </a:lnSpc>
            </a:pPr>
            <a:endParaRPr lang="en-US" altLang="zh-CN" sz="2400" b="1" dirty="0" smtClean="0"/>
          </a:p>
          <a:p>
            <a:pPr>
              <a:lnSpc>
                <a:spcPct val="85000"/>
              </a:lnSpc>
            </a:pPr>
            <a:r>
              <a:rPr lang="en-US" altLang="zh-CN" sz="2400" b="1" dirty="0" smtClean="0"/>
              <a:t>from </a:t>
            </a:r>
            <a:r>
              <a:rPr lang="en-US" altLang="zh-CN" sz="2400" b="1" dirty="0" err="1" smtClean="0"/>
              <a:t>sklearn.linear_model</a:t>
            </a:r>
            <a:r>
              <a:rPr lang="en-US" altLang="zh-CN" sz="2400" b="1" dirty="0" smtClean="0"/>
              <a:t> import </a:t>
            </a:r>
            <a:r>
              <a:rPr lang="en-US" altLang="zh-CN" sz="2400" b="1" dirty="0" err="1" smtClean="0"/>
              <a:t>LinearRegression</a:t>
            </a:r>
            <a:endParaRPr lang="en-US" altLang="zh-CN" sz="2400" b="1" dirty="0" smtClean="0"/>
          </a:p>
          <a:p>
            <a:pPr>
              <a:lnSpc>
                <a:spcPct val="85000"/>
              </a:lnSpc>
            </a:pPr>
            <a:r>
              <a:rPr lang="en-US" altLang="zh-CN" sz="2400" b="1" dirty="0" err="1" smtClean="0"/>
              <a:t>linreg</a:t>
            </a:r>
            <a:r>
              <a:rPr lang="en-US" altLang="zh-CN" sz="2400" b="1" dirty="0" smtClean="0"/>
              <a:t> = </a:t>
            </a:r>
            <a:r>
              <a:rPr lang="en-US" altLang="zh-CN" sz="2400" b="1" dirty="0" err="1" smtClean="0"/>
              <a:t>LinearRegression</a:t>
            </a:r>
            <a:r>
              <a:rPr lang="en-US" altLang="zh-CN" sz="2400" b="1" dirty="0" smtClean="0"/>
              <a:t>()</a:t>
            </a:r>
          </a:p>
          <a:p>
            <a:pPr>
              <a:lnSpc>
                <a:spcPct val="85000"/>
              </a:lnSpc>
            </a:pPr>
            <a:r>
              <a:rPr lang="en-US" altLang="zh-CN" sz="2400" b="1" dirty="0" smtClean="0"/>
              <a:t>linreg.fit(</a:t>
            </a:r>
            <a:r>
              <a:rPr lang="en-US" altLang="zh-CN" sz="2400" b="1" dirty="0" err="1" smtClean="0"/>
              <a:t>X_train</a:t>
            </a:r>
            <a:r>
              <a:rPr lang="en-US" altLang="zh-CN" sz="2400" b="1" dirty="0" smtClean="0"/>
              <a:t>, </a:t>
            </a:r>
            <a:r>
              <a:rPr lang="en-US" altLang="zh-CN" sz="2400" b="1" dirty="0" err="1" smtClean="0"/>
              <a:t>y_train</a:t>
            </a:r>
            <a:r>
              <a:rPr lang="en-US" altLang="zh-CN" sz="2400" b="1" dirty="0" smtClean="0"/>
              <a:t>)</a:t>
            </a:r>
          </a:p>
          <a:p>
            <a:pPr>
              <a:lnSpc>
                <a:spcPct val="85000"/>
              </a:lnSpc>
            </a:pPr>
            <a:endParaRPr lang="en-US" altLang="zh-CN" sz="2400" b="1" dirty="0" smtClean="0"/>
          </a:p>
          <a:p>
            <a:pPr>
              <a:lnSpc>
                <a:spcPct val="85000"/>
              </a:lnSpc>
            </a:pPr>
            <a:r>
              <a:rPr lang="en-US" altLang="zh-CN" sz="2400" b="1" dirty="0" smtClean="0"/>
              <a:t>print (</a:t>
            </a:r>
            <a:r>
              <a:rPr lang="en-US" altLang="zh-CN" sz="2400" b="1" dirty="0" err="1" smtClean="0"/>
              <a:t>linreg.intercept</a:t>
            </a:r>
            <a:r>
              <a:rPr lang="en-US" altLang="zh-CN" sz="2400" b="1" dirty="0" smtClean="0"/>
              <a:t>_)</a:t>
            </a:r>
          </a:p>
          <a:p>
            <a:pPr>
              <a:lnSpc>
                <a:spcPct val="85000"/>
              </a:lnSpc>
            </a:pPr>
            <a:r>
              <a:rPr lang="en-US" altLang="zh-CN" sz="2400" b="1" dirty="0" smtClean="0"/>
              <a:t>print (</a:t>
            </a:r>
            <a:r>
              <a:rPr lang="en-US" altLang="zh-CN" sz="2400" b="1" dirty="0" err="1" smtClean="0"/>
              <a:t>linreg.coef</a:t>
            </a:r>
            <a:r>
              <a:rPr lang="en-US" altLang="zh-CN" sz="2400" b="1" dirty="0" smtClean="0"/>
              <a:t>_)</a:t>
            </a:r>
          </a:p>
          <a:p>
            <a:pPr>
              <a:lnSpc>
                <a:spcPct val="85000"/>
              </a:lnSpc>
            </a:pPr>
            <a:endParaRPr lang="en-US" altLang="zh-CN" sz="2400" b="1" dirty="0" smtClean="0"/>
          </a:p>
          <a:p>
            <a:pPr>
              <a:lnSpc>
                <a:spcPct val="85000"/>
              </a:lnSpc>
            </a:pPr>
            <a:r>
              <a:rPr lang="en-US" altLang="zh-CN" sz="2400" b="1" dirty="0" smtClean="0"/>
              <a:t>[ 447.06297099] </a:t>
            </a:r>
          </a:p>
          <a:p>
            <a:pPr>
              <a:lnSpc>
                <a:spcPct val="85000"/>
              </a:lnSpc>
            </a:pPr>
            <a:r>
              <a:rPr lang="en-US" altLang="zh-CN" sz="2400" b="1" dirty="0" smtClean="0"/>
              <a:t>[[-1.97376045 -0.23229086 0.0693515 -0.15806957]]</a:t>
            </a:r>
          </a:p>
        </p:txBody>
      </p:sp>
      <p:sp>
        <p:nvSpPr>
          <p:cNvPr id="11" name="矩形 10"/>
          <p:cNvSpPr/>
          <p:nvPr/>
        </p:nvSpPr>
        <p:spPr>
          <a:xfrm>
            <a:off x="7266478" y="4777859"/>
            <a:ext cx="1229824" cy="369332"/>
          </a:xfrm>
          <a:prstGeom prst="rect">
            <a:avLst/>
          </a:prstGeom>
        </p:spPr>
        <p:txBody>
          <a:bodyPr wrap="none">
            <a:spAutoFit/>
          </a:bodyPr>
          <a:lstStyle/>
          <a:p>
            <a:r>
              <a:rPr lang="el-GR" dirty="0" smtClean="0">
                <a:solidFill>
                  <a:srgbClr val="FF0000"/>
                </a:solidFill>
              </a:rPr>
              <a:t>θ</a:t>
            </a:r>
            <a:r>
              <a:rPr lang="el-GR" baseline="-25000" dirty="0" smtClean="0">
                <a:solidFill>
                  <a:srgbClr val="FF0000"/>
                </a:solidFill>
              </a:rPr>
              <a:t>1</a:t>
            </a:r>
            <a:r>
              <a:rPr lang="el-GR" dirty="0" smtClean="0">
                <a:solidFill>
                  <a:srgbClr val="FF0000"/>
                </a:solidFill>
              </a:rPr>
              <a:t>,θ</a:t>
            </a:r>
            <a:r>
              <a:rPr lang="el-GR" baseline="-25000" dirty="0" smtClean="0">
                <a:solidFill>
                  <a:srgbClr val="FF0000"/>
                </a:solidFill>
              </a:rPr>
              <a:t>2</a:t>
            </a:r>
            <a:r>
              <a:rPr lang="el-GR" dirty="0" smtClean="0">
                <a:solidFill>
                  <a:srgbClr val="FF0000"/>
                </a:solidFill>
              </a:rPr>
              <a:t>,θ</a:t>
            </a:r>
            <a:r>
              <a:rPr lang="el-GR" baseline="-25000" dirty="0" smtClean="0">
                <a:solidFill>
                  <a:srgbClr val="FF0000"/>
                </a:solidFill>
              </a:rPr>
              <a:t>3</a:t>
            </a:r>
            <a:r>
              <a:rPr lang="el-GR" dirty="0" smtClean="0">
                <a:solidFill>
                  <a:srgbClr val="FF0000"/>
                </a:solidFill>
              </a:rPr>
              <a:t>,θ</a:t>
            </a:r>
            <a:r>
              <a:rPr lang="el-GR" baseline="-25000" dirty="0" smtClean="0">
                <a:solidFill>
                  <a:srgbClr val="FF0000"/>
                </a:solidFill>
              </a:rPr>
              <a:t>4</a:t>
            </a:r>
            <a:endParaRPr lang="zh-CN" altLang="en-US" dirty="0">
              <a:solidFill>
                <a:srgbClr val="FF0000"/>
              </a:solidFill>
            </a:endParaRPr>
          </a:p>
        </p:txBody>
      </p:sp>
      <p:sp>
        <p:nvSpPr>
          <p:cNvPr id="12" name="矩形 11"/>
          <p:cNvSpPr/>
          <p:nvPr/>
        </p:nvSpPr>
        <p:spPr>
          <a:xfrm>
            <a:off x="7256953" y="4387334"/>
            <a:ext cx="397866" cy="369332"/>
          </a:xfrm>
          <a:prstGeom prst="rect">
            <a:avLst/>
          </a:prstGeom>
        </p:spPr>
        <p:txBody>
          <a:bodyPr wrap="none">
            <a:spAutoFit/>
          </a:bodyPr>
          <a:lstStyle/>
          <a:p>
            <a:r>
              <a:rPr lang="el-GR" dirty="0" smtClean="0">
                <a:solidFill>
                  <a:srgbClr val="FF0000"/>
                </a:solidFill>
              </a:rPr>
              <a:t>θ</a:t>
            </a:r>
            <a:r>
              <a:rPr lang="el-GR" baseline="-25000" dirty="0" smtClean="0">
                <a:solidFill>
                  <a:srgbClr val="FF0000"/>
                </a:solidFill>
              </a:rPr>
              <a:t>0</a:t>
            </a:r>
            <a:endParaRPr lang="zh-CN" altLang="en-US"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314326" y="5524500"/>
            <a:ext cx="8560512" cy="419100"/>
          </a:xfrm>
          <a:prstGeom prst="rect">
            <a:avLst/>
          </a:prstGeom>
          <a:ln>
            <a:headEnd/>
            <a:tailEnd/>
          </a:ln>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概念</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线性回归</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1027" name="Picture 3"/>
          <p:cNvPicPr>
            <a:picLocks noChangeAspect="1" noChangeArrowheads="1"/>
          </p:cNvPicPr>
          <p:nvPr/>
        </p:nvPicPr>
        <p:blipFill>
          <a:blip r:embed="rId3"/>
          <a:srcRect/>
          <a:stretch>
            <a:fillRect/>
          </a:stretch>
        </p:blipFill>
        <p:spPr bwMode="auto">
          <a:xfrm>
            <a:off x="5357813" y="1590675"/>
            <a:ext cx="2547937" cy="4829824"/>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6146" name="Picture 2"/>
          <p:cNvPicPr>
            <a:picLocks noChangeAspect="1" noChangeArrowheads="1"/>
          </p:cNvPicPr>
          <p:nvPr/>
        </p:nvPicPr>
        <p:blipFill>
          <a:blip r:embed="rId4"/>
          <a:srcRect/>
          <a:stretch>
            <a:fillRect/>
          </a:stretch>
        </p:blipFill>
        <p:spPr bwMode="auto">
          <a:xfrm>
            <a:off x="1143000" y="2066925"/>
            <a:ext cx="3028950" cy="34290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30</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多元线性回归</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循环发电量预测</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sz="2400" dirty="0" smtClean="0">
              <a:latin typeface="微软雅黑" pitchFamily="34" charset="-122"/>
              <a:ea typeface="微软雅黑" pitchFamily="34"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sp>
        <p:nvSpPr>
          <p:cNvPr id="8" name="矩形 7"/>
          <p:cNvSpPr/>
          <p:nvPr/>
        </p:nvSpPr>
        <p:spPr>
          <a:xfrm>
            <a:off x="309656" y="1682775"/>
            <a:ext cx="8605744" cy="2603790"/>
          </a:xfrm>
          <a:prstGeom prst="rect">
            <a:avLst/>
          </a:prstGeom>
          <a:solidFill>
            <a:srgbClr val="CCFFFF"/>
          </a:solidFill>
          <a:ln w="9525">
            <a:solidFill>
              <a:schemeClr val="tx1"/>
            </a:solidFill>
          </a:ln>
        </p:spPr>
        <p:style>
          <a:lnRef idx="0">
            <a:scrgbClr r="0" g="0" b="0"/>
          </a:lnRef>
          <a:fillRef idx="1002">
            <a:schemeClr val="lt2"/>
          </a:fillRef>
          <a:effectRef idx="0">
            <a:scrgbClr r="0" g="0" b="0"/>
          </a:effectRef>
          <a:fontRef idx="major"/>
        </p:style>
        <p:txBody>
          <a:bodyPr wrap="square">
            <a:spAutoFit/>
          </a:bodyPr>
          <a:lstStyle/>
          <a:p>
            <a:pPr>
              <a:lnSpc>
                <a:spcPct val="85000"/>
              </a:lnSpc>
            </a:pPr>
            <a:r>
              <a:rPr lang="en-US" altLang="zh-CN" sz="2400" b="1" dirty="0" smtClean="0"/>
              <a:t># </a:t>
            </a:r>
            <a:r>
              <a:rPr lang="zh-CN" altLang="en-US" sz="2400" b="1" dirty="0" smtClean="0"/>
              <a:t>模型评价</a:t>
            </a:r>
          </a:p>
          <a:p>
            <a:pPr>
              <a:lnSpc>
                <a:spcPct val="85000"/>
              </a:lnSpc>
            </a:pPr>
            <a:endParaRPr lang="en-US" altLang="zh-CN" sz="2400" b="1" dirty="0" smtClean="0"/>
          </a:p>
          <a:p>
            <a:pPr>
              <a:lnSpc>
                <a:spcPct val="85000"/>
              </a:lnSpc>
            </a:pPr>
            <a:r>
              <a:rPr lang="en-US" altLang="zh-CN" sz="2400" b="1" dirty="0" err="1" smtClean="0"/>
              <a:t>y_pred</a:t>
            </a:r>
            <a:r>
              <a:rPr lang="en-US" altLang="zh-CN" sz="2400" b="1" dirty="0" smtClean="0"/>
              <a:t> = </a:t>
            </a:r>
            <a:r>
              <a:rPr lang="en-US" altLang="zh-CN" sz="2400" b="1" dirty="0" err="1" smtClean="0"/>
              <a:t>linreg.predict</a:t>
            </a:r>
            <a:r>
              <a:rPr lang="en-US" altLang="zh-CN" sz="2400" b="1" dirty="0" smtClean="0"/>
              <a:t>(</a:t>
            </a:r>
            <a:r>
              <a:rPr lang="en-US" altLang="zh-CN" sz="2400" b="1" dirty="0" err="1" smtClean="0"/>
              <a:t>X_test</a:t>
            </a:r>
            <a:r>
              <a:rPr lang="en-US" altLang="zh-CN" sz="2400" b="1" dirty="0" smtClean="0"/>
              <a:t>)</a:t>
            </a:r>
          </a:p>
          <a:p>
            <a:pPr>
              <a:lnSpc>
                <a:spcPct val="85000"/>
              </a:lnSpc>
            </a:pPr>
            <a:endParaRPr lang="en-US" altLang="zh-CN" sz="2400" b="1" dirty="0" smtClean="0"/>
          </a:p>
          <a:p>
            <a:pPr>
              <a:lnSpc>
                <a:spcPct val="85000"/>
              </a:lnSpc>
            </a:pPr>
            <a:r>
              <a:rPr lang="en-US" altLang="zh-CN" sz="2400" b="1" dirty="0" smtClean="0"/>
              <a:t># R2</a:t>
            </a:r>
            <a:r>
              <a:rPr lang="zh-CN" altLang="en-US" sz="2400" b="1" dirty="0" smtClean="0"/>
              <a:t>确定系数</a:t>
            </a:r>
            <a:endParaRPr lang="en-US" altLang="zh-CN" sz="2400" b="1" dirty="0" smtClean="0"/>
          </a:p>
          <a:p>
            <a:pPr>
              <a:lnSpc>
                <a:spcPct val="85000"/>
              </a:lnSpc>
            </a:pPr>
            <a:r>
              <a:rPr lang="en-US" altLang="zh-CN" sz="2400" b="1" dirty="0" err="1" smtClean="0"/>
              <a:t>linreg.score</a:t>
            </a:r>
            <a:r>
              <a:rPr lang="en-US" altLang="zh-CN" sz="2400" b="1" dirty="0" smtClean="0"/>
              <a:t>(</a:t>
            </a:r>
            <a:r>
              <a:rPr lang="en-US" altLang="zh-CN" sz="2400" b="1" dirty="0" err="1" smtClean="0"/>
              <a:t>X_test,y_test</a:t>
            </a:r>
            <a:r>
              <a:rPr lang="en-US" altLang="zh-CN" sz="2400" b="1" dirty="0" smtClean="0"/>
              <a:t>)    </a:t>
            </a:r>
          </a:p>
          <a:p>
            <a:pPr>
              <a:lnSpc>
                <a:spcPct val="85000"/>
              </a:lnSpc>
            </a:pPr>
            <a:endParaRPr lang="en-US" altLang="zh-CN" sz="2400" b="1" dirty="0" smtClean="0"/>
          </a:p>
          <a:p>
            <a:pPr>
              <a:lnSpc>
                <a:spcPct val="85000"/>
              </a:lnSpc>
            </a:pPr>
            <a:r>
              <a:rPr lang="en-US" altLang="zh-CN" sz="2400" b="1" dirty="0" smtClean="0"/>
              <a:t>Out[83]: 0.929793574151132</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31</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多项式回归</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一元多项式回归</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在一元回归分析中，如果依变量</a:t>
            </a:r>
            <a:r>
              <a:rPr lang="en-US" altLang="zh-CN" sz="2400" dirty="0" smtClean="0">
                <a:latin typeface="微软雅黑" pitchFamily="34" charset="-122"/>
                <a:ea typeface="微软雅黑" pitchFamily="34" charset="-122"/>
                <a:cs typeface="宋体" pitchFamily="2" charset="-122"/>
              </a:rPr>
              <a:t>y</a:t>
            </a:r>
            <a:r>
              <a:rPr lang="zh-CN" altLang="en-US" sz="2400" dirty="0" smtClean="0">
                <a:latin typeface="微软雅黑" pitchFamily="34" charset="-122"/>
                <a:ea typeface="微软雅黑" pitchFamily="34" charset="-122"/>
                <a:cs typeface="宋体" pitchFamily="2" charset="-122"/>
              </a:rPr>
              <a:t>与自变量</a:t>
            </a:r>
            <a:r>
              <a:rPr lang="en-US" altLang="zh-CN" sz="2400" dirty="0" smtClean="0">
                <a:latin typeface="微软雅黑" pitchFamily="34" charset="-122"/>
                <a:ea typeface="微软雅黑" pitchFamily="34" charset="-122"/>
                <a:cs typeface="宋体" pitchFamily="2" charset="-122"/>
              </a:rPr>
              <a:t>x</a:t>
            </a:r>
            <a:r>
              <a:rPr lang="zh-CN" altLang="en-US" sz="2400" dirty="0" smtClean="0">
                <a:latin typeface="微软雅黑" pitchFamily="34" charset="-122"/>
                <a:ea typeface="微软雅黑" pitchFamily="34" charset="-122"/>
                <a:cs typeface="宋体" pitchFamily="2" charset="-122"/>
              </a:rPr>
              <a:t>的关系为非线性的，但是又找不到适当的函数曲线来拟合，则可以采用一元多项式回归。</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多项式回归的最大优点就是可以通过增加</a:t>
            </a:r>
            <a:r>
              <a:rPr lang="en-US" altLang="zh-CN" sz="2400" dirty="0" smtClean="0">
                <a:latin typeface="微软雅黑" pitchFamily="34" charset="-122"/>
                <a:ea typeface="微软雅黑" pitchFamily="34" charset="-122"/>
                <a:cs typeface="宋体" pitchFamily="2" charset="-122"/>
              </a:rPr>
              <a:t>x</a:t>
            </a:r>
            <a:r>
              <a:rPr lang="zh-CN" altLang="en-US" sz="2400" dirty="0" smtClean="0">
                <a:latin typeface="微软雅黑" pitchFamily="34" charset="-122"/>
                <a:ea typeface="微软雅黑" pitchFamily="34" charset="-122"/>
                <a:cs typeface="宋体" pitchFamily="2" charset="-122"/>
              </a:rPr>
              <a:t>的高次项对实测点进行逼近，直至满意为止。</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事实上，多项式回归可以处理相当一类非线性问题，它在回归分析中占有重要的地位，因为任一函数都可以分段用多项式来逼近。</a:t>
            </a:r>
          </a:p>
        </p:txBody>
      </p:sp>
      <p:pic>
        <p:nvPicPr>
          <p:cNvPr id="11" name="Picture 3"/>
          <p:cNvPicPr>
            <a:picLocks noChangeAspect="1" noChangeArrowheads="1"/>
          </p:cNvPicPr>
          <p:nvPr/>
        </p:nvPicPr>
        <p:blipFill>
          <a:blip r:embed="rId3" cstate="print"/>
          <a:srcRect/>
          <a:stretch>
            <a:fillRect/>
          </a:stretch>
        </p:blipFill>
        <p:spPr bwMode="auto">
          <a:xfrm>
            <a:off x="5030788" y="4194291"/>
            <a:ext cx="3560761" cy="23852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32</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多项式回归</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一元多项式回归</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现实世界中的</a:t>
            </a:r>
            <a:r>
              <a:rPr lang="en-US" altLang="zh-CN" sz="2400" dirty="0" smtClean="0">
                <a:latin typeface="微软雅黑" pitchFamily="34" charset="-122"/>
                <a:ea typeface="微软雅黑" pitchFamily="34" charset="-122"/>
                <a:cs typeface="宋体" pitchFamily="2" charset="-122"/>
              </a:rPr>
              <a:t>”</a:t>
            </a:r>
            <a:r>
              <a:rPr lang="zh-CN" altLang="en-US" sz="2400" dirty="0" smtClean="0">
                <a:latin typeface="微软雅黑" pitchFamily="34" charset="-122"/>
                <a:ea typeface="微软雅黑" pitchFamily="34" charset="-122"/>
                <a:cs typeface="宋体" pitchFamily="2" charset="-122"/>
              </a:rPr>
              <a:t>曲线关系都可以通过增加多项式实现的</a:t>
            </a:r>
            <a:r>
              <a:rPr lang="en-US" altLang="zh-CN" sz="2400" dirty="0" smtClean="0">
                <a:latin typeface="微软雅黑" pitchFamily="34" charset="-122"/>
                <a:ea typeface="微软雅黑" pitchFamily="34" charset="-122"/>
                <a:cs typeface="宋体" pitchFamily="2" charset="-122"/>
              </a:rPr>
              <a:t>”</a:t>
            </a:r>
            <a:r>
              <a:rPr lang="zh-CN" altLang="en-US" sz="2400" dirty="0" smtClean="0">
                <a:latin typeface="微软雅黑" pitchFamily="34" charset="-122"/>
                <a:ea typeface="微软雅黑" pitchFamily="34" charset="-122"/>
                <a:cs typeface="宋体" pitchFamily="2" charset="-122"/>
              </a:rPr>
              <a:t>，其实现方式和多元线性回归类似。</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二次回归（</a:t>
            </a:r>
            <a:r>
              <a:rPr lang="en-US" altLang="zh-CN" sz="2400" dirty="0" smtClean="0">
                <a:latin typeface="微软雅黑" pitchFamily="34" charset="-122"/>
                <a:ea typeface="微软雅黑" pitchFamily="34" charset="-122"/>
                <a:cs typeface="宋体" pitchFamily="2" charset="-122"/>
              </a:rPr>
              <a:t>Quadratic Regression</a:t>
            </a:r>
            <a:r>
              <a:rPr lang="zh-CN" altLang="en-US" sz="2400" dirty="0" smtClean="0">
                <a:latin typeface="微软雅黑" pitchFamily="34" charset="-122"/>
                <a:ea typeface="微软雅黑" pitchFamily="34" charset="-122"/>
                <a:cs typeface="宋体" pitchFamily="2" charset="-122"/>
              </a:rPr>
              <a:t>），即回归方程有个二次项，公式如下：</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通过模型第三项（二次项）来实现曲线关系。 </a:t>
            </a:r>
            <a:endParaRPr lang="en-US" altLang="zh-CN" sz="2400" dirty="0" smtClean="0">
              <a:latin typeface="微软雅黑" pitchFamily="34" charset="-122"/>
              <a:ea typeface="微软雅黑" pitchFamily="34" charset="-122"/>
              <a:cs typeface="宋体" pitchFamily="2" charset="-122"/>
            </a:endParaRPr>
          </a:p>
        </p:txBody>
      </p:sp>
      <p:pic>
        <p:nvPicPr>
          <p:cNvPr id="119810" name="Picture 2"/>
          <p:cNvPicPr>
            <a:picLocks noChangeAspect="1" noChangeArrowheads="1"/>
          </p:cNvPicPr>
          <p:nvPr/>
        </p:nvPicPr>
        <p:blipFill>
          <a:blip r:embed="rId3" cstate="print"/>
          <a:srcRect/>
          <a:stretch>
            <a:fillRect/>
          </a:stretch>
        </p:blipFill>
        <p:spPr bwMode="auto">
          <a:xfrm>
            <a:off x="3038474" y="2976563"/>
            <a:ext cx="2933701" cy="694135"/>
          </a:xfrm>
          <a:prstGeom prst="rect">
            <a:avLst/>
          </a:prstGeom>
          <a:noFill/>
          <a:ln w="9525">
            <a:noFill/>
            <a:miter lim="800000"/>
            <a:headEnd/>
            <a:tailEnd/>
          </a:ln>
          <a:effectLst/>
        </p:spPr>
      </p:pic>
      <p:pic>
        <p:nvPicPr>
          <p:cNvPr id="11" name="Picture 3"/>
          <p:cNvPicPr>
            <a:picLocks noChangeAspect="1" noChangeArrowheads="1"/>
          </p:cNvPicPr>
          <p:nvPr/>
        </p:nvPicPr>
        <p:blipFill>
          <a:blip r:embed="rId4" cstate="print"/>
          <a:srcRect/>
          <a:stretch>
            <a:fillRect/>
          </a:stretch>
        </p:blipFill>
        <p:spPr bwMode="auto">
          <a:xfrm>
            <a:off x="5030788" y="4194291"/>
            <a:ext cx="3560761" cy="23852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33</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多项式回归</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一元多项式回归</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使用 </a:t>
            </a:r>
            <a:r>
              <a:rPr lang="en-US" altLang="en-US" sz="2400" dirty="0" err="1" smtClean="0">
                <a:latin typeface="微软雅黑" pitchFamily="34" charset="-122"/>
                <a:ea typeface="微软雅黑" pitchFamily="34" charset="-122"/>
                <a:cs typeface="宋体" pitchFamily="2" charset="-122"/>
              </a:rPr>
              <a:t>PolynomialFeatures</a:t>
            </a:r>
            <a:r>
              <a:rPr lang="zh-CN" altLang="en-US" sz="2400" dirty="0" smtClean="0">
                <a:latin typeface="微软雅黑" pitchFamily="34" charset="-122"/>
                <a:ea typeface="微软雅黑" pitchFamily="34" charset="-122"/>
                <a:cs typeface="宋体" pitchFamily="2" charset="-122"/>
              </a:rPr>
              <a:t>转换器</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如果有</a:t>
            </a:r>
            <a:r>
              <a:rPr lang="en-US" altLang="zh-CN" sz="2400" dirty="0" smtClean="0">
                <a:latin typeface="微软雅黑" pitchFamily="34" charset="-122"/>
                <a:ea typeface="微软雅黑" pitchFamily="34" charset="-122"/>
                <a:cs typeface="宋体" pitchFamily="2" charset="-122"/>
              </a:rPr>
              <a:t>a</a:t>
            </a:r>
            <a:r>
              <a:rPr lang="zh-CN" altLang="en-US" sz="2400" dirty="0" smtClean="0">
                <a:latin typeface="微软雅黑" pitchFamily="34" charset="-122"/>
                <a:ea typeface="微软雅黑" pitchFamily="34" charset="-122"/>
                <a:cs typeface="宋体" pitchFamily="2" charset="-122"/>
              </a:rPr>
              <a:t>，</a:t>
            </a:r>
            <a:r>
              <a:rPr lang="en-US" altLang="zh-CN" sz="2400" dirty="0" smtClean="0">
                <a:latin typeface="微软雅黑" pitchFamily="34" charset="-122"/>
                <a:ea typeface="微软雅黑" pitchFamily="34" charset="-122"/>
                <a:cs typeface="宋体" pitchFamily="2" charset="-122"/>
              </a:rPr>
              <a:t>b</a:t>
            </a:r>
            <a:r>
              <a:rPr lang="zh-CN" altLang="en-US" sz="2400" dirty="0" smtClean="0">
                <a:latin typeface="微软雅黑" pitchFamily="34" charset="-122"/>
                <a:ea typeface="微软雅黑" pitchFamily="34" charset="-122"/>
                <a:cs typeface="宋体" pitchFamily="2" charset="-122"/>
              </a:rPr>
              <a:t>两个特征，那么它的</a:t>
            </a:r>
            <a:r>
              <a:rPr lang="en-US" altLang="zh-CN" sz="2400" dirty="0" smtClean="0">
                <a:latin typeface="微软雅黑" pitchFamily="34" charset="-122"/>
                <a:ea typeface="微软雅黑" pitchFamily="34" charset="-122"/>
                <a:cs typeface="宋体" pitchFamily="2" charset="-122"/>
              </a:rPr>
              <a:t>2</a:t>
            </a:r>
            <a:r>
              <a:rPr lang="zh-CN" altLang="en-US" sz="2400" dirty="0" smtClean="0">
                <a:latin typeface="微软雅黑" pitchFamily="34" charset="-122"/>
                <a:ea typeface="微软雅黑" pitchFamily="34" charset="-122"/>
                <a:cs typeface="宋体" pitchFamily="2" charset="-122"/>
              </a:rPr>
              <a:t>次多项式为（</a:t>
            </a:r>
            <a:r>
              <a:rPr lang="en-US" altLang="zh-CN" sz="2400" dirty="0" smtClean="0">
                <a:latin typeface="微软雅黑" pitchFamily="34" charset="-122"/>
                <a:ea typeface="微软雅黑" pitchFamily="34" charset="-122"/>
                <a:cs typeface="宋体" pitchFamily="2" charset="-122"/>
              </a:rPr>
              <a:t>1,a,b,a^2,ab, b^2</a:t>
            </a:r>
            <a:r>
              <a:rPr lang="zh-CN" altLang="en-US" sz="2400" dirty="0" smtClean="0">
                <a:latin typeface="微软雅黑" pitchFamily="34" charset="-122"/>
                <a:ea typeface="微软雅黑" pitchFamily="34" charset="-122"/>
                <a:cs typeface="宋体" pitchFamily="2" charset="-122"/>
              </a:rPr>
              <a:t>），这个多项式的形式是使用</a:t>
            </a:r>
            <a:r>
              <a:rPr lang="en-US" altLang="zh-CN" sz="2400" dirty="0" smtClean="0">
                <a:latin typeface="微软雅黑" pitchFamily="34" charset="-122"/>
                <a:ea typeface="微软雅黑" pitchFamily="34" charset="-122"/>
                <a:cs typeface="宋体" pitchFamily="2" charset="-122"/>
              </a:rPr>
              <a:t>poly</a:t>
            </a:r>
            <a:r>
              <a:rPr lang="zh-CN" altLang="en-US" sz="2400" dirty="0" smtClean="0">
                <a:latin typeface="微软雅黑" pitchFamily="34" charset="-122"/>
                <a:ea typeface="微软雅黑" pitchFamily="34" charset="-122"/>
                <a:cs typeface="宋体" pitchFamily="2" charset="-122"/>
              </a:rPr>
              <a:t>的效果。</a:t>
            </a:r>
          </a:p>
        </p:txBody>
      </p:sp>
      <p:sp>
        <p:nvSpPr>
          <p:cNvPr id="9" name="矩形 8"/>
          <p:cNvSpPr/>
          <p:nvPr/>
        </p:nvSpPr>
        <p:spPr>
          <a:xfrm>
            <a:off x="338231" y="3235350"/>
            <a:ext cx="8500969" cy="2603790"/>
          </a:xfrm>
          <a:prstGeom prst="rect">
            <a:avLst/>
          </a:prstGeom>
          <a:solidFill>
            <a:srgbClr val="CCFFFF"/>
          </a:solidFill>
          <a:ln w="9525">
            <a:solidFill>
              <a:schemeClr val="tx1"/>
            </a:solidFill>
          </a:ln>
        </p:spPr>
        <p:style>
          <a:lnRef idx="0">
            <a:scrgbClr r="0" g="0" b="0"/>
          </a:lnRef>
          <a:fillRef idx="1002">
            <a:schemeClr val="lt2"/>
          </a:fillRef>
          <a:effectRef idx="0">
            <a:scrgbClr r="0" g="0" b="0"/>
          </a:effectRef>
          <a:fontRef idx="major"/>
        </p:style>
        <p:txBody>
          <a:bodyPr wrap="square">
            <a:spAutoFit/>
          </a:bodyPr>
          <a:lstStyle/>
          <a:p>
            <a:pPr>
              <a:lnSpc>
                <a:spcPct val="85000"/>
              </a:lnSpc>
            </a:pPr>
            <a:r>
              <a:rPr lang="en-US" altLang="zh-CN" sz="2400" b="1" dirty="0" smtClean="0"/>
              <a:t>from </a:t>
            </a:r>
            <a:r>
              <a:rPr lang="en-US" altLang="zh-CN" sz="2400" b="1" dirty="0" err="1" smtClean="0"/>
              <a:t>sklearn.preprocessing</a:t>
            </a:r>
            <a:r>
              <a:rPr lang="en-US" altLang="zh-CN" sz="2400" b="1" dirty="0" smtClean="0"/>
              <a:t> import </a:t>
            </a:r>
            <a:r>
              <a:rPr lang="en-US" altLang="zh-CN" sz="2400" b="1" dirty="0" err="1" smtClean="0"/>
              <a:t>PolynomialFeatures</a:t>
            </a:r>
            <a:endParaRPr lang="en-US" altLang="zh-CN" sz="2400" b="1" dirty="0" smtClean="0"/>
          </a:p>
          <a:p>
            <a:pPr>
              <a:lnSpc>
                <a:spcPct val="85000"/>
              </a:lnSpc>
            </a:pPr>
            <a:endParaRPr lang="en-US" altLang="zh-CN" sz="2400" b="1" dirty="0" smtClean="0"/>
          </a:p>
          <a:p>
            <a:pPr>
              <a:lnSpc>
                <a:spcPct val="85000"/>
              </a:lnSpc>
            </a:pPr>
            <a:r>
              <a:rPr lang="en-US" altLang="zh-CN" sz="2400" b="1" dirty="0" smtClean="0"/>
              <a:t>c=[[5,10]]    </a:t>
            </a:r>
          </a:p>
          <a:p>
            <a:pPr>
              <a:lnSpc>
                <a:spcPct val="85000"/>
              </a:lnSpc>
            </a:pPr>
            <a:r>
              <a:rPr lang="en-US" altLang="zh-CN" sz="2400" b="1" dirty="0" smtClean="0"/>
              <a:t>pl=</a:t>
            </a:r>
            <a:r>
              <a:rPr lang="en-US" altLang="zh-CN" sz="2400" b="1" dirty="0" err="1" smtClean="0"/>
              <a:t>PolynomialFeatures</a:t>
            </a:r>
            <a:r>
              <a:rPr lang="en-US" altLang="zh-CN" sz="2400" b="1" dirty="0" smtClean="0"/>
              <a:t>()</a:t>
            </a:r>
          </a:p>
          <a:p>
            <a:pPr>
              <a:lnSpc>
                <a:spcPct val="85000"/>
              </a:lnSpc>
            </a:pPr>
            <a:r>
              <a:rPr lang="en-US" altLang="zh-CN" sz="2400" b="1" dirty="0" smtClean="0"/>
              <a:t>b=</a:t>
            </a:r>
            <a:r>
              <a:rPr lang="en-US" altLang="zh-CN" sz="2400" b="1" dirty="0" err="1" smtClean="0"/>
              <a:t>pl.fit_transform</a:t>
            </a:r>
            <a:r>
              <a:rPr lang="en-US" altLang="zh-CN" sz="2400" b="1" dirty="0" smtClean="0"/>
              <a:t>(c)</a:t>
            </a:r>
          </a:p>
          <a:p>
            <a:pPr>
              <a:lnSpc>
                <a:spcPct val="85000"/>
              </a:lnSpc>
            </a:pPr>
            <a:r>
              <a:rPr lang="en-US" altLang="zh-CN" sz="2400" b="1" dirty="0" smtClean="0"/>
              <a:t>b</a:t>
            </a:r>
          </a:p>
          <a:p>
            <a:pPr>
              <a:lnSpc>
                <a:spcPct val="85000"/>
              </a:lnSpc>
            </a:pPr>
            <a:endParaRPr lang="en-US" altLang="zh-CN" sz="2400" b="1" dirty="0" smtClean="0"/>
          </a:p>
          <a:p>
            <a:pPr>
              <a:lnSpc>
                <a:spcPct val="85000"/>
              </a:lnSpc>
            </a:pPr>
            <a:r>
              <a:rPr lang="en-US" altLang="zh-CN" sz="2400" b="1" dirty="0" smtClean="0"/>
              <a:t>Out[51]: array([[  1.,   5.,  10.,  25.,  50., 100.]])</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34</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多项式回归</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一元多项式回归</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使用 </a:t>
            </a:r>
            <a:r>
              <a:rPr lang="en-US" altLang="en-US" sz="2400" dirty="0" err="1" smtClean="0">
                <a:latin typeface="微软雅黑" pitchFamily="34" charset="-122"/>
                <a:ea typeface="微软雅黑" pitchFamily="34" charset="-122"/>
                <a:cs typeface="宋体" pitchFamily="2" charset="-122"/>
              </a:rPr>
              <a:t>PolynomialFeatures</a:t>
            </a:r>
            <a:r>
              <a:rPr lang="zh-CN" altLang="en-US" sz="2400" dirty="0" smtClean="0">
                <a:latin typeface="微软雅黑" pitchFamily="34" charset="-122"/>
                <a:ea typeface="微软雅黑" pitchFamily="34" charset="-122"/>
                <a:cs typeface="宋体" pitchFamily="2" charset="-122"/>
              </a:rPr>
              <a:t>转换器</a:t>
            </a:r>
            <a:endParaRPr lang="en-US" altLang="zh-CN" sz="2400" dirty="0" smtClean="0">
              <a:latin typeface="微软雅黑" pitchFamily="34" charset="-122"/>
              <a:ea typeface="微软雅黑" pitchFamily="34" charset="-122"/>
              <a:cs typeface="宋体" pitchFamily="2" charset="-122"/>
            </a:endParaRPr>
          </a:p>
        </p:txBody>
      </p:sp>
      <p:sp>
        <p:nvSpPr>
          <p:cNvPr id="9" name="矩形 8"/>
          <p:cNvSpPr/>
          <p:nvPr/>
        </p:nvSpPr>
        <p:spPr>
          <a:xfrm>
            <a:off x="328706" y="2035200"/>
            <a:ext cx="8500969" cy="2292615"/>
          </a:xfrm>
          <a:prstGeom prst="rect">
            <a:avLst/>
          </a:prstGeom>
          <a:solidFill>
            <a:srgbClr val="CCFFFF"/>
          </a:solidFill>
          <a:ln w="9525">
            <a:solidFill>
              <a:schemeClr val="tx1"/>
            </a:solidFill>
          </a:ln>
        </p:spPr>
        <p:style>
          <a:lnRef idx="0">
            <a:scrgbClr r="0" g="0" b="0"/>
          </a:lnRef>
          <a:fillRef idx="1002">
            <a:schemeClr val="lt2"/>
          </a:fillRef>
          <a:effectRef idx="0">
            <a:scrgbClr r="0" g="0" b="0"/>
          </a:effectRef>
          <a:fontRef idx="major"/>
        </p:style>
        <p:txBody>
          <a:bodyPr wrap="square">
            <a:spAutoFit/>
          </a:bodyPr>
          <a:lstStyle/>
          <a:p>
            <a:pPr>
              <a:lnSpc>
                <a:spcPct val="85000"/>
              </a:lnSpc>
            </a:pPr>
            <a:r>
              <a:rPr lang="en-US" altLang="zh-CN" sz="2400" b="1" dirty="0" smtClean="0"/>
              <a:t>from </a:t>
            </a:r>
            <a:r>
              <a:rPr lang="en-US" altLang="zh-CN" sz="2400" b="1" dirty="0" err="1" smtClean="0"/>
              <a:t>sklearn.preprocessing</a:t>
            </a:r>
            <a:r>
              <a:rPr lang="en-US" altLang="zh-CN" sz="2400" b="1" dirty="0" smtClean="0"/>
              <a:t> import </a:t>
            </a:r>
            <a:r>
              <a:rPr lang="en-US" altLang="zh-CN" sz="2400" b="1" dirty="0" err="1" smtClean="0"/>
              <a:t>PolynomialFeatures</a:t>
            </a:r>
            <a:endParaRPr lang="en-US" altLang="zh-CN" sz="2400" b="1" dirty="0" smtClean="0"/>
          </a:p>
          <a:p>
            <a:pPr>
              <a:lnSpc>
                <a:spcPct val="85000"/>
              </a:lnSpc>
            </a:pPr>
            <a:r>
              <a:rPr lang="en-US" altLang="zh-CN" sz="2400" b="1" dirty="0" smtClean="0"/>
              <a:t>X = [[6], [8], [10], [14], [18]]</a:t>
            </a:r>
          </a:p>
          <a:p>
            <a:pPr>
              <a:lnSpc>
                <a:spcPct val="85000"/>
              </a:lnSpc>
            </a:pPr>
            <a:r>
              <a:rPr lang="en-US" altLang="zh-CN" sz="2400" b="1" dirty="0" err="1" smtClean="0"/>
              <a:t>X_test</a:t>
            </a:r>
            <a:r>
              <a:rPr lang="en-US" altLang="zh-CN" sz="2400" b="1" dirty="0" smtClean="0"/>
              <a:t> = [[8], [9], [11], [16], [12]]</a:t>
            </a:r>
          </a:p>
          <a:p>
            <a:pPr>
              <a:lnSpc>
                <a:spcPct val="85000"/>
              </a:lnSpc>
            </a:pPr>
            <a:endParaRPr lang="en-US" altLang="zh-CN" sz="2400" b="1" dirty="0" smtClean="0"/>
          </a:p>
          <a:p>
            <a:pPr>
              <a:lnSpc>
                <a:spcPct val="85000"/>
              </a:lnSpc>
            </a:pPr>
            <a:r>
              <a:rPr lang="en-US" altLang="zh-CN" sz="2400" b="1" dirty="0" err="1" smtClean="0"/>
              <a:t>quadratic_featurizer</a:t>
            </a:r>
            <a:r>
              <a:rPr lang="en-US" altLang="zh-CN" sz="2400" b="1" dirty="0" smtClean="0"/>
              <a:t> = </a:t>
            </a:r>
            <a:r>
              <a:rPr lang="en-US" altLang="zh-CN" sz="2400" b="1" dirty="0" err="1" smtClean="0"/>
              <a:t>PolynomialFeatures</a:t>
            </a:r>
            <a:r>
              <a:rPr lang="en-US" altLang="zh-CN" sz="2400" b="1" dirty="0" smtClean="0"/>
              <a:t>(degree=2)</a:t>
            </a:r>
          </a:p>
          <a:p>
            <a:pPr>
              <a:lnSpc>
                <a:spcPct val="85000"/>
              </a:lnSpc>
            </a:pPr>
            <a:r>
              <a:rPr lang="en-US" altLang="zh-CN" sz="2400" b="1" dirty="0" err="1" smtClean="0"/>
              <a:t>X_quadratic</a:t>
            </a:r>
            <a:r>
              <a:rPr lang="en-US" altLang="zh-CN" sz="2400" b="1" dirty="0" smtClean="0"/>
              <a:t> = </a:t>
            </a:r>
            <a:r>
              <a:rPr lang="en-US" altLang="zh-CN" sz="2400" b="1" dirty="0" err="1" smtClean="0"/>
              <a:t>quadratic_featurizer.fit_transform</a:t>
            </a:r>
            <a:r>
              <a:rPr lang="en-US" altLang="zh-CN" sz="2400" b="1" dirty="0" smtClean="0"/>
              <a:t>(X)</a:t>
            </a:r>
          </a:p>
          <a:p>
            <a:pPr>
              <a:lnSpc>
                <a:spcPct val="85000"/>
              </a:lnSpc>
            </a:pPr>
            <a:r>
              <a:rPr lang="en-US" altLang="zh-CN" sz="2400" b="1" dirty="0" err="1" smtClean="0"/>
              <a:t>X_test_quadratic</a:t>
            </a:r>
            <a:r>
              <a:rPr lang="en-US" altLang="zh-CN" sz="2400" b="1" dirty="0" smtClean="0"/>
              <a:t> = </a:t>
            </a:r>
            <a:r>
              <a:rPr lang="en-US" altLang="zh-CN" sz="2400" b="1" dirty="0" err="1" smtClean="0"/>
              <a:t>quadratic_featurizer.transform</a:t>
            </a:r>
            <a:r>
              <a:rPr lang="en-US" altLang="zh-CN" sz="2400" b="1" dirty="0" smtClean="0"/>
              <a:t>(</a:t>
            </a:r>
            <a:r>
              <a:rPr lang="en-US" altLang="zh-CN" sz="2400" b="1" dirty="0" err="1" smtClean="0"/>
              <a:t>X_test</a:t>
            </a:r>
            <a:r>
              <a:rPr lang="en-US" altLang="zh-CN" sz="2400" b="1" dirty="0" smtClean="0"/>
              <a:t>)</a:t>
            </a:r>
          </a:p>
        </p:txBody>
      </p:sp>
      <p:sp>
        <p:nvSpPr>
          <p:cNvPr id="10" name="右箭头 9"/>
          <p:cNvSpPr/>
          <p:nvPr/>
        </p:nvSpPr>
        <p:spPr>
          <a:xfrm>
            <a:off x="3695700" y="5362575"/>
            <a:ext cx="409575" cy="276225"/>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pic>
        <p:nvPicPr>
          <p:cNvPr id="121860" name="Picture 4"/>
          <p:cNvPicPr>
            <a:picLocks noChangeAspect="1" noChangeArrowheads="1"/>
          </p:cNvPicPr>
          <p:nvPr/>
        </p:nvPicPr>
        <p:blipFill>
          <a:blip r:embed="rId3" cstate="print"/>
          <a:srcRect/>
          <a:stretch>
            <a:fillRect/>
          </a:stretch>
        </p:blipFill>
        <p:spPr bwMode="auto">
          <a:xfrm>
            <a:off x="1524000" y="4495800"/>
            <a:ext cx="1809750" cy="2095500"/>
          </a:xfrm>
          <a:prstGeom prst="rect">
            <a:avLst/>
          </a:prstGeom>
          <a:ln>
            <a:headEnd/>
            <a:tailEnd/>
          </a:ln>
        </p:spPr>
        <p:style>
          <a:lnRef idx="2">
            <a:schemeClr val="accent1"/>
          </a:lnRef>
          <a:fillRef idx="1">
            <a:schemeClr val="lt1"/>
          </a:fillRef>
          <a:effectRef idx="0">
            <a:schemeClr val="accent1"/>
          </a:effectRef>
          <a:fontRef idx="minor">
            <a:schemeClr val="dk1"/>
          </a:fontRef>
        </p:style>
      </p:pic>
      <p:pic>
        <p:nvPicPr>
          <p:cNvPr id="121861" name="Picture 5"/>
          <p:cNvPicPr>
            <a:picLocks noChangeAspect="1" noChangeArrowheads="1"/>
          </p:cNvPicPr>
          <p:nvPr/>
        </p:nvPicPr>
        <p:blipFill>
          <a:blip r:embed="rId4" cstate="print"/>
          <a:srcRect/>
          <a:stretch>
            <a:fillRect/>
          </a:stretch>
        </p:blipFill>
        <p:spPr bwMode="auto">
          <a:xfrm>
            <a:off x="4424363" y="4557713"/>
            <a:ext cx="2847975" cy="2028825"/>
          </a:xfrm>
          <a:prstGeom prst="rect">
            <a:avLst/>
          </a:prstGeom>
          <a:ln>
            <a:headEnd/>
            <a:tailEnd/>
          </a:ln>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35</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多项式回归</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一元多项式回归</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sp>
        <p:nvSpPr>
          <p:cNvPr id="8" name="矩形 7"/>
          <p:cNvSpPr/>
          <p:nvPr/>
        </p:nvSpPr>
        <p:spPr>
          <a:xfrm>
            <a:off x="338231" y="1597050"/>
            <a:ext cx="8500969" cy="5115246"/>
          </a:xfrm>
          <a:prstGeom prst="rect">
            <a:avLst/>
          </a:prstGeom>
          <a:solidFill>
            <a:srgbClr val="CCFFFF"/>
          </a:solidFill>
          <a:ln w="9525">
            <a:solidFill>
              <a:schemeClr val="tx1"/>
            </a:solidFill>
          </a:ln>
        </p:spPr>
        <p:style>
          <a:lnRef idx="0">
            <a:scrgbClr r="0" g="0" b="0"/>
          </a:lnRef>
          <a:fillRef idx="1002">
            <a:schemeClr val="lt2"/>
          </a:fillRef>
          <a:effectRef idx="0">
            <a:scrgbClr r="0" g="0" b="0"/>
          </a:effectRef>
          <a:fontRef idx="major"/>
        </p:style>
        <p:txBody>
          <a:bodyPr wrap="square">
            <a:spAutoFit/>
          </a:bodyPr>
          <a:lstStyle/>
          <a:p>
            <a:pPr>
              <a:lnSpc>
                <a:spcPct val="85000"/>
              </a:lnSpc>
            </a:pPr>
            <a:r>
              <a:rPr lang="en-US" altLang="zh-CN" sz="2400" b="1" dirty="0" smtClean="0"/>
              <a:t>import </a:t>
            </a:r>
            <a:r>
              <a:rPr lang="en-US" altLang="zh-CN" sz="2400" b="1" dirty="0" err="1" smtClean="0"/>
              <a:t>numpy</a:t>
            </a:r>
            <a:r>
              <a:rPr lang="en-US" altLang="zh-CN" sz="2400" b="1" dirty="0" smtClean="0"/>
              <a:t> as </a:t>
            </a:r>
            <a:r>
              <a:rPr lang="en-US" altLang="zh-CN" sz="2400" b="1" dirty="0" err="1" smtClean="0"/>
              <a:t>np</a:t>
            </a:r>
            <a:endParaRPr lang="en-US" altLang="zh-CN" sz="2400" b="1" dirty="0" smtClean="0"/>
          </a:p>
          <a:p>
            <a:pPr>
              <a:lnSpc>
                <a:spcPct val="85000"/>
              </a:lnSpc>
            </a:pPr>
            <a:r>
              <a:rPr lang="en-US" altLang="zh-CN" sz="2400" b="1" dirty="0" smtClean="0"/>
              <a:t>from </a:t>
            </a:r>
            <a:r>
              <a:rPr lang="en-US" altLang="zh-CN" sz="2400" b="1" dirty="0" err="1" smtClean="0"/>
              <a:t>sklearn.linear_model</a:t>
            </a:r>
            <a:r>
              <a:rPr lang="en-US" altLang="zh-CN" sz="2400" b="1" dirty="0" smtClean="0"/>
              <a:t> import </a:t>
            </a:r>
            <a:r>
              <a:rPr lang="en-US" altLang="zh-CN" sz="2400" b="1" dirty="0" err="1" smtClean="0"/>
              <a:t>LinearRegression</a:t>
            </a:r>
            <a:endParaRPr lang="en-US" altLang="zh-CN" sz="2400" b="1" dirty="0" smtClean="0"/>
          </a:p>
          <a:p>
            <a:pPr>
              <a:lnSpc>
                <a:spcPct val="85000"/>
              </a:lnSpc>
            </a:pPr>
            <a:r>
              <a:rPr lang="en-US" altLang="zh-CN" sz="2400" b="1" dirty="0" err="1" smtClean="0"/>
              <a:t>X_train</a:t>
            </a:r>
            <a:r>
              <a:rPr lang="en-US" altLang="zh-CN" sz="2400" b="1" dirty="0" smtClean="0"/>
              <a:t> = [[6], [8], [10], [14], [18]]</a:t>
            </a:r>
          </a:p>
          <a:p>
            <a:pPr>
              <a:lnSpc>
                <a:spcPct val="85000"/>
              </a:lnSpc>
            </a:pPr>
            <a:r>
              <a:rPr lang="en-US" altLang="zh-CN" sz="2400" b="1" dirty="0" err="1" smtClean="0"/>
              <a:t>y_train</a:t>
            </a:r>
            <a:r>
              <a:rPr lang="en-US" altLang="zh-CN" sz="2400" b="1" dirty="0" smtClean="0"/>
              <a:t> = [[7], [9], [13], [17.5], [18]]</a:t>
            </a:r>
          </a:p>
          <a:p>
            <a:pPr>
              <a:lnSpc>
                <a:spcPct val="85000"/>
              </a:lnSpc>
            </a:pPr>
            <a:r>
              <a:rPr lang="en-US" altLang="zh-CN" sz="2400" b="1" dirty="0" err="1" smtClean="0"/>
              <a:t>X_test</a:t>
            </a:r>
            <a:r>
              <a:rPr lang="en-US" altLang="zh-CN" sz="2400" b="1" dirty="0" smtClean="0"/>
              <a:t> = [[6], [8], [11], [16]]</a:t>
            </a:r>
          </a:p>
          <a:p>
            <a:pPr>
              <a:lnSpc>
                <a:spcPct val="85000"/>
              </a:lnSpc>
            </a:pPr>
            <a:r>
              <a:rPr lang="en-US" altLang="zh-CN" sz="2400" b="1" dirty="0" err="1" smtClean="0"/>
              <a:t>y_test</a:t>
            </a:r>
            <a:r>
              <a:rPr lang="en-US" altLang="zh-CN" sz="2400" b="1" dirty="0" smtClean="0"/>
              <a:t> = [[8], [12], [15], [18]]</a:t>
            </a:r>
          </a:p>
          <a:p>
            <a:pPr>
              <a:lnSpc>
                <a:spcPct val="85000"/>
              </a:lnSpc>
            </a:pPr>
            <a:endParaRPr lang="en-US" altLang="zh-CN" sz="2400" b="1" dirty="0" smtClean="0"/>
          </a:p>
          <a:p>
            <a:pPr>
              <a:lnSpc>
                <a:spcPct val="85000"/>
              </a:lnSpc>
            </a:pPr>
            <a:r>
              <a:rPr lang="en-US" altLang="zh-CN" sz="2400" b="1" dirty="0" err="1" smtClean="0"/>
              <a:t>regressor</a:t>
            </a:r>
            <a:r>
              <a:rPr lang="en-US" altLang="zh-CN" sz="2400" b="1" dirty="0" smtClean="0"/>
              <a:t> = </a:t>
            </a:r>
            <a:r>
              <a:rPr lang="en-US" altLang="zh-CN" sz="2400" b="1" dirty="0" err="1" smtClean="0"/>
              <a:t>LinearRegression</a:t>
            </a:r>
            <a:r>
              <a:rPr lang="en-US" altLang="zh-CN" sz="2400" b="1" dirty="0" smtClean="0"/>
              <a:t>()</a:t>
            </a:r>
          </a:p>
          <a:p>
            <a:pPr>
              <a:lnSpc>
                <a:spcPct val="85000"/>
              </a:lnSpc>
            </a:pPr>
            <a:r>
              <a:rPr lang="en-US" altLang="zh-CN" sz="2400" b="1" dirty="0" smtClean="0"/>
              <a:t>regressor.fit(</a:t>
            </a:r>
            <a:r>
              <a:rPr lang="en-US" altLang="zh-CN" sz="2400" b="1" dirty="0" err="1" smtClean="0"/>
              <a:t>X_train</a:t>
            </a:r>
            <a:r>
              <a:rPr lang="en-US" altLang="zh-CN" sz="2400" b="1" dirty="0" smtClean="0"/>
              <a:t>, </a:t>
            </a:r>
            <a:r>
              <a:rPr lang="en-US" altLang="zh-CN" sz="2400" b="1" dirty="0" err="1" smtClean="0"/>
              <a:t>y_train</a:t>
            </a:r>
            <a:r>
              <a:rPr lang="en-US" altLang="zh-CN" sz="2400" b="1" dirty="0" smtClean="0"/>
              <a:t>)</a:t>
            </a:r>
          </a:p>
          <a:p>
            <a:pPr>
              <a:lnSpc>
                <a:spcPct val="85000"/>
              </a:lnSpc>
            </a:pPr>
            <a:r>
              <a:rPr lang="en-US" altLang="zh-CN" sz="2400" b="1" dirty="0" smtClean="0"/>
              <a:t>xx = </a:t>
            </a:r>
            <a:r>
              <a:rPr lang="en-US" altLang="zh-CN" sz="2400" b="1" dirty="0" err="1" smtClean="0"/>
              <a:t>np.linspace</a:t>
            </a:r>
            <a:r>
              <a:rPr lang="en-US" altLang="zh-CN" sz="2400" b="1" dirty="0" smtClean="0"/>
              <a:t>(0, 26, 100) .reshape(-1,1)</a:t>
            </a:r>
          </a:p>
          <a:p>
            <a:pPr>
              <a:lnSpc>
                <a:spcPct val="85000"/>
              </a:lnSpc>
            </a:pPr>
            <a:r>
              <a:rPr lang="en-US" altLang="zh-CN" sz="2400" b="1" dirty="0" err="1" smtClean="0"/>
              <a:t>yy</a:t>
            </a:r>
            <a:r>
              <a:rPr lang="en-US" altLang="zh-CN" sz="2400" b="1" dirty="0" smtClean="0"/>
              <a:t> = </a:t>
            </a:r>
            <a:r>
              <a:rPr lang="en-US" altLang="zh-CN" sz="2400" b="1" dirty="0" err="1" smtClean="0"/>
              <a:t>regressor.predict</a:t>
            </a:r>
            <a:r>
              <a:rPr lang="en-US" altLang="zh-CN" sz="2400" b="1" dirty="0" smtClean="0"/>
              <a:t>(xx)</a:t>
            </a:r>
          </a:p>
          <a:p>
            <a:pPr>
              <a:lnSpc>
                <a:spcPct val="85000"/>
              </a:lnSpc>
            </a:pPr>
            <a:r>
              <a:rPr lang="en-US" altLang="zh-CN" sz="2400" b="1" dirty="0" err="1" smtClean="0"/>
              <a:t>plt.plot</a:t>
            </a:r>
            <a:r>
              <a:rPr lang="en-US" altLang="zh-CN" sz="2400" b="1" dirty="0" smtClean="0"/>
              <a:t>(</a:t>
            </a:r>
            <a:r>
              <a:rPr lang="en-US" altLang="zh-CN" sz="2400" b="1" dirty="0" err="1" smtClean="0"/>
              <a:t>X_train</a:t>
            </a:r>
            <a:r>
              <a:rPr lang="en-US" altLang="zh-CN" sz="2400" b="1" dirty="0" smtClean="0"/>
              <a:t>, </a:t>
            </a:r>
            <a:r>
              <a:rPr lang="en-US" altLang="zh-CN" sz="2400" b="1" dirty="0" err="1" smtClean="0"/>
              <a:t>y_train</a:t>
            </a:r>
            <a:r>
              <a:rPr lang="en-US" altLang="zh-CN" sz="2400" b="1" dirty="0" smtClean="0"/>
              <a:t>, 'k.')</a:t>
            </a:r>
          </a:p>
          <a:p>
            <a:pPr>
              <a:lnSpc>
                <a:spcPct val="85000"/>
              </a:lnSpc>
            </a:pPr>
            <a:r>
              <a:rPr lang="en-US" altLang="zh-CN" sz="2400" b="1" dirty="0" err="1" smtClean="0"/>
              <a:t>plt.plot</a:t>
            </a:r>
            <a:r>
              <a:rPr lang="en-US" altLang="zh-CN" sz="2400" b="1" dirty="0" smtClean="0"/>
              <a:t>(xx, </a:t>
            </a:r>
            <a:r>
              <a:rPr lang="en-US" altLang="zh-CN" sz="2400" b="1" dirty="0" err="1" smtClean="0"/>
              <a:t>yy</a:t>
            </a:r>
            <a:r>
              <a:rPr lang="en-US" altLang="zh-CN" sz="2400" b="1" dirty="0" smtClean="0"/>
              <a:t>, 'g-',label='</a:t>
            </a:r>
            <a:r>
              <a:rPr lang="zh-CN" altLang="en-US" sz="2400" b="1" dirty="0" smtClean="0"/>
              <a:t>线性回归</a:t>
            </a:r>
            <a:r>
              <a:rPr lang="en-US" altLang="zh-CN" sz="2400" b="1" dirty="0" smtClean="0"/>
              <a:t>')</a:t>
            </a:r>
          </a:p>
          <a:p>
            <a:pPr>
              <a:lnSpc>
                <a:spcPct val="85000"/>
              </a:lnSpc>
            </a:pPr>
            <a:r>
              <a:rPr lang="en-US" altLang="zh-CN" sz="2400" b="1" dirty="0" err="1" smtClean="0"/>
              <a:t>plt.xlabel</a:t>
            </a:r>
            <a:r>
              <a:rPr lang="en-US" altLang="zh-CN" sz="2400" b="1" dirty="0" smtClean="0"/>
              <a:t>('size')</a:t>
            </a:r>
          </a:p>
          <a:p>
            <a:pPr>
              <a:lnSpc>
                <a:spcPct val="85000"/>
              </a:lnSpc>
            </a:pPr>
            <a:r>
              <a:rPr lang="en-US" altLang="zh-CN" sz="2400" b="1" dirty="0" err="1" smtClean="0"/>
              <a:t>plt.ylabel</a:t>
            </a:r>
            <a:r>
              <a:rPr lang="en-US" altLang="zh-CN" sz="2400" b="1" dirty="0" smtClean="0"/>
              <a:t>('price')</a:t>
            </a:r>
          </a:p>
          <a:p>
            <a:pPr>
              <a:lnSpc>
                <a:spcPct val="85000"/>
              </a:lnSpc>
            </a:pPr>
            <a:r>
              <a:rPr lang="en-US" altLang="zh-CN" sz="2400" b="1" dirty="0" err="1" smtClean="0"/>
              <a:t>plt.show</a:t>
            </a:r>
            <a:r>
              <a:rPr lang="en-US" altLang="zh-CN" sz="2400" b="1" dirty="0" smtClean="0"/>
              <a:t>()</a:t>
            </a:r>
          </a:p>
        </p:txBody>
      </p:sp>
      <p:pic>
        <p:nvPicPr>
          <p:cNvPr id="118786" name="Picture 2"/>
          <p:cNvPicPr>
            <a:picLocks noChangeAspect="1" noChangeArrowheads="1"/>
          </p:cNvPicPr>
          <p:nvPr/>
        </p:nvPicPr>
        <p:blipFill>
          <a:blip r:embed="rId3" cstate="print"/>
          <a:srcRect/>
          <a:stretch>
            <a:fillRect/>
          </a:stretch>
        </p:blipFill>
        <p:spPr bwMode="auto">
          <a:xfrm>
            <a:off x="4591783" y="3495759"/>
            <a:ext cx="4429125" cy="304475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36</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多项式回归</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一元多项式回归</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sp>
        <p:nvSpPr>
          <p:cNvPr id="8" name="矩形 7"/>
          <p:cNvSpPr/>
          <p:nvPr/>
        </p:nvSpPr>
        <p:spPr>
          <a:xfrm>
            <a:off x="259100" y="1878404"/>
            <a:ext cx="8500969" cy="4487382"/>
          </a:xfrm>
          <a:prstGeom prst="rect">
            <a:avLst/>
          </a:prstGeom>
          <a:solidFill>
            <a:srgbClr val="CCFFFF"/>
          </a:solidFill>
          <a:ln w="9525">
            <a:solidFill>
              <a:schemeClr val="tx1"/>
            </a:solidFill>
          </a:ln>
        </p:spPr>
        <p:style>
          <a:lnRef idx="0">
            <a:scrgbClr r="0" g="0" b="0"/>
          </a:lnRef>
          <a:fillRef idx="1002">
            <a:schemeClr val="lt2"/>
          </a:fillRef>
          <a:effectRef idx="0">
            <a:scrgbClr r="0" g="0" b="0"/>
          </a:effectRef>
          <a:fontRef idx="major"/>
        </p:style>
        <p:txBody>
          <a:bodyPr wrap="square">
            <a:spAutoFit/>
          </a:bodyPr>
          <a:lstStyle/>
          <a:p>
            <a:pPr>
              <a:lnSpc>
                <a:spcPct val="85000"/>
              </a:lnSpc>
            </a:pPr>
            <a:r>
              <a:rPr lang="en-US" altLang="zh-CN" sz="2400" b="1" dirty="0" smtClean="0"/>
              <a:t>from </a:t>
            </a:r>
            <a:r>
              <a:rPr lang="en-US" altLang="zh-CN" sz="2400" b="1" dirty="0" err="1" smtClean="0"/>
              <a:t>sklearn.preprocessing</a:t>
            </a:r>
            <a:r>
              <a:rPr lang="en-US" altLang="zh-CN" sz="2400" b="1" dirty="0" smtClean="0"/>
              <a:t> import </a:t>
            </a:r>
            <a:r>
              <a:rPr lang="en-US" altLang="zh-CN" sz="2400" b="1" dirty="0" err="1" smtClean="0"/>
              <a:t>PolynomialFeatures</a:t>
            </a:r>
            <a:endParaRPr lang="en-US" altLang="zh-CN" sz="2400" b="1" dirty="0" smtClean="0"/>
          </a:p>
          <a:p>
            <a:pPr>
              <a:lnSpc>
                <a:spcPct val="85000"/>
              </a:lnSpc>
            </a:pPr>
            <a:r>
              <a:rPr lang="en-US" altLang="zh-CN" sz="2400" b="1" dirty="0" smtClean="0"/>
              <a:t>#</a:t>
            </a:r>
            <a:r>
              <a:rPr lang="zh-CN" altLang="en-US" sz="2400" b="1" dirty="0" smtClean="0"/>
              <a:t>多项式回归</a:t>
            </a:r>
          </a:p>
          <a:p>
            <a:pPr>
              <a:lnSpc>
                <a:spcPct val="85000"/>
              </a:lnSpc>
            </a:pPr>
            <a:r>
              <a:rPr lang="en-US" altLang="zh-CN" sz="2400" b="1" dirty="0" err="1" smtClean="0"/>
              <a:t>quadratic_featurizer</a:t>
            </a:r>
            <a:r>
              <a:rPr lang="en-US" altLang="zh-CN" sz="2400" b="1" dirty="0" smtClean="0"/>
              <a:t> = </a:t>
            </a:r>
            <a:r>
              <a:rPr lang="en-US" altLang="zh-CN" sz="2400" b="1" dirty="0" err="1" smtClean="0"/>
              <a:t>PolynomialFeatures</a:t>
            </a:r>
            <a:r>
              <a:rPr lang="en-US" altLang="zh-CN" sz="2400" b="1" dirty="0" smtClean="0"/>
              <a:t>(degree=2)</a:t>
            </a:r>
          </a:p>
          <a:p>
            <a:pPr>
              <a:lnSpc>
                <a:spcPct val="85000"/>
              </a:lnSpc>
            </a:pPr>
            <a:r>
              <a:rPr lang="en-US" altLang="zh-CN" sz="2400" b="1" dirty="0" err="1" smtClean="0"/>
              <a:t>X_quadratic</a:t>
            </a:r>
            <a:r>
              <a:rPr lang="en-US" altLang="zh-CN" sz="2400" b="1" dirty="0" smtClean="0"/>
              <a:t> = </a:t>
            </a:r>
            <a:r>
              <a:rPr lang="en-US" altLang="zh-CN" sz="2400" b="1" dirty="0" err="1" smtClean="0"/>
              <a:t>quadratic_featurizer.fit_transform</a:t>
            </a:r>
            <a:r>
              <a:rPr lang="en-US" altLang="zh-CN" sz="2400" b="1" dirty="0" smtClean="0"/>
              <a:t>(</a:t>
            </a:r>
            <a:r>
              <a:rPr lang="en-US" altLang="zh-CN" sz="2400" b="1" dirty="0" err="1" smtClean="0"/>
              <a:t>X_train</a:t>
            </a:r>
            <a:r>
              <a:rPr lang="en-US" altLang="zh-CN" sz="2400" b="1" dirty="0" smtClean="0"/>
              <a:t>)</a:t>
            </a:r>
          </a:p>
          <a:p>
            <a:pPr>
              <a:lnSpc>
                <a:spcPct val="85000"/>
              </a:lnSpc>
            </a:pPr>
            <a:r>
              <a:rPr lang="en-US" altLang="zh-CN" sz="2400" b="1" dirty="0" err="1" smtClean="0"/>
              <a:t>X_test_quadratic</a:t>
            </a:r>
            <a:r>
              <a:rPr lang="en-US" altLang="zh-CN" sz="2400" b="1" dirty="0" smtClean="0"/>
              <a:t> = </a:t>
            </a:r>
            <a:r>
              <a:rPr lang="en-US" altLang="zh-CN" sz="2400" b="1" dirty="0" err="1" smtClean="0"/>
              <a:t>quadratic_featurizer.transform</a:t>
            </a:r>
            <a:r>
              <a:rPr lang="en-US" altLang="zh-CN" sz="2400" b="1" dirty="0" smtClean="0"/>
              <a:t>(</a:t>
            </a:r>
            <a:r>
              <a:rPr lang="en-US" altLang="zh-CN" sz="2400" b="1" dirty="0" err="1" smtClean="0"/>
              <a:t>X_test</a:t>
            </a:r>
            <a:r>
              <a:rPr lang="en-US" altLang="zh-CN" sz="2400" b="1" dirty="0" smtClean="0"/>
              <a:t>)</a:t>
            </a:r>
          </a:p>
          <a:p>
            <a:pPr>
              <a:lnSpc>
                <a:spcPct val="85000"/>
              </a:lnSpc>
            </a:pPr>
            <a:r>
              <a:rPr lang="en-US" altLang="zh-CN" sz="2400" b="1" dirty="0" err="1" smtClean="0"/>
              <a:t>regressor_quadratic</a:t>
            </a:r>
            <a:r>
              <a:rPr lang="en-US" altLang="zh-CN" sz="2400" b="1" dirty="0" smtClean="0"/>
              <a:t> = </a:t>
            </a:r>
            <a:r>
              <a:rPr lang="en-US" altLang="zh-CN" sz="2400" b="1" dirty="0" err="1" smtClean="0"/>
              <a:t>LinearRegression</a:t>
            </a:r>
            <a:r>
              <a:rPr lang="en-US" altLang="zh-CN" sz="2400" b="1" dirty="0" smtClean="0"/>
              <a:t>()</a:t>
            </a:r>
          </a:p>
          <a:p>
            <a:pPr>
              <a:lnSpc>
                <a:spcPct val="85000"/>
              </a:lnSpc>
            </a:pPr>
            <a:r>
              <a:rPr lang="en-US" altLang="zh-CN" sz="2400" b="1" dirty="0" smtClean="0"/>
              <a:t>#</a:t>
            </a:r>
            <a:r>
              <a:rPr lang="zh-CN" altLang="en-US" sz="2400" b="1" dirty="0" smtClean="0"/>
              <a:t>训练数据集用来</a:t>
            </a:r>
            <a:r>
              <a:rPr lang="en-US" altLang="zh-CN" sz="2400" b="1" dirty="0" smtClean="0"/>
              <a:t>fit</a:t>
            </a:r>
            <a:r>
              <a:rPr lang="zh-CN" altLang="en-US" sz="2400" b="1" dirty="0" smtClean="0"/>
              <a:t>拟合</a:t>
            </a:r>
          </a:p>
          <a:p>
            <a:pPr>
              <a:lnSpc>
                <a:spcPct val="85000"/>
              </a:lnSpc>
            </a:pPr>
            <a:r>
              <a:rPr lang="en-US" altLang="zh-CN" sz="2400" b="1" dirty="0" smtClean="0"/>
              <a:t>regressor_quadratic.fit(</a:t>
            </a:r>
            <a:r>
              <a:rPr lang="en-US" altLang="zh-CN" sz="2400" b="1" dirty="0" err="1" smtClean="0"/>
              <a:t>X_quadratic</a:t>
            </a:r>
            <a:r>
              <a:rPr lang="en-US" altLang="zh-CN" sz="2400" b="1" dirty="0" smtClean="0"/>
              <a:t>, </a:t>
            </a:r>
            <a:r>
              <a:rPr lang="en-US" altLang="zh-CN" sz="2400" b="1" dirty="0" err="1" smtClean="0"/>
              <a:t>y_train</a:t>
            </a:r>
            <a:r>
              <a:rPr lang="en-US" altLang="zh-CN" sz="2400" b="1" dirty="0" smtClean="0"/>
              <a:t>)</a:t>
            </a:r>
          </a:p>
          <a:p>
            <a:pPr>
              <a:lnSpc>
                <a:spcPct val="85000"/>
              </a:lnSpc>
            </a:pPr>
            <a:r>
              <a:rPr lang="en-US" altLang="zh-CN" sz="2400" b="1" dirty="0" err="1" smtClean="0"/>
              <a:t>xx_quadratic</a:t>
            </a:r>
            <a:r>
              <a:rPr lang="en-US" altLang="zh-CN" sz="2400" b="1" dirty="0" smtClean="0"/>
              <a:t> = </a:t>
            </a:r>
            <a:r>
              <a:rPr lang="en-US" altLang="zh-CN" sz="2400" b="1" dirty="0" err="1" smtClean="0"/>
              <a:t>quadratic_featurizer.transform</a:t>
            </a:r>
            <a:r>
              <a:rPr lang="en-US" altLang="zh-CN" sz="2400" b="1" dirty="0" smtClean="0"/>
              <a:t>(xx)</a:t>
            </a:r>
          </a:p>
          <a:p>
            <a:pPr>
              <a:lnSpc>
                <a:spcPct val="85000"/>
              </a:lnSpc>
            </a:pPr>
            <a:r>
              <a:rPr lang="en-US" altLang="zh-CN" sz="2400" b="1" dirty="0" smtClean="0"/>
              <a:t>#</a:t>
            </a:r>
            <a:r>
              <a:rPr lang="zh-CN" altLang="en-US" sz="2400" b="1" dirty="0" smtClean="0"/>
              <a:t>测试数据集用来</a:t>
            </a:r>
            <a:r>
              <a:rPr lang="en-US" altLang="zh-CN" sz="2400" b="1" dirty="0" smtClean="0"/>
              <a:t>predict</a:t>
            </a:r>
            <a:r>
              <a:rPr lang="zh-CN" altLang="en-US" sz="2400" b="1" dirty="0" smtClean="0"/>
              <a:t>预测</a:t>
            </a:r>
          </a:p>
          <a:p>
            <a:pPr>
              <a:lnSpc>
                <a:spcPct val="85000"/>
              </a:lnSpc>
            </a:pPr>
            <a:r>
              <a:rPr lang="en-US" altLang="zh-CN" sz="2400" b="1" dirty="0" err="1" smtClean="0"/>
              <a:t>plt.plot</a:t>
            </a:r>
            <a:r>
              <a:rPr lang="en-US" altLang="zh-CN" sz="2400" b="1" dirty="0" smtClean="0"/>
              <a:t>(xx, </a:t>
            </a:r>
            <a:r>
              <a:rPr lang="en-US" altLang="zh-CN" sz="2400" b="1" dirty="0" err="1" smtClean="0"/>
              <a:t>regressor_quadratic.predict</a:t>
            </a:r>
            <a:r>
              <a:rPr lang="en-US" altLang="zh-CN" sz="2400" b="1" dirty="0" smtClean="0"/>
              <a:t>(</a:t>
            </a:r>
            <a:r>
              <a:rPr lang="en-US" altLang="zh-CN" sz="2400" b="1" dirty="0" err="1" smtClean="0"/>
              <a:t>xx_quadratic</a:t>
            </a:r>
            <a:r>
              <a:rPr lang="en-US" altLang="zh-CN" sz="2400" b="1" dirty="0" smtClean="0"/>
              <a:t>), 'r-', label='</a:t>
            </a:r>
            <a:r>
              <a:rPr lang="zh-CN" altLang="en-US" sz="2400" b="1" dirty="0" smtClean="0"/>
              <a:t>多项式回归</a:t>
            </a:r>
            <a:r>
              <a:rPr lang="en-US" altLang="zh-CN" sz="2400" b="1" dirty="0" smtClean="0"/>
              <a:t>')</a:t>
            </a:r>
          </a:p>
          <a:p>
            <a:pPr>
              <a:lnSpc>
                <a:spcPct val="85000"/>
              </a:lnSpc>
            </a:pPr>
            <a:r>
              <a:rPr lang="en-US" altLang="zh-CN" sz="2400" b="1" dirty="0" err="1" smtClean="0"/>
              <a:t>plt.legend</a:t>
            </a:r>
            <a:r>
              <a:rPr lang="en-US" altLang="zh-CN" sz="2400" b="1" dirty="0" smtClean="0"/>
              <a:t>()</a:t>
            </a:r>
          </a:p>
          <a:p>
            <a:pPr>
              <a:lnSpc>
                <a:spcPct val="85000"/>
              </a:lnSpc>
            </a:pPr>
            <a:r>
              <a:rPr lang="en-US" altLang="zh-CN" sz="2400" b="1" dirty="0" err="1" smtClean="0"/>
              <a:t>plt.show</a:t>
            </a:r>
            <a:r>
              <a:rPr lang="en-US" altLang="zh-CN" sz="2400" b="1" dirty="0" smtClean="0"/>
              <a:t>()</a:t>
            </a:r>
          </a:p>
        </p:txBody>
      </p:sp>
      <p:pic>
        <p:nvPicPr>
          <p:cNvPr id="118788" name="Picture 4"/>
          <p:cNvPicPr>
            <a:picLocks noChangeAspect="1" noChangeArrowheads="1"/>
          </p:cNvPicPr>
          <p:nvPr/>
        </p:nvPicPr>
        <p:blipFill>
          <a:blip r:embed="rId3" cstate="print"/>
          <a:srcRect/>
          <a:stretch>
            <a:fillRect/>
          </a:stretch>
        </p:blipFill>
        <p:spPr bwMode="auto">
          <a:xfrm>
            <a:off x="4021603" y="3042139"/>
            <a:ext cx="4967287" cy="3327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37</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多项式回归</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一元多项式回归</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sp>
        <p:nvSpPr>
          <p:cNvPr id="8" name="矩形 7"/>
          <p:cNvSpPr/>
          <p:nvPr/>
        </p:nvSpPr>
        <p:spPr>
          <a:xfrm>
            <a:off x="338231" y="1597050"/>
            <a:ext cx="8500969" cy="1661993"/>
          </a:xfrm>
          <a:prstGeom prst="rect">
            <a:avLst/>
          </a:prstGeom>
          <a:solidFill>
            <a:srgbClr val="CCFFFF"/>
          </a:solidFill>
          <a:ln w="9525">
            <a:solidFill>
              <a:schemeClr val="tx1"/>
            </a:solidFill>
          </a:ln>
        </p:spPr>
        <p:style>
          <a:lnRef idx="0">
            <a:scrgbClr r="0" g="0" b="0"/>
          </a:lnRef>
          <a:fillRef idx="1002">
            <a:schemeClr val="lt2"/>
          </a:fillRef>
          <a:effectRef idx="0">
            <a:scrgbClr r="0" g="0" b="0"/>
          </a:effectRef>
          <a:fontRef idx="major"/>
        </p:style>
        <p:txBody>
          <a:bodyPr wrap="square">
            <a:spAutoFit/>
          </a:bodyPr>
          <a:lstStyle/>
          <a:p>
            <a:pPr>
              <a:lnSpc>
                <a:spcPct val="85000"/>
              </a:lnSpc>
            </a:pPr>
            <a:r>
              <a:rPr lang="en-US" altLang="zh-CN" sz="2400" b="1" dirty="0" smtClean="0"/>
              <a:t>print('</a:t>
            </a:r>
            <a:r>
              <a:rPr lang="zh-CN" altLang="en-US" sz="2400" b="1" dirty="0" smtClean="0"/>
              <a:t>一元线性回归 </a:t>
            </a:r>
            <a:r>
              <a:rPr lang="en-US" altLang="zh-CN" sz="2400" b="1" dirty="0" smtClean="0"/>
              <a:t>r-squared', </a:t>
            </a:r>
            <a:r>
              <a:rPr lang="en-US" altLang="zh-CN" sz="2400" b="1" dirty="0" err="1" smtClean="0"/>
              <a:t>regressor.score</a:t>
            </a:r>
            <a:r>
              <a:rPr lang="en-US" altLang="zh-CN" sz="2400" b="1" dirty="0" smtClean="0"/>
              <a:t>(</a:t>
            </a:r>
            <a:r>
              <a:rPr lang="en-US" altLang="zh-CN" sz="2400" b="1" dirty="0" err="1" smtClean="0"/>
              <a:t>X_test</a:t>
            </a:r>
            <a:r>
              <a:rPr lang="en-US" altLang="zh-CN" sz="2400" b="1" dirty="0" smtClean="0"/>
              <a:t>, </a:t>
            </a:r>
            <a:r>
              <a:rPr lang="en-US" altLang="zh-CN" sz="2400" b="1" dirty="0" err="1" smtClean="0"/>
              <a:t>y_test</a:t>
            </a:r>
            <a:r>
              <a:rPr lang="en-US" altLang="zh-CN" sz="2400" b="1" dirty="0" smtClean="0"/>
              <a:t>))</a:t>
            </a:r>
          </a:p>
          <a:p>
            <a:pPr>
              <a:lnSpc>
                <a:spcPct val="85000"/>
              </a:lnSpc>
            </a:pPr>
            <a:r>
              <a:rPr lang="en-US" altLang="zh-CN" sz="2400" b="1" dirty="0" smtClean="0"/>
              <a:t>print('</a:t>
            </a:r>
            <a:r>
              <a:rPr lang="zh-CN" altLang="en-US" sz="2400" b="1" dirty="0" smtClean="0"/>
              <a:t>二次回归 </a:t>
            </a:r>
            <a:r>
              <a:rPr lang="en-US" altLang="zh-CN" sz="2400" b="1" dirty="0" smtClean="0"/>
              <a:t>r-squared', </a:t>
            </a:r>
            <a:r>
              <a:rPr lang="en-US" altLang="zh-CN" sz="2400" b="1" dirty="0" err="1" smtClean="0"/>
              <a:t>regressor_quadratic.score</a:t>
            </a:r>
            <a:r>
              <a:rPr lang="en-US" altLang="zh-CN" sz="2400" b="1" dirty="0" smtClean="0"/>
              <a:t>(</a:t>
            </a:r>
            <a:r>
              <a:rPr lang="en-US" altLang="zh-CN" sz="2400" b="1" dirty="0" err="1" smtClean="0"/>
              <a:t>X_test_quadratic</a:t>
            </a:r>
            <a:r>
              <a:rPr lang="en-US" altLang="zh-CN" sz="2400" b="1" dirty="0" smtClean="0"/>
              <a:t>, </a:t>
            </a:r>
            <a:r>
              <a:rPr lang="en-US" altLang="zh-CN" sz="2400" b="1" dirty="0" err="1" smtClean="0"/>
              <a:t>y_test</a:t>
            </a:r>
            <a:r>
              <a:rPr lang="en-US" altLang="zh-CN" sz="2400" b="1" dirty="0" smtClean="0"/>
              <a:t>))</a:t>
            </a:r>
          </a:p>
          <a:p>
            <a:pPr>
              <a:lnSpc>
                <a:spcPct val="85000"/>
              </a:lnSpc>
            </a:pPr>
            <a:r>
              <a:rPr lang="zh-CN" altLang="en-US" sz="2400" b="1" dirty="0" smtClean="0">
                <a:solidFill>
                  <a:srgbClr val="FF0000"/>
                </a:solidFill>
              </a:rPr>
              <a:t>一元线性回归 </a:t>
            </a:r>
            <a:r>
              <a:rPr lang="en-US" altLang="zh-CN" sz="2400" b="1" dirty="0" smtClean="0">
                <a:solidFill>
                  <a:srgbClr val="FF0000"/>
                </a:solidFill>
              </a:rPr>
              <a:t>r-squared 0.809726797707665</a:t>
            </a:r>
          </a:p>
          <a:p>
            <a:pPr>
              <a:lnSpc>
                <a:spcPct val="85000"/>
              </a:lnSpc>
            </a:pPr>
            <a:r>
              <a:rPr lang="zh-CN" altLang="en-US" sz="2400" b="1" dirty="0" smtClean="0">
                <a:solidFill>
                  <a:srgbClr val="FF0000"/>
                </a:solidFill>
              </a:rPr>
              <a:t>二次回归 </a:t>
            </a:r>
            <a:r>
              <a:rPr lang="en-US" altLang="zh-CN" sz="2400" b="1" dirty="0" smtClean="0">
                <a:solidFill>
                  <a:srgbClr val="FF0000"/>
                </a:solidFill>
              </a:rPr>
              <a:t>r-squared 0.8675443656345073</a:t>
            </a:r>
          </a:p>
        </p:txBody>
      </p:sp>
      <p:pic>
        <p:nvPicPr>
          <p:cNvPr id="9" name="Picture 4"/>
          <p:cNvPicPr>
            <a:picLocks noChangeAspect="1" noChangeArrowheads="1"/>
          </p:cNvPicPr>
          <p:nvPr/>
        </p:nvPicPr>
        <p:blipFill>
          <a:blip r:embed="rId3" cstate="print"/>
          <a:srcRect/>
          <a:stretch>
            <a:fillRect/>
          </a:stretch>
        </p:blipFill>
        <p:spPr bwMode="auto">
          <a:xfrm>
            <a:off x="4068763" y="3317875"/>
            <a:ext cx="4967287" cy="332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38</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多项式回归</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一元多项式回归</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sp>
        <p:nvSpPr>
          <p:cNvPr id="8" name="矩形 7"/>
          <p:cNvSpPr/>
          <p:nvPr/>
        </p:nvSpPr>
        <p:spPr>
          <a:xfrm>
            <a:off x="267893" y="1834442"/>
            <a:ext cx="8500969" cy="4487382"/>
          </a:xfrm>
          <a:prstGeom prst="rect">
            <a:avLst/>
          </a:prstGeom>
          <a:solidFill>
            <a:srgbClr val="CCFFFF"/>
          </a:solidFill>
          <a:ln w="9525">
            <a:solidFill>
              <a:schemeClr val="tx1"/>
            </a:solidFill>
          </a:ln>
        </p:spPr>
        <p:style>
          <a:lnRef idx="0">
            <a:scrgbClr r="0" g="0" b="0"/>
          </a:lnRef>
          <a:fillRef idx="1002">
            <a:schemeClr val="lt2"/>
          </a:fillRef>
          <a:effectRef idx="0">
            <a:scrgbClr r="0" g="0" b="0"/>
          </a:effectRef>
          <a:fontRef idx="major"/>
        </p:style>
        <p:txBody>
          <a:bodyPr wrap="square">
            <a:spAutoFit/>
          </a:bodyPr>
          <a:lstStyle/>
          <a:p>
            <a:pPr>
              <a:lnSpc>
                <a:spcPct val="85000"/>
              </a:lnSpc>
            </a:pPr>
            <a:r>
              <a:rPr lang="en-US" altLang="zh-CN" sz="2400" b="1" dirty="0" err="1" smtClean="0"/>
              <a:t>seventh_featurizer</a:t>
            </a:r>
            <a:r>
              <a:rPr lang="en-US" altLang="zh-CN" sz="2400" b="1" dirty="0" smtClean="0"/>
              <a:t> = </a:t>
            </a:r>
            <a:r>
              <a:rPr lang="en-US" altLang="zh-CN" sz="2400" b="1" dirty="0" err="1" smtClean="0"/>
              <a:t>PolynomialFeatures</a:t>
            </a:r>
            <a:r>
              <a:rPr lang="en-US" altLang="zh-CN" sz="2400" b="1" dirty="0" smtClean="0"/>
              <a:t>(degree=7)</a:t>
            </a:r>
          </a:p>
          <a:p>
            <a:pPr>
              <a:lnSpc>
                <a:spcPct val="85000"/>
              </a:lnSpc>
            </a:pPr>
            <a:r>
              <a:rPr lang="en-US" altLang="zh-CN" sz="2400" b="1" dirty="0" err="1" smtClean="0"/>
              <a:t>X_train_seventh</a:t>
            </a:r>
            <a:r>
              <a:rPr lang="en-US" altLang="zh-CN" sz="2400" b="1" dirty="0" smtClean="0"/>
              <a:t> = </a:t>
            </a:r>
            <a:r>
              <a:rPr lang="en-US" altLang="zh-CN" sz="2400" b="1" dirty="0" err="1" smtClean="0"/>
              <a:t>seventh_featurizer.fit_transform</a:t>
            </a:r>
            <a:r>
              <a:rPr lang="en-US" altLang="zh-CN" sz="2400" b="1" dirty="0" smtClean="0"/>
              <a:t>(</a:t>
            </a:r>
            <a:r>
              <a:rPr lang="en-US" altLang="zh-CN" sz="2400" b="1" dirty="0" err="1" smtClean="0"/>
              <a:t>X_train</a:t>
            </a:r>
            <a:r>
              <a:rPr lang="en-US" altLang="zh-CN" sz="2400" b="1" dirty="0" smtClean="0"/>
              <a:t>)</a:t>
            </a:r>
          </a:p>
          <a:p>
            <a:pPr>
              <a:lnSpc>
                <a:spcPct val="85000"/>
              </a:lnSpc>
            </a:pPr>
            <a:r>
              <a:rPr lang="en-US" altLang="zh-CN" sz="2400" b="1" dirty="0" err="1" smtClean="0"/>
              <a:t>X_test_seventh</a:t>
            </a:r>
            <a:r>
              <a:rPr lang="en-US" altLang="zh-CN" sz="2400" b="1" dirty="0" smtClean="0"/>
              <a:t> = </a:t>
            </a:r>
            <a:r>
              <a:rPr lang="en-US" altLang="zh-CN" sz="2400" b="1" dirty="0" err="1" smtClean="0"/>
              <a:t>seventh_featurizer.transform</a:t>
            </a:r>
            <a:r>
              <a:rPr lang="en-US" altLang="zh-CN" sz="2400" b="1" dirty="0" smtClean="0"/>
              <a:t>(</a:t>
            </a:r>
            <a:r>
              <a:rPr lang="en-US" altLang="zh-CN" sz="2400" b="1" dirty="0" err="1" smtClean="0"/>
              <a:t>X_test</a:t>
            </a:r>
            <a:r>
              <a:rPr lang="en-US" altLang="zh-CN" sz="2400" b="1" dirty="0" smtClean="0"/>
              <a:t>)</a:t>
            </a:r>
          </a:p>
          <a:p>
            <a:pPr>
              <a:lnSpc>
                <a:spcPct val="85000"/>
              </a:lnSpc>
            </a:pPr>
            <a:r>
              <a:rPr lang="en-US" altLang="zh-CN" sz="2400" b="1" dirty="0" err="1" smtClean="0"/>
              <a:t>regressor_seventh</a:t>
            </a:r>
            <a:r>
              <a:rPr lang="en-US" altLang="zh-CN" sz="2400" b="1" dirty="0" smtClean="0"/>
              <a:t> = </a:t>
            </a:r>
            <a:r>
              <a:rPr lang="en-US" altLang="zh-CN" sz="2400" b="1" dirty="0" err="1" smtClean="0"/>
              <a:t>LinearRegression</a:t>
            </a:r>
            <a:r>
              <a:rPr lang="en-US" altLang="zh-CN" sz="2400" b="1" dirty="0" smtClean="0"/>
              <a:t>()</a:t>
            </a:r>
          </a:p>
          <a:p>
            <a:pPr>
              <a:lnSpc>
                <a:spcPct val="85000"/>
              </a:lnSpc>
            </a:pPr>
            <a:r>
              <a:rPr lang="en-US" altLang="zh-CN" sz="2400" b="1" dirty="0" smtClean="0"/>
              <a:t>regressor_seventh.fit(</a:t>
            </a:r>
            <a:r>
              <a:rPr lang="en-US" altLang="zh-CN" sz="2400" b="1" dirty="0" err="1" smtClean="0"/>
              <a:t>X_train_seventh</a:t>
            </a:r>
            <a:r>
              <a:rPr lang="en-US" altLang="zh-CN" sz="2400" b="1" dirty="0" smtClean="0"/>
              <a:t>, </a:t>
            </a:r>
            <a:r>
              <a:rPr lang="en-US" altLang="zh-CN" sz="2400" b="1" dirty="0" err="1" smtClean="0"/>
              <a:t>y_train</a:t>
            </a:r>
            <a:r>
              <a:rPr lang="en-US" altLang="zh-CN" sz="2400" b="1" dirty="0" smtClean="0"/>
              <a:t>)</a:t>
            </a:r>
          </a:p>
          <a:p>
            <a:pPr>
              <a:lnSpc>
                <a:spcPct val="85000"/>
              </a:lnSpc>
            </a:pPr>
            <a:r>
              <a:rPr lang="en-US" altLang="zh-CN" sz="2400" b="1" dirty="0" err="1" smtClean="0"/>
              <a:t>xx_seventh</a:t>
            </a:r>
            <a:r>
              <a:rPr lang="en-US" altLang="zh-CN" sz="2400" b="1" dirty="0" smtClean="0"/>
              <a:t> = </a:t>
            </a:r>
            <a:r>
              <a:rPr lang="en-US" altLang="zh-CN" sz="2400" b="1" dirty="0" err="1" smtClean="0"/>
              <a:t>seventh_featurizer.transform</a:t>
            </a:r>
            <a:r>
              <a:rPr lang="en-US" altLang="zh-CN" sz="2400" b="1" dirty="0" smtClean="0"/>
              <a:t>(xx)</a:t>
            </a:r>
          </a:p>
          <a:p>
            <a:pPr>
              <a:lnSpc>
                <a:spcPct val="85000"/>
              </a:lnSpc>
            </a:pPr>
            <a:r>
              <a:rPr lang="en-US" altLang="zh-CN" sz="2400" b="1" dirty="0" err="1" smtClean="0"/>
              <a:t>plt.plot</a:t>
            </a:r>
            <a:r>
              <a:rPr lang="en-US" altLang="zh-CN" sz="2400" b="1" dirty="0" smtClean="0"/>
              <a:t>(xx, </a:t>
            </a:r>
            <a:r>
              <a:rPr lang="en-US" altLang="zh-CN" sz="2400" b="1" dirty="0" err="1" smtClean="0"/>
              <a:t>regressor_seventh.predict</a:t>
            </a:r>
            <a:r>
              <a:rPr lang="en-US" altLang="zh-CN" sz="2400" b="1" dirty="0" smtClean="0"/>
              <a:t>(</a:t>
            </a:r>
            <a:r>
              <a:rPr lang="en-US" altLang="zh-CN" sz="2400" b="1" dirty="0" err="1" smtClean="0"/>
              <a:t>xx_seventh</a:t>
            </a:r>
            <a:r>
              <a:rPr lang="en-US" altLang="zh-CN" sz="2400" b="1" dirty="0" smtClean="0"/>
              <a:t>))</a:t>
            </a:r>
          </a:p>
          <a:p>
            <a:pPr>
              <a:lnSpc>
                <a:spcPct val="85000"/>
              </a:lnSpc>
            </a:pPr>
            <a:r>
              <a:rPr lang="en-US" altLang="zh-CN" sz="2400" b="1" dirty="0" err="1" smtClean="0"/>
              <a:t>plt.show</a:t>
            </a:r>
            <a:r>
              <a:rPr lang="en-US" altLang="zh-CN" sz="2400" b="1" dirty="0" smtClean="0"/>
              <a:t>()</a:t>
            </a:r>
          </a:p>
          <a:p>
            <a:pPr>
              <a:lnSpc>
                <a:spcPct val="85000"/>
              </a:lnSpc>
            </a:pPr>
            <a:r>
              <a:rPr lang="en-US" altLang="zh-CN" sz="2400" b="1" dirty="0" smtClean="0"/>
              <a:t>print('</a:t>
            </a:r>
            <a:r>
              <a:rPr lang="zh-CN" altLang="en-US" sz="2400" b="1" dirty="0" smtClean="0"/>
              <a:t>二次回归 </a:t>
            </a:r>
            <a:r>
              <a:rPr lang="en-US" altLang="zh-CN" sz="2400" b="1" dirty="0" smtClean="0"/>
              <a:t>r-squared', </a:t>
            </a:r>
            <a:r>
              <a:rPr lang="en-US" altLang="zh-CN" sz="2400" b="1" dirty="0" err="1" smtClean="0"/>
              <a:t>regressor_quadratic.score</a:t>
            </a:r>
            <a:r>
              <a:rPr lang="en-US" altLang="zh-CN" sz="2400" b="1" dirty="0" smtClean="0"/>
              <a:t>(</a:t>
            </a:r>
            <a:r>
              <a:rPr lang="en-US" altLang="zh-CN" sz="2400" b="1" dirty="0" err="1" smtClean="0"/>
              <a:t>X_test_quadratic</a:t>
            </a:r>
            <a:r>
              <a:rPr lang="en-US" altLang="zh-CN" sz="2400" b="1" dirty="0" smtClean="0"/>
              <a:t>, </a:t>
            </a:r>
            <a:r>
              <a:rPr lang="en-US" altLang="zh-CN" sz="2400" b="1" dirty="0" err="1" smtClean="0"/>
              <a:t>y_test</a:t>
            </a:r>
            <a:r>
              <a:rPr lang="en-US" altLang="zh-CN" sz="2400" b="1" dirty="0" smtClean="0"/>
              <a:t>))</a:t>
            </a:r>
          </a:p>
          <a:p>
            <a:pPr>
              <a:lnSpc>
                <a:spcPct val="85000"/>
              </a:lnSpc>
            </a:pPr>
            <a:r>
              <a:rPr lang="en-US" altLang="zh-CN" sz="2400" b="1" dirty="0" smtClean="0"/>
              <a:t>print('</a:t>
            </a:r>
            <a:r>
              <a:rPr lang="zh-CN" altLang="en-US" sz="2400" b="1" dirty="0" smtClean="0"/>
              <a:t>七次回归 </a:t>
            </a:r>
            <a:r>
              <a:rPr lang="en-US" altLang="zh-CN" sz="2400" b="1" dirty="0" smtClean="0"/>
              <a:t>r-squared', </a:t>
            </a:r>
            <a:r>
              <a:rPr lang="en-US" altLang="zh-CN" sz="2400" b="1" dirty="0" err="1" smtClean="0"/>
              <a:t>regressor_seventh.score</a:t>
            </a:r>
            <a:r>
              <a:rPr lang="en-US" altLang="zh-CN" sz="2400" b="1" dirty="0" smtClean="0"/>
              <a:t>(</a:t>
            </a:r>
            <a:r>
              <a:rPr lang="en-US" altLang="zh-CN" sz="2400" b="1" dirty="0" err="1" smtClean="0"/>
              <a:t>X_test_seventh</a:t>
            </a:r>
            <a:r>
              <a:rPr lang="en-US" altLang="zh-CN" sz="2400" b="1" dirty="0" smtClean="0"/>
              <a:t>, </a:t>
            </a:r>
            <a:r>
              <a:rPr lang="en-US" altLang="zh-CN" sz="2400" b="1" dirty="0" err="1" smtClean="0"/>
              <a:t>y_test</a:t>
            </a:r>
            <a:r>
              <a:rPr lang="en-US" altLang="zh-CN" sz="2400" b="1" dirty="0" smtClean="0"/>
              <a:t>))</a:t>
            </a:r>
          </a:p>
          <a:p>
            <a:pPr>
              <a:lnSpc>
                <a:spcPct val="85000"/>
              </a:lnSpc>
            </a:pPr>
            <a:endParaRPr lang="en-US" altLang="zh-CN" sz="2400" b="1" dirty="0" smtClean="0"/>
          </a:p>
          <a:p>
            <a:pPr>
              <a:lnSpc>
                <a:spcPct val="85000"/>
              </a:lnSpc>
            </a:pPr>
            <a:r>
              <a:rPr lang="zh-CN" altLang="en-US" sz="2400" b="1" dirty="0" smtClean="0">
                <a:solidFill>
                  <a:srgbClr val="FF0000"/>
                </a:solidFill>
              </a:rPr>
              <a:t>七次回归 </a:t>
            </a:r>
            <a:r>
              <a:rPr lang="en-US" altLang="zh-CN" sz="2400" b="1" dirty="0" smtClean="0">
                <a:solidFill>
                  <a:srgbClr val="FF0000"/>
                </a:solidFill>
              </a:rPr>
              <a:t>r-squared 0.4919846056864753</a:t>
            </a:r>
          </a:p>
        </p:txBody>
      </p:sp>
      <p:pic>
        <p:nvPicPr>
          <p:cNvPr id="122882" name="Picture 2"/>
          <p:cNvPicPr>
            <a:picLocks noChangeAspect="1" noChangeArrowheads="1"/>
          </p:cNvPicPr>
          <p:nvPr/>
        </p:nvPicPr>
        <p:blipFill>
          <a:blip r:embed="rId3" cstate="print"/>
          <a:srcRect/>
          <a:stretch>
            <a:fillRect/>
          </a:stretch>
        </p:blipFill>
        <p:spPr bwMode="auto">
          <a:xfrm>
            <a:off x="4128843" y="2919046"/>
            <a:ext cx="4865687" cy="3327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39</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多项式回归</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一元多项式回归</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可以看出，七次拟合的图形基本经过了所有的点，但</a:t>
            </a:r>
            <a:r>
              <a:rPr lang="en-US" altLang="zh-CN" sz="2400" dirty="0" smtClean="0">
                <a:latin typeface="微软雅黑" pitchFamily="34" charset="-122"/>
                <a:ea typeface="微软雅黑" pitchFamily="34" charset="-122"/>
                <a:cs typeface="宋体" pitchFamily="2" charset="-122"/>
              </a:rPr>
              <a:t>R</a:t>
            </a:r>
            <a:r>
              <a:rPr lang="zh-CN" altLang="en-US" sz="2400" dirty="0" smtClean="0">
                <a:latin typeface="微软雅黑" pitchFamily="34" charset="-122"/>
                <a:ea typeface="微软雅黑" pitchFamily="34" charset="-122"/>
                <a:cs typeface="宋体" pitchFamily="2" charset="-122"/>
              </a:rPr>
              <a:t>方值更低。这是拟合过度（</a:t>
            </a:r>
            <a:r>
              <a:rPr lang="en-US" altLang="zh-CN" sz="2400" dirty="0" err="1" smtClean="0">
                <a:latin typeface="微软雅黑" pitchFamily="34" charset="-122"/>
                <a:ea typeface="微软雅黑" pitchFamily="34" charset="-122"/>
                <a:cs typeface="宋体" pitchFamily="2" charset="-122"/>
              </a:rPr>
              <a:t>overfitting</a:t>
            </a:r>
            <a:r>
              <a:rPr lang="zh-CN" altLang="en-US" sz="2400" dirty="0" smtClean="0">
                <a:latin typeface="微软雅黑" pitchFamily="34" charset="-122"/>
                <a:ea typeface="微软雅黑" pitchFamily="34" charset="-122"/>
                <a:cs typeface="宋体" pitchFamily="2" charset="-122"/>
              </a:rPr>
              <a:t>）的情况。</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过拟合模型只是很好地记住了训练集的结果，并没有从输入和输出中推导出一般规律，这样在测试集的测试效果就不好了。</a:t>
            </a:r>
            <a:endParaRPr lang="en-US" altLang="zh-CN" sz="2400" dirty="0" smtClean="0">
              <a:latin typeface="微软雅黑" pitchFamily="34" charset="-122"/>
              <a:ea typeface="微软雅黑" pitchFamily="34" charset="-122"/>
              <a:cs typeface="宋体" pitchFamily="2" charset="-122"/>
            </a:endParaRPr>
          </a:p>
        </p:txBody>
      </p:sp>
      <p:pic>
        <p:nvPicPr>
          <p:cNvPr id="12" name="Picture 2"/>
          <p:cNvPicPr>
            <a:picLocks noChangeAspect="1" noChangeArrowheads="1"/>
          </p:cNvPicPr>
          <p:nvPr/>
        </p:nvPicPr>
        <p:blipFill>
          <a:blip r:embed="rId3" cstate="print"/>
          <a:srcRect/>
          <a:stretch>
            <a:fillRect/>
          </a:stretch>
        </p:blipFill>
        <p:spPr bwMode="auto">
          <a:xfrm>
            <a:off x="3706813" y="3270250"/>
            <a:ext cx="4865687" cy="332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4</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概念</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线性回归</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通过数据的可视化直接观察数据输入变量和输出变量之间是否存在线性关系</a:t>
            </a:r>
            <a:endParaRPr lang="en-US" altLang="zh-CN" sz="2400" dirty="0" smtClean="0">
              <a:latin typeface="微软雅黑" pitchFamily="34" charset="-122"/>
              <a:ea typeface="微软雅黑" pitchFamily="34" charset="-122"/>
              <a:cs typeface="宋体" pitchFamily="2" charset="-122"/>
            </a:endParaRPr>
          </a:p>
        </p:txBody>
      </p:sp>
      <p:pic>
        <p:nvPicPr>
          <p:cNvPr id="2050" name="Picture 2"/>
          <p:cNvPicPr>
            <a:picLocks noChangeAspect="1" noChangeArrowheads="1"/>
          </p:cNvPicPr>
          <p:nvPr/>
        </p:nvPicPr>
        <p:blipFill>
          <a:blip r:embed="rId3"/>
          <a:srcRect/>
          <a:stretch>
            <a:fillRect/>
          </a:stretch>
        </p:blipFill>
        <p:spPr bwMode="auto">
          <a:xfrm>
            <a:off x="3099260" y="4572686"/>
            <a:ext cx="3307431" cy="2228164"/>
          </a:xfrm>
          <a:prstGeom prst="rect">
            <a:avLst/>
          </a:prstGeom>
          <a:ln>
            <a:noFill/>
            <a:headEnd/>
            <a:tailEnd/>
          </a:ln>
        </p:spPr>
        <p:style>
          <a:lnRef idx="2">
            <a:schemeClr val="accent6"/>
          </a:lnRef>
          <a:fillRef idx="1">
            <a:schemeClr val="lt1"/>
          </a:fillRef>
          <a:effectRef idx="0">
            <a:schemeClr val="accent6"/>
          </a:effectRef>
          <a:fontRef idx="minor">
            <a:schemeClr val="dk1"/>
          </a:fontRef>
        </p:style>
      </p:pic>
      <p:pic>
        <p:nvPicPr>
          <p:cNvPr id="2051" name="Picture 3"/>
          <p:cNvPicPr>
            <a:picLocks noChangeAspect="1" noChangeArrowheads="1"/>
          </p:cNvPicPr>
          <p:nvPr/>
        </p:nvPicPr>
        <p:blipFill>
          <a:blip r:embed="rId4"/>
          <a:srcRect/>
          <a:stretch>
            <a:fillRect/>
          </a:stretch>
        </p:blipFill>
        <p:spPr bwMode="auto">
          <a:xfrm>
            <a:off x="2295525" y="2319338"/>
            <a:ext cx="4914900" cy="2181225"/>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40</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多项式回归</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过拟合和欠拟合</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欠拟合：是指模型不能在训练集上获得足够低的误差。换句换说，就是模型复杂度低，模型在训练集上就表现很差，没法学习到数据背后的规律。</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解决方法：增加网络复杂度，或者在模型中增加特征。 </a:t>
            </a:r>
            <a:endParaRPr lang="en-US" altLang="zh-CN" sz="2400" dirty="0" smtClean="0">
              <a:latin typeface="微软雅黑" pitchFamily="34" charset="-122"/>
              <a:ea typeface="微软雅黑" pitchFamily="34" charset="-122"/>
              <a:cs typeface="宋体" pitchFamily="2" charset="-122"/>
            </a:endParaRPr>
          </a:p>
        </p:txBody>
      </p:sp>
      <p:pic>
        <p:nvPicPr>
          <p:cNvPr id="3076" name="Picture 4" descr="https://pic3.zhimg.com/80/v2-7b5523e2f3ef416698cfecaebc73df36_720w.jpg"/>
          <p:cNvPicPr>
            <a:picLocks noChangeAspect="1" noChangeArrowheads="1"/>
          </p:cNvPicPr>
          <p:nvPr/>
        </p:nvPicPr>
        <p:blipFill>
          <a:blip r:embed="rId3"/>
          <a:srcRect/>
          <a:stretch>
            <a:fillRect/>
          </a:stretch>
        </p:blipFill>
        <p:spPr bwMode="auto">
          <a:xfrm>
            <a:off x="236770" y="3516923"/>
            <a:ext cx="8713799" cy="2198077"/>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41</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多项式回归</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过拟合和欠拟合</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过拟合：是指训练误差和测试误差之间的差距太大。换句换说，就是模型复杂度高于实际问题，模型在训练集上表现很好，但在测试集上却表现很差。泛化能力差。</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产生原因：（</a:t>
            </a:r>
            <a:r>
              <a:rPr lang="en-US" altLang="zh-CN" sz="2400" dirty="0" smtClean="0">
                <a:latin typeface="微软雅黑" pitchFamily="34" charset="-122"/>
                <a:ea typeface="微软雅黑" pitchFamily="34" charset="-122"/>
                <a:cs typeface="宋体" pitchFamily="2" charset="-122"/>
              </a:rPr>
              <a:t>1</a:t>
            </a:r>
            <a:r>
              <a:rPr lang="zh-CN" altLang="en-US" sz="2400" dirty="0" smtClean="0">
                <a:latin typeface="微软雅黑" pitchFamily="34" charset="-122"/>
                <a:ea typeface="微软雅黑" pitchFamily="34" charset="-122"/>
                <a:cs typeface="宋体" pitchFamily="2" charset="-122"/>
              </a:rPr>
              <a:t>）训练数据集样本单一，样本不足。（</a:t>
            </a:r>
            <a:r>
              <a:rPr lang="en-US" altLang="zh-CN" sz="2400" dirty="0" smtClean="0">
                <a:latin typeface="微软雅黑" pitchFamily="34" charset="-122"/>
                <a:ea typeface="微软雅黑" pitchFamily="34" charset="-122"/>
                <a:cs typeface="宋体" pitchFamily="2" charset="-122"/>
              </a:rPr>
              <a:t>2</a:t>
            </a:r>
            <a:r>
              <a:rPr lang="zh-CN" altLang="en-US" sz="2400" dirty="0" smtClean="0">
                <a:latin typeface="微软雅黑" pitchFamily="34" charset="-122"/>
                <a:ea typeface="微软雅黑" pitchFamily="34" charset="-122"/>
                <a:cs typeface="宋体" pitchFamily="2" charset="-122"/>
              </a:rPr>
              <a:t>）训练数据中噪声干扰过大。（</a:t>
            </a:r>
            <a:r>
              <a:rPr lang="en-US" altLang="zh-CN" sz="2400" dirty="0" smtClean="0">
                <a:latin typeface="微软雅黑" pitchFamily="34" charset="-122"/>
                <a:ea typeface="微软雅黑" pitchFamily="34" charset="-122"/>
                <a:cs typeface="宋体" pitchFamily="2" charset="-122"/>
              </a:rPr>
              <a:t>3</a:t>
            </a:r>
            <a:r>
              <a:rPr lang="zh-CN" altLang="en-US" sz="2400" dirty="0" smtClean="0">
                <a:latin typeface="微软雅黑" pitchFamily="34" charset="-122"/>
                <a:ea typeface="微软雅黑" pitchFamily="34" charset="-122"/>
                <a:cs typeface="宋体" pitchFamily="2" charset="-122"/>
              </a:rPr>
              <a:t>）模型过于复杂。</a:t>
            </a:r>
            <a:endParaRPr lang="en-US" altLang="zh-CN" sz="2400" dirty="0" smtClean="0">
              <a:latin typeface="微软雅黑" pitchFamily="34" charset="-122"/>
              <a:ea typeface="微软雅黑" pitchFamily="34" charset="-122"/>
              <a:cs typeface="宋体" pitchFamily="2" charset="-122"/>
            </a:endParaRPr>
          </a:p>
        </p:txBody>
      </p:sp>
      <p:pic>
        <p:nvPicPr>
          <p:cNvPr id="8" name="Picture 4" descr="https://pic3.zhimg.com/80/v2-7b5523e2f3ef416698cfecaebc73df36_720w.jpg"/>
          <p:cNvPicPr>
            <a:picLocks noChangeAspect="1" noChangeArrowheads="1"/>
          </p:cNvPicPr>
          <p:nvPr/>
        </p:nvPicPr>
        <p:blipFill>
          <a:blip r:embed="rId3"/>
          <a:srcRect/>
          <a:stretch>
            <a:fillRect/>
          </a:stretch>
        </p:blipFill>
        <p:spPr bwMode="auto">
          <a:xfrm>
            <a:off x="236770" y="3516923"/>
            <a:ext cx="8713799" cy="2198077"/>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6"/>
          <p:cNvGrpSpPr>
            <a:grpSpLocks/>
          </p:cNvGrpSpPr>
          <p:nvPr/>
        </p:nvGrpSpPr>
        <p:grpSpPr bwMode="auto">
          <a:xfrm>
            <a:off x="3" y="284166"/>
            <a:ext cx="1692275" cy="530225"/>
            <a:chOff x="0" y="0"/>
            <a:chExt cx="1692275" cy="529772"/>
          </a:xfrm>
          <a:solidFill>
            <a:srgbClr val="C00000"/>
          </a:solidFill>
        </p:grpSpPr>
        <p:sp>
          <p:nvSpPr>
            <p:cNvPr id="87057" name="矩形 16"/>
            <p:cNvSpPr>
              <a:spLocks noChangeArrowheads="1"/>
            </p:cNvSpPr>
            <p:nvPr/>
          </p:nvSpPr>
          <p:spPr bwMode="auto">
            <a:xfrm>
              <a:off x="0" y="0"/>
              <a:ext cx="1511300" cy="529772"/>
            </a:xfrm>
            <a:prstGeom prst="rect">
              <a:avLst/>
            </a:prstGeom>
            <a:grpFill/>
            <a:ln w="9525">
              <a:solidFill>
                <a:srgbClr val="C00000"/>
              </a:solidFill>
              <a:miter lim="800000"/>
              <a:headEnd/>
              <a:tailEnd/>
            </a:ln>
          </p:spPr>
          <p:txBody>
            <a:bodyPr anchor="ctr"/>
            <a:lstStyle/>
            <a:p>
              <a:pPr algn="ctr" eaLnBrk="1" hangingPunct="1">
                <a:defRPr/>
              </a:pPr>
              <a:r>
                <a:rPr lang="zh-CN" altLang="en-US" sz="2400" b="1" dirty="0" smtClean="0">
                  <a:solidFill>
                    <a:schemeClr val="bg1"/>
                  </a:solidFill>
                  <a:latin typeface="Arial" pitchFamily="34" charset="0"/>
                  <a:ea typeface="微软雅黑" pitchFamily="34" charset="-122"/>
                  <a:sym typeface="Arial" pitchFamily="34" charset="0"/>
                </a:rPr>
                <a:t>小结</a:t>
              </a:r>
              <a:endParaRPr lang="zh-CN" altLang="en-US" sz="2400" b="1" dirty="0">
                <a:solidFill>
                  <a:schemeClr val="bg1"/>
                </a:solidFill>
                <a:latin typeface="Arial" pitchFamily="34" charset="0"/>
                <a:ea typeface="微软雅黑" pitchFamily="34" charset="-122"/>
                <a:sym typeface="Arial" pitchFamily="34" charset="0"/>
              </a:endParaRPr>
            </a:p>
          </p:txBody>
        </p:sp>
        <p:sp>
          <p:nvSpPr>
            <p:cNvPr id="87058" name="矩形 17"/>
            <p:cNvSpPr>
              <a:spLocks noChangeArrowheads="1"/>
            </p:cNvSpPr>
            <p:nvPr/>
          </p:nvSpPr>
          <p:spPr bwMode="auto">
            <a:xfrm>
              <a:off x="1577975" y="0"/>
              <a:ext cx="114300" cy="529772"/>
            </a:xfrm>
            <a:prstGeom prst="rect">
              <a:avLst/>
            </a:prstGeom>
            <a:grpFill/>
            <a:ln w="9525">
              <a:solidFill>
                <a:srgbClr val="C00000"/>
              </a:solidFill>
              <a:miter lim="800000"/>
              <a:headEnd/>
              <a:tailEnd/>
            </a:ln>
          </p:spPr>
          <p:txBody>
            <a:bodyPr anchor="ctr"/>
            <a:lstStyle/>
            <a:p>
              <a:pPr algn="ctr" eaLnBrk="1" hangingPunct="1">
                <a:defRPr/>
              </a:pPr>
              <a:endParaRPr lang="zh-CN" altLang="en-US" sz="2400" b="1" dirty="0">
                <a:solidFill>
                  <a:schemeClr val="bg1"/>
                </a:solidFill>
                <a:latin typeface="Arial" pitchFamily="34" charset="0"/>
                <a:ea typeface="微软雅黑" pitchFamily="34" charset="-122"/>
                <a:sym typeface="Arial" pitchFamily="34" charset="0"/>
              </a:endParaRPr>
            </a:p>
          </p:txBody>
        </p:sp>
      </p:grpSp>
      <p:sp>
        <p:nvSpPr>
          <p:cNvPr id="57347" name="Rectangle 8"/>
          <p:cNvSpPr>
            <a:spLocks noChangeArrowheads="1"/>
          </p:cNvSpPr>
          <p:nvPr/>
        </p:nvSpPr>
        <p:spPr bwMode="auto">
          <a:xfrm>
            <a:off x="2" y="-11255"/>
            <a:ext cx="184712" cy="369322"/>
          </a:xfrm>
          <a:prstGeom prst="rect">
            <a:avLst/>
          </a:prstGeom>
          <a:noFill/>
          <a:ln w="9525">
            <a:noFill/>
            <a:miter lim="800000"/>
            <a:headEnd/>
            <a:tailEnd/>
          </a:ln>
        </p:spPr>
        <p:txBody>
          <a:bodyPr wrap="none" lIns="91431" tIns="45715" rIns="91431" bIns="45715" anchor="ctr">
            <a:spAutoFit/>
          </a:bodyPr>
          <a:lstStyle/>
          <a:p>
            <a:pPr eaLnBrk="1" hangingPunct="1"/>
            <a:endParaRPr lang="zh-CN" altLang="en-US"/>
          </a:p>
        </p:txBody>
      </p:sp>
      <p:cxnSp>
        <p:nvCxnSpPr>
          <p:cNvPr id="57348"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57351" name="矩形 6"/>
          <p:cNvSpPr>
            <a:spLocks noChangeArrowheads="1"/>
          </p:cNvSpPr>
          <p:nvPr/>
        </p:nvSpPr>
        <p:spPr bwMode="auto">
          <a:xfrm>
            <a:off x="8610600" y="6043615"/>
            <a:ext cx="533400" cy="530225"/>
          </a:xfrm>
          <a:prstGeom prst="rect">
            <a:avLst/>
          </a:prstGeom>
          <a:solidFill>
            <a:srgbClr val="C00000"/>
          </a:solidFill>
          <a:ln w="9525">
            <a:noFill/>
            <a:miter lim="800000"/>
            <a:headEnd/>
            <a:tailEnd/>
          </a:ln>
        </p:spPr>
        <p:txBody>
          <a:bodyPr lIns="91431" tIns="45715" rIns="91431" bIns="45715" anchor="ctr"/>
          <a:lstStyle/>
          <a:p>
            <a:pPr algn="ctr" eaLnBrk="1" hangingPunct="1"/>
            <a:fld id="{87F45A92-0E95-43DB-BE32-526ED5B93D38}" type="slidenum">
              <a:rPr lang="en-US" altLang="zh-CN" sz="2400" b="1">
                <a:solidFill>
                  <a:schemeClr val="bg1"/>
                </a:solidFill>
                <a:ea typeface="微软雅黑" pitchFamily="34" charset="-122"/>
                <a:sym typeface="Arial" charset="0"/>
              </a:rPr>
              <a:pPr algn="ctr" eaLnBrk="1" hangingPunct="1"/>
              <a:t>42</a:t>
            </a:fld>
            <a:endParaRPr lang="zh-CN" altLang="en-US" sz="2400" b="1" dirty="0">
              <a:solidFill>
                <a:schemeClr val="bg1"/>
              </a:solidFill>
              <a:ea typeface="微软雅黑" pitchFamily="34" charset="-122"/>
              <a:sym typeface="Arial" charset="0"/>
            </a:endParaRPr>
          </a:p>
        </p:txBody>
      </p:sp>
      <p:sp>
        <p:nvSpPr>
          <p:cNvPr id="10" name="矩形 14"/>
          <p:cNvSpPr>
            <a:spLocks noChangeArrowheads="1"/>
          </p:cNvSpPr>
          <p:nvPr/>
        </p:nvSpPr>
        <p:spPr bwMode="auto">
          <a:xfrm>
            <a:off x="905406" y="1274580"/>
            <a:ext cx="7307415" cy="1865116"/>
          </a:xfrm>
          <a:prstGeom prst="rect">
            <a:avLst/>
          </a:prstGeom>
          <a:solidFill>
            <a:schemeClr val="bg1"/>
          </a:solidFill>
          <a:ln w="9525">
            <a:noFill/>
            <a:miter lim="800000"/>
            <a:headEnd/>
            <a:tailEnd/>
          </a:ln>
        </p:spPr>
        <p:txBody>
          <a:bodyPr wrap="square" lIns="91431" tIns="45715" rIns="91431" bIns="45715">
            <a:spAutoFit/>
          </a:bodyPr>
          <a:lstStyle/>
          <a:p>
            <a:pPr eaLnBrk="1" hangingPunct="1">
              <a:lnSpc>
                <a:spcPct val="120000"/>
              </a:lnSpc>
              <a:buFont typeface="Arial" pitchFamily="34" charset="0"/>
              <a:buChar char="•"/>
            </a:pPr>
            <a:r>
              <a:rPr lang="zh-CN" altLang="en-US" sz="2400" dirty="0" smtClean="0">
                <a:latin typeface="微软雅黑" pitchFamily="34" charset="-122"/>
                <a:ea typeface="微软雅黑" pitchFamily="34" charset="-122"/>
              </a:rPr>
              <a:t> 一元线性回归</a:t>
            </a:r>
            <a:endParaRPr lang="en-US" altLang="zh-CN" sz="2400" dirty="0" smtClean="0">
              <a:latin typeface="微软雅黑" pitchFamily="34" charset="-122"/>
              <a:ea typeface="微软雅黑" pitchFamily="34" charset="-122"/>
            </a:endParaRPr>
          </a:p>
          <a:p>
            <a:pPr eaLnBrk="1" hangingPunct="1">
              <a:lnSpc>
                <a:spcPct val="120000"/>
              </a:lnSpc>
              <a:buFont typeface="Arial" pitchFamily="34" charset="0"/>
              <a:buChar cha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多元线性回归</a:t>
            </a:r>
            <a:endParaRPr lang="en-US" altLang="zh-CN" sz="2400" dirty="0" smtClean="0">
              <a:latin typeface="微软雅黑" pitchFamily="34" charset="-122"/>
              <a:ea typeface="微软雅黑" pitchFamily="34" charset="-122"/>
            </a:endParaRPr>
          </a:p>
          <a:p>
            <a:pPr eaLnBrk="1" hangingPunct="1">
              <a:lnSpc>
                <a:spcPct val="120000"/>
              </a:lnSpc>
              <a:buFont typeface="Arial" pitchFamily="34" charset="0"/>
              <a:buChar cha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多项式回归</a:t>
            </a:r>
            <a:endParaRPr lang="en-US" altLang="zh-CN" sz="2400" dirty="0" smtClean="0">
              <a:latin typeface="微软雅黑" pitchFamily="34" charset="-122"/>
              <a:ea typeface="微软雅黑" pitchFamily="34" charset="-122"/>
            </a:endParaRPr>
          </a:p>
          <a:p>
            <a:pPr eaLnBrk="1" hangingPunct="1">
              <a:lnSpc>
                <a:spcPct val="120000"/>
              </a:lnSpc>
              <a:buFont typeface="Arial" pitchFamily="34" charset="0"/>
              <a:buChar cha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过拟合和欠拟合</a:t>
            </a:r>
            <a:endParaRPr lang="en-US" altLang="zh-CN"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6"/>
          <p:cNvGrpSpPr>
            <a:grpSpLocks/>
          </p:cNvGrpSpPr>
          <p:nvPr/>
        </p:nvGrpSpPr>
        <p:grpSpPr bwMode="auto">
          <a:xfrm>
            <a:off x="3" y="284166"/>
            <a:ext cx="1692275" cy="530225"/>
            <a:chOff x="0" y="0"/>
            <a:chExt cx="1692275" cy="529772"/>
          </a:xfrm>
          <a:solidFill>
            <a:srgbClr val="C00000"/>
          </a:solidFill>
        </p:grpSpPr>
        <p:sp>
          <p:nvSpPr>
            <p:cNvPr id="87057" name="矩形 16"/>
            <p:cNvSpPr>
              <a:spLocks noChangeArrowheads="1"/>
            </p:cNvSpPr>
            <p:nvPr/>
          </p:nvSpPr>
          <p:spPr bwMode="auto">
            <a:xfrm>
              <a:off x="0" y="0"/>
              <a:ext cx="1511300" cy="529772"/>
            </a:xfrm>
            <a:prstGeom prst="rect">
              <a:avLst/>
            </a:prstGeom>
            <a:grpFill/>
            <a:ln w="9525">
              <a:solidFill>
                <a:srgbClr val="C00000"/>
              </a:solidFill>
              <a:miter lim="800000"/>
              <a:headEnd/>
              <a:tailEnd/>
            </a:ln>
          </p:spPr>
          <p:txBody>
            <a:bodyPr anchor="ctr"/>
            <a:lstStyle/>
            <a:p>
              <a:pPr algn="ctr" eaLnBrk="1" hangingPunct="1">
                <a:defRPr/>
              </a:pPr>
              <a:r>
                <a:rPr lang="zh-CN" altLang="en-US" sz="2400" b="1" dirty="0" smtClean="0">
                  <a:solidFill>
                    <a:schemeClr val="bg1"/>
                  </a:solidFill>
                  <a:latin typeface="Arial" pitchFamily="34" charset="0"/>
                  <a:ea typeface="微软雅黑" pitchFamily="34" charset="-122"/>
                  <a:sym typeface="Arial" pitchFamily="34" charset="0"/>
                </a:rPr>
                <a:t>作业</a:t>
              </a:r>
              <a:endParaRPr lang="zh-CN" altLang="en-US" sz="2400" b="1" dirty="0">
                <a:solidFill>
                  <a:schemeClr val="bg1"/>
                </a:solidFill>
                <a:latin typeface="Arial" pitchFamily="34" charset="0"/>
                <a:ea typeface="微软雅黑" pitchFamily="34" charset="-122"/>
                <a:sym typeface="Arial" pitchFamily="34" charset="0"/>
              </a:endParaRPr>
            </a:p>
          </p:txBody>
        </p:sp>
        <p:sp>
          <p:nvSpPr>
            <p:cNvPr id="87058" name="矩形 17"/>
            <p:cNvSpPr>
              <a:spLocks noChangeArrowheads="1"/>
            </p:cNvSpPr>
            <p:nvPr/>
          </p:nvSpPr>
          <p:spPr bwMode="auto">
            <a:xfrm>
              <a:off x="1577975" y="0"/>
              <a:ext cx="114300" cy="529772"/>
            </a:xfrm>
            <a:prstGeom prst="rect">
              <a:avLst/>
            </a:prstGeom>
            <a:grpFill/>
            <a:ln w="9525">
              <a:solidFill>
                <a:srgbClr val="C00000"/>
              </a:solidFill>
              <a:miter lim="800000"/>
              <a:headEnd/>
              <a:tailEnd/>
            </a:ln>
          </p:spPr>
          <p:txBody>
            <a:bodyPr anchor="ctr"/>
            <a:lstStyle/>
            <a:p>
              <a:pPr algn="ctr" eaLnBrk="1" hangingPunct="1">
                <a:defRPr/>
              </a:pPr>
              <a:endParaRPr lang="zh-CN" altLang="en-US" sz="2400" b="1" dirty="0">
                <a:solidFill>
                  <a:schemeClr val="bg1"/>
                </a:solidFill>
                <a:latin typeface="Arial" pitchFamily="34" charset="0"/>
                <a:ea typeface="微软雅黑" pitchFamily="34" charset="-122"/>
                <a:sym typeface="Arial" pitchFamily="34" charset="0"/>
              </a:endParaRPr>
            </a:p>
          </p:txBody>
        </p:sp>
      </p:grpSp>
      <p:sp>
        <p:nvSpPr>
          <p:cNvPr id="57347" name="Rectangle 8"/>
          <p:cNvSpPr>
            <a:spLocks noChangeArrowheads="1"/>
          </p:cNvSpPr>
          <p:nvPr/>
        </p:nvSpPr>
        <p:spPr bwMode="auto">
          <a:xfrm>
            <a:off x="2" y="-11255"/>
            <a:ext cx="184712" cy="369322"/>
          </a:xfrm>
          <a:prstGeom prst="rect">
            <a:avLst/>
          </a:prstGeom>
          <a:noFill/>
          <a:ln w="9525">
            <a:noFill/>
            <a:miter lim="800000"/>
            <a:headEnd/>
            <a:tailEnd/>
          </a:ln>
        </p:spPr>
        <p:txBody>
          <a:bodyPr wrap="none" lIns="91431" tIns="45715" rIns="91431" bIns="45715" anchor="ctr">
            <a:spAutoFit/>
          </a:bodyPr>
          <a:lstStyle/>
          <a:p>
            <a:pPr eaLnBrk="1" hangingPunct="1"/>
            <a:endParaRPr lang="zh-CN" altLang="en-US"/>
          </a:p>
        </p:txBody>
      </p:sp>
      <p:cxnSp>
        <p:nvCxnSpPr>
          <p:cNvPr id="57348"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57351" name="矩形 6"/>
          <p:cNvSpPr>
            <a:spLocks noChangeArrowheads="1"/>
          </p:cNvSpPr>
          <p:nvPr/>
        </p:nvSpPr>
        <p:spPr bwMode="auto">
          <a:xfrm>
            <a:off x="8610600" y="6043615"/>
            <a:ext cx="533400" cy="530225"/>
          </a:xfrm>
          <a:prstGeom prst="rect">
            <a:avLst/>
          </a:prstGeom>
          <a:solidFill>
            <a:srgbClr val="C00000"/>
          </a:solidFill>
          <a:ln w="9525">
            <a:noFill/>
            <a:miter lim="800000"/>
            <a:headEnd/>
            <a:tailEnd/>
          </a:ln>
        </p:spPr>
        <p:txBody>
          <a:bodyPr lIns="91431" tIns="45715" rIns="91431" bIns="45715" anchor="ctr"/>
          <a:lstStyle/>
          <a:p>
            <a:pPr algn="ctr" eaLnBrk="1" hangingPunct="1"/>
            <a:fld id="{87F45A92-0E95-43DB-BE32-526ED5B93D38}" type="slidenum">
              <a:rPr lang="en-US" altLang="zh-CN" sz="2400" b="1">
                <a:solidFill>
                  <a:schemeClr val="bg1"/>
                </a:solidFill>
                <a:ea typeface="微软雅黑" pitchFamily="34" charset="-122"/>
                <a:sym typeface="Arial" charset="0"/>
              </a:rPr>
              <a:pPr algn="ctr" eaLnBrk="1" hangingPunct="1"/>
              <a:t>43</a:t>
            </a:fld>
            <a:endParaRPr lang="zh-CN" altLang="en-US" sz="2400" b="1" dirty="0">
              <a:solidFill>
                <a:schemeClr val="bg1"/>
              </a:solidFill>
              <a:ea typeface="微软雅黑" pitchFamily="34" charset="-122"/>
              <a:sym typeface="Arial" charset="0"/>
            </a:endParaRPr>
          </a:p>
        </p:txBody>
      </p:sp>
      <p:sp>
        <p:nvSpPr>
          <p:cNvPr id="10" name="TextBox 9"/>
          <p:cNvSpPr txBox="1"/>
          <p:nvPr/>
        </p:nvSpPr>
        <p:spPr>
          <a:xfrm>
            <a:off x="423762" y="1174751"/>
            <a:ext cx="8588505" cy="4708981"/>
          </a:xfrm>
          <a:prstGeom prst="rect">
            <a:avLst/>
          </a:prstGeom>
          <a:noFill/>
        </p:spPr>
        <p:txBody>
          <a:bodyPr wrap="none" rtlCol="0">
            <a:spAutoFit/>
          </a:bodyPr>
          <a:lstStyle/>
          <a:p>
            <a:pPr>
              <a:lnSpc>
                <a:spcPct val="150000"/>
              </a:lnSpc>
            </a:pPr>
            <a:r>
              <a:rPr lang="zh-CN" altLang="en-US" sz="2000" b="1" dirty="0" smtClean="0">
                <a:latin typeface="微软雅黑 Light" pitchFamily="34" charset="-122"/>
                <a:ea typeface="微软雅黑 Light" pitchFamily="34" charset="-122"/>
              </a:rPr>
              <a:t>二、分析出广告媒体投入与销售额之间的关系</a:t>
            </a:r>
            <a:endParaRPr lang="en-US" altLang="zh-CN" sz="2000" b="1" dirty="0" smtClean="0">
              <a:latin typeface="微软雅黑 Light" pitchFamily="34" charset="-122"/>
              <a:ea typeface="微软雅黑 Light" pitchFamily="34" charset="-122"/>
            </a:endParaRPr>
          </a:p>
          <a:p>
            <a:pPr>
              <a:lnSpc>
                <a:spcPct val="150000"/>
              </a:lnSpc>
            </a:pPr>
            <a:r>
              <a:rPr lang="zh-CN" altLang="en-US" sz="2000" dirty="0" smtClean="0">
                <a:latin typeface="微软雅黑 Light" pitchFamily="34" charset="-122"/>
                <a:ea typeface="微软雅黑 Light" pitchFamily="34" charset="-122"/>
              </a:rPr>
              <a:t>（</a:t>
            </a:r>
            <a:r>
              <a:rPr lang="en-US" altLang="zh-CN" sz="2000" dirty="0" smtClean="0">
                <a:latin typeface="微软雅黑 Light" pitchFamily="34" charset="-122"/>
                <a:ea typeface="微软雅黑 Light" pitchFamily="34" charset="-122"/>
              </a:rPr>
              <a:t>1</a:t>
            </a:r>
            <a:r>
              <a:rPr lang="zh-CN" altLang="en-US" sz="2000" dirty="0" smtClean="0">
                <a:latin typeface="微软雅黑 Light" pitchFamily="34" charset="-122"/>
                <a:ea typeface="微软雅黑 Light" pitchFamily="34" charset="-122"/>
              </a:rPr>
              <a:t>）数据集：</a:t>
            </a:r>
            <a:r>
              <a:rPr lang="en-US" altLang="zh-CN" sz="2000" dirty="0" smtClean="0">
                <a:latin typeface="微软雅黑 Light" pitchFamily="34" charset="-122"/>
                <a:ea typeface="微软雅黑 Light" pitchFamily="34" charset="-122"/>
              </a:rPr>
              <a:t>Advertising.csv</a:t>
            </a:r>
            <a:r>
              <a:rPr lang="zh-CN" altLang="en-US" sz="2000" dirty="0" smtClean="0">
                <a:latin typeface="微软雅黑 Light" pitchFamily="34" charset="-122"/>
                <a:ea typeface="微软雅黑 Light" pitchFamily="34" charset="-122"/>
              </a:rPr>
              <a:t>，</a:t>
            </a:r>
            <a:r>
              <a:rPr lang="en-US" altLang="zh-CN" sz="2000" dirty="0" smtClean="0">
                <a:latin typeface="微软雅黑 Light" pitchFamily="34" charset="-122"/>
                <a:ea typeface="微软雅黑 Light" pitchFamily="34" charset="-122"/>
              </a:rPr>
              <a:t>200</a:t>
            </a:r>
            <a:r>
              <a:rPr lang="zh-CN" altLang="en-US" sz="2000" dirty="0" smtClean="0">
                <a:latin typeface="微软雅黑 Light" pitchFamily="34" charset="-122"/>
                <a:ea typeface="微软雅黑 Light" pitchFamily="34" charset="-122"/>
              </a:rPr>
              <a:t>个不同市场的产品销售额，每个销售</a:t>
            </a:r>
            <a:endParaRPr lang="en-US" altLang="zh-CN" sz="2000" dirty="0" smtClean="0">
              <a:latin typeface="微软雅黑 Light" pitchFamily="34" charset="-122"/>
              <a:ea typeface="微软雅黑 Light" pitchFamily="34" charset="-122"/>
            </a:endParaRPr>
          </a:p>
          <a:p>
            <a:pPr>
              <a:lnSpc>
                <a:spcPct val="150000"/>
              </a:lnSpc>
            </a:pPr>
            <a:r>
              <a:rPr lang="zh-CN" altLang="en-US" sz="2000" dirty="0" smtClean="0">
                <a:latin typeface="微软雅黑 Light" pitchFamily="34" charset="-122"/>
                <a:ea typeface="微软雅黑 Light" pitchFamily="34" charset="-122"/>
              </a:rPr>
              <a:t>额对应</a:t>
            </a:r>
            <a:r>
              <a:rPr lang="en-US" altLang="zh-CN" sz="2000" dirty="0" smtClean="0">
                <a:latin typeface="微软雅黑 Light" pitchFamily="34" charset="-122"/>
                <a:ea typeface="微软雅黑 Light" pitchFamily="34" charset="-122"/>
              </a:rPr>
              <a:t>3</a:t>
            </a:r>
            <a:r>
              <a:rPr lang="zh-CN" altLang="en-US" sz="2000" dirty="0" smtClean="0">
                <a:latin typeface="微软雅黑 Light" pitchFamily="34" charset="-122"/>
                <a:ea typeface="微软雅黑 Light" pitchFamily="34" charset="-122"/>
              </a:rPr>
              <a:t>种广告媒体投入成本，分别是：</a:t>
            </a:r>
            <a:r>
              <a:rPr lang="en-US" altLang="zh-CN" sz="2000" dirty="0" smtClean="0">
                <a:latin typeface="微软雅黑 Light" pitchFamily="34" charset="-122"/>
                <a:ea typeface="微软雅黑 Light" pitchFamily="34" charset="-122"/>
              </a:rPr>
              <a:t>TV</a:t>
            </a:r>
            <a:r>
              <a:rPr lang="zh-CN" altLang="en-US" sz="2000" dirty="0" smtClean="0">
                <a:latin typeface="微软雅黑 Light" pitchFamily="34" charset="-122"/>
                <a:ea typeface="微软雅黑 Light" pitchFamily="34" charset="-122"/>
              </a:rPr>
              <a:t>，</a:t>
            </a:r>
            <a:r>
              <a:rPr lang="en-US" altLang="zh-CN" sz="2000" dirty="0" smtClean="0">
                <a:latin typeface="微软雅黑 Light" pitchFamily="34" charset="-122"/>
                <a:ea typeface="微软雅黑 Light" pitchFamily="34" charset="-122"/>
              </a:rPr>
              <a:t>radio </a:t>
            </a:r>
            <a:r>
              <a:rPr lang="zh-CN" altLang="en-US" sz="2000" dirty="0" smtClean="0">
                <a:latin typeface="微软雅黑 Light" pitchFamily="34" charset="-122"/>
                <a:ea typeface="微软雅黑 Light" pitchFamily="34" charset="-122"/>
              </a:rPr>
              <a:t>和 </a:t>
            </a:r>
            <a:r>
              <a:rPr lang="en-US" altLang="zh-CN" sz="2000" dirty="0" smtClean="0">
                <a:latin typeface="微软雅黑 Light" pitchFamily="34" charset="-122"/>
                <a:ea typeface="微软雅黑 Light" pitchFamily="34" charset="-122"/>
              </a:rPr>
              <a:t>newspaper</a:t>
            </a:r>
          </a:p>
          <a:p>
            <a:pPr>
              <a:lnSpc>
                <a:spcPct val="150000"/>
              </a:lnSpc>
            </a:pPr>
            <a:r>
              <a:rPr lang="zh-CN" altLang="en-US" sz="2000" dirty="0" smtClean="0">
                <a:latin typeface="微软雅黑 Light" pitchFamily="34" charset="-122"/>
                <a:ea typeface="微软雅黑 Light" pitchFamily="34" charset="-122"/>
              </a:rPr>
              <a:t>（</a:t>
            </a:r>
            <a:r>
              <a:rPr lang="en-US" altLang="zh-CN" sz="2000" dirty="0" smtClean="0">
                <a:latin typeface="微软雅黑 Light" pitchFamily="34" charset="-122"/>
                <a:ea typeface="微软雅黑 Light" pitchFamily="34" charset="-122"/>
              </a:rPr>
              <a:t>2</a:t>
            </a:r>
            <a:r>
              <a:rPr lang="zh-CN" altLang="en-US" sz="2000" dirty="0" smtClean="0">
                <a:latin typeface="微软雅黑 Light" pitchFamily="34" charset="-122"/>
                <a:ea typeface="微软雅黑 Light" pitchFamily="34" charset="-122"/>
              </a:rPr>
              <a:t>）使用</a:t>
            </a:r>
            <a:r>
              <a:rPr lang="en-US" altLang="zh-CN" sz="2000" dirty="0" err="1" smtClean="0">
                <a:latin typeface="微软雅黑 Light" pitchFamily="34" charset="-122"/>
                <a:ea typeface="微软雅黑 Light" pitchFamily="34" charset="-122"/>
              </a:rPr>
              <a:t>matplotlib</a:t>
            </a:r>
            <a:r>
              <a:rPr lang="zh-CN" altLang="en-US" sz="2000" dirty="0" smtClean="0">
                <a:latin typeface="微软雅黑 Light" pitchFamily="34" charset="-122"/>
                <a:ea typeface="微软雅黑 Light" pitchFamily="34" charset="-122"/>
              </a:rPr>
              <a:t>库分别画出：</a:t>
            </a:r>
            <a:r>
              <a:rPr lang="en-US" altLang="zh-CN" sz="2000" dirty="0" smtClean="0">
                <a:latin typeface="微软雅黑 Light" pitchFamily="34" charset="-122"/>
                <a:ea typeface="微软雅黑 Light" pitchFamily="34" charset="-122"/>
              </a:rPr>
              <a:t>TV</a:t>
            </a:r>
            <a:r>
              <a:rPr lang="zh-CN" altLang="en-US" sz="2000" dirty="0" smtClean="0">
                <a:latin typeface="微软雅黑 Light" pitchFamily="34" charset="-122"/>
                <a:ea typeface="微软雅黑 Light" pitchFamily="34" charset="-122"/>
              </a:rPr>
              <a:t>与产品销售额、 </a:t>
            </a:r>
            <a:r>
              <a:rPr lang="en-US" altLang="zh-CN" sz="2000" dirty="0" smtClean="0">
                <a:latin typeface="微软雅黑 Light" pitchFamily="34" charset="-122"/>
                <a:ea typeface="微软雅黑 Light" pitchFamily="34" charset="-122"/>
              </a:rPr>
              <a:t>Radio</a:t>
            </a:r>
            <a:r>
              <a:rPr lang="zh-CN" altLang="en-US" sz="2000" dirty="0" smtClean="0">
                <a:latin typeface="微软雅黑 Light" pitchFamily="34" charset="-122"/>
                <a:ea typeface="微软雅黑 Light" pitchFamily="34" charset="-122"/>
              </a:rPr>
              <a:t>与产品销售</a:t>
            </a:r>
            <a:endParaRPr lang="en-US" altLang="zh-CN" sz="2000" dirty="0" smtClean="0">
              <a:latin typeface="微软雅黑 Light" pitchFamily="34" charset="-122"/>
              <a:ea typeface="微软雅黑 Light" pitchFamily="34" charset="-122"/>
            </a:endParaRPr>
          </a:p>
          <a:p>
            <a:pPr>
              <a:lnSpc>
                <a:spcPct val="150000"/>
              </a:lnSpc>
            </a:pPr>
            <a:r>
              <a:rPr lang="zh-CN" altLang="en-US" sz="2000" dirty="0" smtClean="0">
                <a:latin typeface="微软雅黑 Light" pitchFamily="34" charset="-122"/>
                <a:ea typeface="微软雅黑 Light" pitchFamily="34" charset="-122"/>
              </a:rPr>
              <a:t>额、</a:t>
            </a:r>
            <a:r>
              <a:rPr lang="en-US" altLang="zh-CN" sz="2000" dirty="0" smtClean="0">
                <a:latin typeface="微软雅黑 Light" pitchFamily="34" charset="-122"/>
                <a:ea typeface="微软雅黑 Light" pitchFamily="34" charset="-122"/>
              </a:rPr>
              <a:t>Newspaper</a:t>
            </a:r>
            <a:r>
              <a:rPr lang="zh-CN" altLang="en-US" sz="2000" dirty="0" smtClean="0">
                <a:latin typeface="微软雅黑 Light" pitchFamily="34" charset="-122"/>
                <a:ea typeface="微软雅黑 Light" pitchFamily="34" charset="-122"/>
              </a:rPr>
              <a:t>与产品销售额的数据散点图。</a:t>
            </a:r>
            <a:endParaRPr lang="en-US" altLang="zh-CN" sz="2000" dirty="0" smtClean="0">
              <a:latin typeface="微软雅黑 Light" pitchFamily="34" charset="-122"/>
              <a:ea typeface="微软雅黑 Light" pitchFamily="34" charset="-122"/>
            </a:endParaRPr>
          </a:p>
          <a:p>
            <a:pPr>
              <a:lnSpc>
                <a:spcPct val="150000"/>
              </a:lnSpc>
            </a:pPr>
            <a:r>
              <a:rPr lang="zh-CN" altLang="en-US" sz="2000" dirty="0" smtClean="0">
                <a:latin typeface="微软雅黑 Light" pitchFamily="34" charset="-122"/>
                <a:ea typeface="微软雅黑 Light" pitchFamily="34" charset="-122"/>
              </a:rPr>
              <a:t>（</a:t>
            </a:r>
            <a:r>
              <a:rPr lang="en-US" altLang="zh-CN" sz="2000" dirty="0" smtClean="0">
                <a:latin typeface="微软雅黑 Light" pitchFamily="34" charset="-122"/>
                <a:ea typeface="微软雅黑 Light" pitchFamily="34" charset="-122"/>
              </a:rPr>
              <a:t>3</a:t>
            </a:r>
            <a:r>
              <a:rPr lang="zh-CN" altLang="en-US" sz="2000" dirty="0" smtClean="0">
                <a:latin typeface="微软雅黑 Light" pitchFamily="34" charset="-122"/>
                <a:ea typeface="微软雅黑 Light" pitchFamily="34" charset="-122"/>
              </a:rPr>
              <a:t>）建立线性回归模型，测试集取</a:t>
            </a:r>
            <a:r>
              <a:rPr lang="en-US" altLang="zh-CN" sz="2000" dirty="0" smtClean="0">
                <a:latin typeface="微软雅黑 Light" pitchFamily="34" charset="-122"/>
                <a:ea typeface="微软雅黑 Light" pitchFamily="34" charset="-122"/>
              </a:rPr>
              <a:t>20%</a:t>
            </a:r>
            <a:r>
              <a:rPr lang="zh-CN" altLang="en-US" sz="2000" dirty="0" smtClean="0">
                <a:latin typeface="微软雅黑 Light" pitchFamily="34" charset="-122"/>
                <a:ea typeface="微软雅黑 Light" pitchFamily="34" charset="-122"/>
              </a:rPr>
              <a:t>，训练集取</a:t>
            </a:r>
            <a:r>
              <a:rPr lang="en-US" altLang="zh-CN" sz="2000" dirty="0" smtClean="0">
                <a:latin typeface="微软雅黑 Light" pitchFamily="34" charset="-122"/>
                <a:ea typeface="微软雅黑 Light" pitchFamily="34" charset="-122"/>
              </a:rPr>
              <a:t>80%</a:t>
            </a:r>
            <a:r>
              <a:rPr lang="zh-CN" altLang="en-US" sz="2000" dirty="0" smtClean="0">
                <a:latin typeface="微软雅黑 Light" pitchFamily="34" charset="-122"/>
                <a:ea typeface="微软雅黑 Light" pitchFamily="34" charset="-122"/>
              </a:rPr>
              <a:t>。</a:t>
            </a:r>
            <a:endParaRPr lang="en-US" altLang="zh-CN" sz="2000" dirty="0" smtClean="0">
              <a:latin typeface="微软雅黑 Light" pitchFamily="34" charset="-122"/>
              <a:ea typeface="微软雅黑 Light" pitchFamily="34" charset="-122"/>
            </a:endParaRPr>
          </a:p>
          <a:p>
            <a:pPr>
              <a:lnSpc>
                <a:spcPct val="150000"/>
              </a:lnSpc>
            </a:pPr>
            <a:r>
              <a:rPr lang="zh-CN" altLang="en-US" sz="2000" dirty="0" smtClean="0">
                <a:latin typeface="微软雅黑 Light" pitchFamily="34" charset="-122"/>
                <a:ea typeface="微软雅黑 Light" pitchFamily="34" charset="-122"/>
              </a:rPr>
              <a:t>（</a:t>
            </a:r>
            <a:r>
              <a:rPr lang="en-US" altLang="zh-CN" sz="2000" dirty="0" smtClean="0">
                <a:latin typeface="微软雅黑 Light" pitchFamily="34" charset="-122"/>
                <a:ea typeface="微软雅黑 Light" pitchFamily="34" charset="-122"/>
              </a:rPr>
              <a:t>4</a:t>
            </a:r>
            <a:r>
              <a:rPr lang="zh-CN" altLang="en-US" sz="2000" dirty="0" smtClean="0">
                <a:latin typeface="微软雅黑 Light" pitchFamily="34" charset="-122"/>
                <a:ea typeface="微软雅黑 Light" pitchFamily="34" charset="-122"/>
              </a:rPr>
              <a:t>）绘制预测结果与真实结果对比图，</a:t>
            </a:r>
            <a:endParaRPr lang="en-US" altLang="zh-CN" sz="2000" dirty="0" smtClean="0">
              <a:latin typeface="微软雅黑 Light" pitchFamily="34" charset="-122"/>
              <a:ea typeface="微软雅黑 Light" pitchFamily="34" charset="-122"/>
            </a:endParaRPr>
          </a:p>
          <a:p>
            <a:pPr>
              <a:lnSpc>
                <a:spcPct val="150000"/>
              </a:lnSpc>
            </a:pPr>
            <a:r>
              <a:rPr lang="zh-CN" altLang="en-US" sz="2000" dirty="0" smtClean="0">
                <a:latin typeface="微软雅黑 Light" pitchFamily="34" charset="-122"/>
                <a:ea typeface="微软雅黑 Light" pitchFamily="34" charset="-122"/>
              </a:rPr>
              <a:t>绿色线条代表模型针对测试集得出的预测销售额，</a:t>
            </a:r>
            <a:endParaRPr lang="en-US" altLang="zh-CN" sz="2000" dirty="0" smtClean="0">
              <a:latin typeface="微软雅黑 Light" pitchFamily="34" charset="-122"/>
              <a:ea typeface="微软雅黑 Light" pitchFamily="34" charset="-122"/>
            </a:endParaRPr>
          </a:p>
          <a:p>
            <a:pPr>
              <a:lnSpc>
                <a:spcPct val="150000"/>
              </a:lnSpc>
            </a:pPr>
            <a:r>
              <a:rPr lang="zh-CN" altLang="en-US" sz="2000" dirty="0" smtClean="0">
                <a:latin typeface="微软雅黑 Light" pitchFamily="34" charset="-122"/>
                <a:ea typeface="微软雅黑 Light" pitchFamily="34" charset="-122"/>
              </a:rPr>
              <a:t>使用红色线条代表测试集对应的实际产品销售额。</a:t>
            </a:r>
          </a:p>
          <a:p>
            <a:pPr>
              <a:lnSpc>
                <a:spcPct val="150000"/>
              </a:lnSpc>
            </a:pPr>
            <a:r>
              <a:rPr lang="zh-CN" altLang="en-US" sz="2000" dirty="0" smtClean="0">
                <a:latin typeface="微软雅黑 Light" pitchFamily="34" charset="-122"/>
                <a:ea typeface="微软雅黑 Light" pitchFamily="34" charset="-122"/>
              </a:rPr>
              <a:t>（</a:t>
            </a:r>
            <a:r>
              <a:rPr lang="en-US" altLang="zh-CN" sz="2000" dirty="0" smtClean="0">
                <a:latin typeface="微软雅黑 Light" pitchFamily="34" charset="-122"/>
                <a:ea typeface="微软雅黑 Light" pitchFamily="34" charset="-122"/>
              </a:rPr>
              <a:t>5</a:t>
            </a:r>
            <a:r>
              <a:rPr lang="zh-CN" altLang="en-US" sz="2000" dirty="0" smtClean="0">
                <a:latin typeface="微软雅黑 Light" pitchFamily="34" charset="-122"/>
                <a:ea typeface="微软雅黑 Light" pitchFamily="34" charset="-122"/>
              </a:rPr>
              <a:t>）计算</a:t>
            </a:r>
            <a:r>
              <a:rPr lang="en-US" altLang="zh-CN" sz="2000" dirty="0" smtClean="0">
                <a:latin typeface="微软雅黑 Light" pitchFamily="34" charset="-122"/>
                <a:ea typeface="微软雅黑 Light" pitchFamily="34" charset="-122"/>
              </a:rPr>
              <a:t>R</a:t>
            </a:r>
            <a:r>
              <a:rPr lang="en-US" altLang="zh-CN" sz="2000" baseline="30000" dirty="0" smtClean="0">
                <a:latin typeface="微软雅黑 Light" pitchFamily="34" charset="-122"/>
                <a:ea typeface="微软雅黑 Light" pitchFamily="34" charset="-122"/>
              </a:rPr>
              <a:t>2</a:t>
            </a:r>
            <a:r>
              <a:rPr lang="zh-CN" altLang="en-US" sz="2000" dirty="0" smtClean="0">
                <a:latin typeface="微软雅黑 Light" pitchFamily="34" charset="-122"/>
                <a:ea typeface="微软雅黑 Light" pitchFamily="34" charset="-122"/>
              </a:rPr>
              <a:t>得分</a:t>
            </a:r>
            <a:endParaRPr lang="en-US" altLang="zh-CN" sz="2000" dirty="0" smtClean="0">
              <a:latin typeface="微软雅黑 Light" pitchFamily="34" charset="-122"/>
              <a:ea typeface="微软雅黑 Light" pitchFamily="34" charset="-122"/>
            </a:endParaRPr>
          </a:p>
        </p:txBody>
      </p:sp>
      <p:sp>
        <p:nvSpPr>
          <p:cNvPr id="1026" name="AutoShape 2" descr="data:image/png;base64,iVBORw0KGgoAAAANSUhEUgAAAXQAAAD8CAYAAABn919SAAAABHNCSVQICAgIfAhkiAAAAAlwSFlzAAALEgAACxIB0t1+/AAAADl0RVh0U29mdHdhcmUAbWF0cGxvdGxpYiB2ZXJzaW9uIDIuMS4yLCBodHRwOi8vbWF0cGxvdGxpYi5vcmcvNQv5yAAAIABJREFUeJzsnXl8Y2d577+vFi+yJVvy7lm8ZMazZGYyk0wWkkzIckMgkNCWQkNYeyEsBVrK0pbSDdqSlkLhXspyQwMJWyglhLCEQJKSMJPJNmtm8diT2LN5kRfJlrzKkt77x3uOFlurLcmWc36fz3yskY6k19bR7zzv73me3yOklBgwYMCAgeKHabkXYMCAAQMGcgOD0A0YMGBglcAgdAMGDBhYJTAI3YABAwZWCQxCN2DAgIFVAoPQDRgwYGCVwCB0AwYMGFglMAjdgAEDBlYJDEI3YMCAgVUCSyHfrLa2Vra2thbyLQ0YMGCg6HHw4MERKWVduuMKSuitra0cOHCgkG9pwIABA0UPIcTZTI4zJBcDBgwYWCUwCN2AAQMGVgkMQjdgwICBVQKD0A0YMGBglcAgdAMGDBhYJTAI3YABAwZWCQxCN2DAgIFVAoPQ0+HBB+Hd74ZAYLlXYsCAAQMpYRB6Otx9N9x/PzzzzHKvxIABAwZSIi2hCyHWCSF+K4ToFEKcEEL8mXb/Pwgh+oQQR7R/t+Z/ucuAwUH1c3h4eddhwIABA2mQSet/EPi4lPKQEMIOHBRCPKY99iUp5Rfyt7xlhpQwNKRuj4ws71oMGDBgIA3SErqUcgAY0G77hRCdwJp8L2xFYHwc5ubUbSNCN2DAwApHVhq6EKIV2AU8p931YSHEi0KIbwkhnDle2/JDj87BiNANGDCw4pExoQshKoEHgY9KKX3A14GLgJ2oCP6LSZ73PiHEASHEgeFii3Ld7ujtYlu7AQMGXnHIiNCFEFYUmX9fSvkTACmlW0oZklKGgW8CVyR6rpTyHinlbinl7rq6tHa+KwtGhG7AgIEiQiZVLgK4F+iUUv57zP1NMYf9PnA898tbZsQSuhGhGzBgYIUjkyqXa4B3AMeEEEe0+/4aeKsQYicggTPA+/OywuWEEaEbMGCgiJBJlcs+QCR46JHcL2eFYb6GLiWIRH8KAwYMGFh+GJ2iqRAboc/OwuTk8q3FgAEDBtLAIPRUiCV0MGQXAwYMrGgYhJ4KOqHbbOqnkRg1YMDACoZB6Kmga+hbtqifRoRuwICBFYziIPSf/xy++tXCatiBAIyN8cgmE396rZ+gCSNCN2DAwIpGcRD6xz8OH/4wnDtXuPfUyPvTN5v4irOb/eswInQDBgysaBQHoTdpPUwDA4V7z6EhJPByVVi9dSVGhG7AgIEVjeIg9MZG9VP3Ji8E3G485eC3KkJ3V2JE6AYMGFjRKA5CX6YIvSfGP3LQIHQDBgyscBQHoS9HhD6P0N0VGJKLAQMGVjQMQk+GoSF6jQjdQCGxbx9s3Ai//e1yr8RAkaI4CH05JBe3Oz5CN5KiBvKNn/8cXnoJHln9NkkG8oPiIPTlitCro/91VwBeLwSDhVuDgVcW9PN7fHx512GgaFEchL4CkqLuSpBSgsdTuDUYeGVBJ/SxseVdh4GiRXEQek0NmM2KTGdnC/KWwaFBzmoRus1qY84M3nIMHd1A/mBE6AaWiOIgdLMZ6uvV7fkOiPmAlFyYGSJkgjWVzax1rAW0xKihoxvIF4wIvbjR06MsSkKhZVtCcRA6FFZ2GR+nx6608nbXRTRUNACajm5E6AbygWAwGiwYEXrxYWYGXvc6ZVHy4x8v2zKKh9ALmRiN0c/bnG00Vqr3NrpFDeQN+kQsMCL0YsS//At0d6vbTz65bMsoHkIvZITudkcqXNqr2yMRuiG5GMgbYgOVYif0++6DN79ZOZa+EnDqFNx9d/T/+/Yt21KKh9CXKUJvd7bTUGlILgbyjNjzenZWbeGLFV/6kpIdDh1a7pXkH1LCBz6gLl5vfzuUlsLx48tWDWcQeiIkkVyMCN1A3jB/51nMOrq+w5iYWN51FALf+Q489RTU1cH/+T9wxRXq/qefXpblFA+hF1JyiWn7b3dGJRdDQzeQN8wPVAxCX/kYGVGzGgC++EVwueDaa9X/l0l2KR5CL2CE7h86z3AFlGGlsbIxmhQ1DLoM5Avzz+ti1dHDYfD71e3VTuif/CSMjsKNNyq5BWDPHvVz795lWVJREPp3jn6HTw9+n0krBYnQe8fPAtBaUodJmCIaumHQZSBvWC0Rus8XrdZZzYT+5JMq+VtaCl//Ogih7r/6anX7wAGYni74soqC0P957z/zueNfVzLI4GD0hMkTeqf6AWivXAdAfYVqahqqgPCIEaEbyAN0Qne51M9ijdBjL0SrldBnZ+H971e3P/1p6OiIPlZVBTt2wNwcPP98wZdWFITeVt0GQG9zucome715fb+ekCLtdtdFAJRZyqguqyZoBo+YKeywagOvDAwO8kQbNL7fz6MbKF5Cj133aiV0veZ80yb4i79Y+Pgyyi7FRehrK9UdedbRe0wqymhr2By5z+gWNZBXDA7y0BZwl87xqw0Ur+TySojQ77lH/fza15TkMh86oS9DYrQ4CN2pEXp9ibojn4QeCNBrUw0R7c0XR+6O6xY1EqMGconJSfD7OVWvvo79dlZHhL4ad7LBoMrjCQHXXZf4GL3SZf/+gvu6FAehaxF6j1PTzvOZGB0ejjYV1WyI3G0kRg3kDW43AKfqVGJtwE7xRuirXXJxu1UOr74eLJbExzQ3Q3u7qvY5erSgyysOQtcj9HLNOjePEbqMafvXLyQwT3IxInQDucTgIP4S6KtQ0VxRR+irXXLpVwUTkb6YZFimevSiIPR2ZzsAvRY/EvIaoQ9eOMWMFWrnrNhL7ZH747pFjQjdQC4xOEh3TfS//XaQ40VK6GNj9FbDIxtZnYSuc09zc+rjlikxWhSE7ixz4ih1MEGAURt5jdB7Bk8C0B5yxN0f1y1qROgGcomBAU7VRv87a4GxiSINGsbHec8b4fVvg+7wKvyeZBqhxyZG81xmHYuiIHQhRLTSpZr8EvroywC0mWri7o/rFjUidAO5xOBgHKED9AeKdNTh2BjnqtTNPlmkeYBUyDRC7+hQ/i6Dg/Dyy/lfl4aiIHSI6ug9TvIqufROnAegvTz+AzOSogbyhkSEHspvr0XeMD7OWJm66Q9OLe9a8gGdexJE6IFQgKFJbaKaEFEdvYCyS/EQuh6h692ieULPrHrtdkdL3P2G5GIgb4gh9E3OjQAMSP8yLmjxkGPeKKGHViGh65KLFqGPz4zzwLEHuOPHd1D3b3U0f7GZh089rI5Zhnr0JHU3Kw9RQhfRYdGJivqXiB6ptrrtdR1x989v/y+aK6GBFY/Q4ACnd6rb17fdQJf3NP3WGWV0ZSquM21ywktIW7I/XMSe7skwMMCIDf4rsI+Hv/tVfnvmtwTDwbhD3vOz93D5mstpXokRuhBinRDit0KITiHECSHEn2n3u4QQjwkhTms/nflcaKTSpUFrLtJqd3ONXqvKzLc1b427v9RSirO0mpAJRv0FGFRt4BWDs5N9zFqg2dbAplrVndxvRxldFRnGpqLav98UVI04qwn9/dzydvjwyS/wWM9jhGWY61qu44uv+SKnP3KaWy66hdHpUd7103cR3nkJVFTA6dOFmeNAZpJLEPi4lHILcBXwISHEVuCvgCeklBuBJ7T/5w2RWnStRjwff6CZ4Ax9ZXOYw7Bu/fYFjzfalW7mnvMu62RvA6sI4TCnpJLwNtdtodmutvIDleSnueg3v1HDjPOUhxqbja7ZX8rq6hYNBgkOuzmqOXl/+43fxv0JN0+9+yk+9qqPscG1gW+/8dvU2mp5vOdxvnzgP+BVr1IHF2jgRVpCl1IOSCkPabf9QCewBngjcL922P3A7+VrkQCt1a0AnLUFCAnyckKe9Z5BCmgZA0vDwqRHXGJ0mUZMGVhl8Ho55VTBwea6rRFCz1tz0Te/CY8+Cg89lPvXlpKxuaj27y9hddWiDw1x3i4JmaDZ3sy7d76bWlt8NrvJ3sS9t98LwKee+BRHrlUGf4WSXbIS6IQQrcAu4DmgQUo5AIr0gfpcLy4WNquNhooG5kySPgd5idB7+44D0OY3g8224HHDoMtAzjE4SJdWIbu5djNN2i6wP0/t/1MjAzyzFuTp7py/NjMzjFmiEou/lNVF6AMDkUlmsV3k83H7ptv54O4PEggFuLP8V0xZKVhiNGNCF0JUAg8CH5VSZizuCSHeJ4Q4IIQ4MLzE6pA42SUPEXpP3zEA2gMLyRwwZosayD1iK1xqN9FUqQh9wA4yDzbRf93cydXvhUfdeZAAxsfxlkX/u+oi9P7+qC2IMzmhA3zhNV9gc+1mOqfP8clbBBw+HJ3klEdkROhCCCuKzL8vpfyJdrdbCNGkPd4EJMwUSinvkVLullLurqurW9JiI4nRPJUu9ri71PvIxPldY7aogZwjhtA3126moqSCqpCVWQt4vf05f7vOMkUqL8z05Py1GRuLlCzCKzdCB6Uo/OAPfoDVZOVruyW/2BCGZ57J+xIzqXIRwL1Ap5Ty32Me+hnwLu32u4CHc7+8eMR1i+YhQu8dP6Pex5pYPTK6RQ1kha6utFNrvP0vM1QJNmlhrWMtAE2yAoB+77ncriccxl0yB0C3yaum6uQSMU1FsMoj9DSEDrCraRd333Q3AH/8Rhjc92g+VwdkFqFfA7wDuFEIcUT7dyvwL8DNQojTwM3a//OKfDcX9Uz1AdBesTbh43FJUUNyMZAKTz4Ju3ap5pIUF/+u4VMAbDLVYxLq69hsUr3zA/4cR+herwpGgG6XhDNncvv6r4AI/UyGkouOP3/Vn3OT4xJGKuBD9t/lcXEKmVS57JNSCinlDinlTu3fI1LKUSnlTVLKjdrPvJd9xLX/55jQpZT0BPXRc+0JjzEkFwOJ8MPjP2TfuZik17598IY3qCHBgQAcOpT0uaf8vQBstq2P3NdsVXNF+6dy2+8QHnIzrBN6DcjuHCdGXwkReoaSiw6TMHH/e37J6za8jn99zw/zuDjt/fL+DjnEAoOuHLqYeWe8+JjFPguuupaExxhJUQPz0e/v560PvpVbvncL/f5+pZO+7nWq/tqhOXamGHJwak5Jh3rLP0BTmco19c/mNmgY7X850sU5XgZDXckvNIvCKo/Qp919DNjBIswReSwTrHGs4ZG3PcIG14b0By8RRUXo66rWYRZm+h0wE87tsOger0oStXtBNDQkPEZv/x+2QWjEIHQDMOBXhDw1N8Xf/Nf74bWvVSR2553wr/+qDjpyJOnzT5nUxnZz07bIfc0VKnAYCOW2Dn3Q/VLc/7vP5ZnQV1mEfnbiAgDrK9dgNpmXeTWJUVSEbjFZWF+ltqZnq8hpYjSW0KlPnBS1mq3UWKsIm2B0PI9j8AwUDTzTUaXxvgu/4FCFD97yFrj/frjsMvVAqgjdpjopN7deHrmvuUpFf/2ZVwdnBPdofJK1e6Qrp68/X3KZsUJwovjsCxIiFKI3pHZMbTUXLfNikqOoCB1iatFzrKP3epWW2eYFkkToAA02RfaD00aEbgBGp0cBEBKkgI+9rRb53e+qeZPbtilzrVOnYGahUdXc9CQvO8IICRvbd0fub3KuA6DfnNu2effYhbj/d8/05fT1GRvDWx5/l3+ywB3VX/4ybNmS+xzX0BC9VUribXMahJ4z5GvQRSYROkCDQ/NzCRSpX7WBnMLjU+fgHx2HmqCVpypHeLjnEfVgeTls2qR8f06cWPDcnpcPEDRDi9+MrSw67rC5TiXl+62zOV2re0IZ2jWi3qvL6kt4oVk0YiL0cqFM9HxTBR6l9+MfqwtomnLRrDEwkHFT0XKiaAk914MuejxKX2wfF+ByJT2usWoNAIPWWZhahX7PBrKCp18LBEJ2/uF1nwfgk499kkAooA645BL1M4GOfurMAQA2Tcd3Jjc1qOTZQHkQmcPEv3tG7Sb2VChHx+4acjpNJzzmZVxztF5rVX4G/pkCTy3SHSpz3ZW5iAqX5UDxEXq+JBePNnpOuFJ6UBuliwZioedSXBW1vP/KD7G5djMveV7iq89/VR2wUzM6T6CjnxpUVhObw/EBhK22iaoZCJjBMzWas7W6gypavrbmUgBeckGo+1TOXn9iwkPYBJXmcpxWtQvwzxZYQ9f9b3JN6EaEnh/ko1v0l92/pMd3DmsIWstTD3+N6xY1Shdf8fBMqHPAVerEarbyhZu/AMBnf/dZRqdGU0boXZ7TAGwumTefsqyMZq04pH+0N2drdWtTkNrrN7E2XMmcGc525U6a0L3Qq0sc2Es0Qp8rsH1uviL0mLZ/3fl1JaLoCD3Xfi5HB49yx4N3IJH8ze+grLYx5fHGbNEc4uBB+Na3lnsVS4Je5VJToQxZbt14Kze338zYzBifeeoz8RH6PPnk1LSaX7vZMa+RTQiap60ADLhzJ4m4zUovb2hop6NUXUS6LySvwMkWY7NqB1BdWo29dBkIXUp+sH6c174d/L7cfjfHB3rxlkM51sgufSWi6Ai9vqIem7kMbzmMjS4tSz/gH+AND7yBicAEd1a8ir99ipQJUYiJ0I3moqXjgx+E97wnYcKwWODRBjq47Oq8EULwxdd8EZMw8bUXvsYpy5g6p3y+uFZ7KSWnwqoTdHPdlgWv2xRU2cX+kRxF6FIyWKq8WxrWbKLDpRqZurwvpXpWVhgLqKjYWeHCXqbsCwo6V3Rykm9cJvn1Btg7nTspCaJVcK2lDSh7q5WJoiN0IQSt2gDn3unFe11MBia57YHbuOC7wDXrruFeeRsC0hK6fnU2IvQc4IJWRnf+/PKuYwkYDSkSc1VHpbrtDdt57673EpIhPvGbTyTU0YenhvGaZqmagYamjcxHcyi3Bl3hCT9DWtt/fV0rHet2AdA9l6PCglCIMTkNQLWtBrtNCc7+0HRuXj8T+Hz4tKSsdya31TW9k+pcbbOvT3Pk8qLoCB2grVbVgfaa/WpYdJYIyzDveOgdHBw4SLuznYf+6CHKhrUyxBQ16BCVXAwNfYmQEka1hF+e5sMWAh6pItCa2nVx93/2hs9iL7Hzy9O/5KFLteLsGB29S2vq2TQComlh3qbZpGwDBny5Mejy9L1EyARVs4IySxmbNlwBQHfZVG66OX2+iBd6dbkTu00Jzn5ZwEHRMYTumcttdU2v5vPUVpv/9v2loDgJvVrT0RdZi/6pxz/FQ6ceoqq0il+89RfUVdRFSSVNhF5nq0MgGLFBaMQYFr1oTEzwt9cEuOQDMDGYY5vYAkFKicesyhOddfGRW0NlA5+76XMA/EnFU4rsYiL0UyNKEtg8AjQuzNs0WRQh9k/lppLL3a+MuBoDqj68Q5N5umtQQ4yXipi2/+qyauyVqnLHLwI59VxKCZ8vUjbpDebQciAUotekdmJtTVvTHLy8KE5CX0Lp4r2H7uXz+z+PxWThwbc8yBZdvxzSyDkNoVvNVmrMlYRNMDyW+wEErxiMjPD9HfBiI7w4enK5V7Mo+GZ9hISkchZK6hdG2X9y+Z9w7fprGQyN8bFbiIvQT410AskJvblUJVn7Z3KzC3QPKQ24Qaqa99bqVixScK4aprqOL/0NYpqKqsuqoxp6Ccp1sgCQY2PRCD2cQ0IfGaG3WusSrVsoj60kFCWhRypdsozQB/wDfOCXHwDga7d+jZvab4o+mCGhAzSWqS+b22/4uSwWcnhYzc0ERorUFydS4TIN1NYueNwkTPznbf9JqbmU+3bBr81nIoOfT7lVInizvwQqKxc8N2LQFcyNFqz7uDQI9Ue3mCxcpE3meun0c0t/g/kRul62WECDrpnxEYKaZ5ZX5vAikuVgi+VEURJ63KCLLGrRu0a7CIaDXLX2Ku667K74B3XJJY2GDjGJ0RkjKbpYjA2dZdaibo9MFqd0pRO6Kwmhg5oT+pnrPwPA+24D/6FnATg1rEXopnpIUDXRZFdlhf3h8Zx0i7o1Lb6hJDpesaNcmYB1D+QhQtfLFgtooesbj55HHlPubBNkf3/Wgy2WC8VJ6DHDouVg5oTunVaJT90GN4K5uWiEnsHc0waH+rIZfi6Lx8BQdKblyExx/h0jXaIzAuz2pMd9/OqPc1mglnPV8KnnP8dMcIYzE32Yw3CRLbGvdrmzjuppmBPhiAHYUuDWLpoN5dHze5Ouo4/nYL7oCojQfeNRecprCuTsdYcudDFVAtWhEqrLqnP2uvlAURK6o9SBS1QwY4VBd+Yno1cjDmfZvCHQhw4pUu/oAJstwTPj0VijEmBuJpXx0kpBOAz33ZdTf458od9zJnJ7JFicFqueYSVjuMKlCaNsHRaThXvr3oMlBF+d3cu3D3+bMGHavVDS0Jz4SVVVNGvNjgM5kPbcs+qi0GCP6vUdbcretyuUgx1SDKE7y5zLE6FPRC98npJgzl73jFslsNtE4uHxKwlFSegAbWXqxNQHO2cCPUJ3lc8z33rqKfXz1a/O6HUa7CoBNlghczJk42//529550PvJBRe4sXhiSfgj/8YrrwSjh1b8rryiYHxaEJ5hKmVdWHMEJ5RVZtcQ/og4JLLXs+ntCl1f/bonwHJE6IAVFfTpLf/p5otev/98ItfpH3/wZAq42uoju4IOtqUB3t35Sx4lmhzO19yWY4IfSr6O3hLpApwcoCItXZZ6i7ylYDiJXStwL93KvNKE13zXBChZ0nocd2iS2wuklLyb/v/je+++F1edL+4pNea6+rk89fA3opRuOkmOFm46hEpJQ8ce4DTo5mVwPVPR2vPR2xEa9KLCJ4xTXKxLExqLsCOHXz6d7B1WDAXVh2bKQk9JkJPSugjI+oC/va3py0NdKNa8BvqWiP3ddRuAnJUuhjjhb5cGvr4VDS48pSDzNH79mrD41d6UxEUMaG3a+VDveHMCTUiuZTHEHoopIb6Alx3XUavk8tu0YnABLMhlcDZe3ZpU8EfH9jHX94M1/1v+PDlw0y85nrlDV0APN/3PHf+5E4++MsPZnT8wGyUwIdtFGVz0ahfrdlVkoGuWlVF6fo2vvVTiUn72qWL0COSy0QSyaWnRxH5+HjaC6Lbohp8GhujjTGNlY1Uhix4bDB6aonj6FZChB7j7BiwwPRYbko+e4PapKK6jpy8Xj5RtITe1nwxoHWLZlgFkFBDP3pU+Wy0tcG6dUmeGY9cdosOTUSJbN/xR5b0Wue9ZyO3v3oF7PjDYX779mty0ziSBseGlMRz2pPZew2Eo518I0VK6Lq1bY0tuX9+HHbu5Mo++FzNm9kwY+OWl0gtuaSL0HtjfF7Onk18DGr3NFSmJK2GtZsj9wsh2CRUdU53zwuZ/Q5JEB7zRmrAHaWOuAhd5tr5MAl8gfj30SWxpaLXrC4UbWsuzsnr5RPFS+j1arvYUyUz1v8SauhZyi2QW4OuocFoAnNv/zNLKlEbnFSk+KaaPeys30GvE268zcOH/mYXE1351dR1qaXP15dRLqDfFHXhG7ERrTIqIng0d0FXZfreBSBipfuX59Zz+tebWOMHErT9A5lJLjFmX6kI3esfYs4Mjhkoq4t/vw57KwBd7qUZpPkmRpECHGYbZpOZEnMJJdJMyAQzE4WZWuQLxjs7er056G8Ih+ktVzvotrZLl/56eUbxEvoiukUjGnqs5LIIQq+11SJQRBTsXVpFyXBfd+T2oPTzsnfxrzcYUL/f9S2v5vn3HeAzV38aS1jwta2TbP/mLp5+/sdLWmsq6JF5SIYYnEj/eQzEjFcbK4e5weLruh2dU5GbqyrDZJlu0nXkSPScTRahOxwRT/SBTCL0WHKfB/cF5RvTMGNeMLylo0G1sndPLM1+IeKFbnVE7rNrY+gKNVfUN8/Z0TO+dNuE0JCbc6rpldZ6Q3LJG1qqWhASzjtgri8zt74Fkks4DHv3qtsZ6uegytDqzFVIAcNdS9Meh+b5Xe/teXJxLxQOM4higMa1m7Garfzdzf/EgXftY5evgjP2ELc9fAdTc/mxM42VWs77Un8eMhym36ai+HKpuos8Q8kjzJUKT1hFhDWuNZk9QR92cfhw+s5kk4kmqZKt/b4kNtEZRujuQWWR2zBXsuCxjnat0kWOLMlzZUyzEa7WWv4B7EKJ6v6pwvQZ+OZ1h3r9S9/19fUcYc4MDTMWyq3l6Z+wzChaQi+1lLImWE7YBOcvZLZd1CWXSIR+4oSSa9auVRp6FogMuji7tK3q8Kgiv0otYN176KFFvtCwKqMEGmtaIndf0n41z336DJcPmPCWhPjhM99c0noTISzDvOSJ+mqfH09N6L7RPqatUBGAFqvScEc8xWeh6xEq0eiqzbD6oaUFqqpUIj0UgpoaKFlIsjqaLCrZOjDpTizFZaihu4d1H5eKBY9tat0NQHdVcEmy11hAEbrTVhO5z25W5Zz+6cLMFfWhmomsYdUT4Jlceid373klVbYFFv7tViKKltBBm/8J9A51pT1WSsmY5pEcidBj5ZYsTesbXCqB6vYNLGnc1ZBP6Xxv0JSXvf3PLu6Fzp9XVTewYKKK1VXLhzzKcvjr+qzLHKLP18dMMGqTesGXOhnVf0G1vTdPW6gtVZ/hcJH5uUgp8VhU+aGzsTWzJwkRjdIhudyiobzSiXMa5sJzC7tFw+F4Ek8huQx6NB8Xs2PBYxtrlYxw2gXhrkVWREkZcTesroghdIsidF8hBkWHw/hM6vNYH1JfBO/U0qWeXr2pyJRh4nuZUdSE3lqqiOus90zaY/0BPyEZorKkEqtZjfdajH6uo1FrLnJXsKR67+EpFUXcXLaFigC8JDwZadDzIc+dixC6nrSNxVvWvhbnNByYPM2B/gOLXm8izK9sSSe5DGgSQFOwjLpK1Yo+MlVcvji+WR8hE0mdFpNC19EhLaGnrHQZHITZWWSpFuGnitC1TtOGkoWk5Ch10BgsY8YK508t0qRrepoxq2riqY6p+HFEBkUXoMplcjJinduqdXR6cmAp0TtWPE1FUOSEXq/JHpmYOy1oKpISfqfVfWehn+tY71Db7FO1wPHFmxsNzaldQ/PVr+VVWmC7r/vxrF/Hf/4lpq1gC1uoLFnY6FJ+xdUqPe9tAAAgAElEQVS8W3Nv/caBbyx6vYmgV7jo75uW0EfOANAsK6l1KDIcmSlM4ixXiJQspjDmSogsIvTYWvQFhN7by5QVLvmQmdvfZlIujuOJI2H3lKrEakwyC7PDou7vPrvIfNA8Hxcd9lJ1PvjnClCHHjPcosWsLirewNJ3BnrjYpujJc2RKwNFTei11coHY2Q6PRks0M+7upRm2NCgPFyyxNXrrgZgbwtLIvRhqU72ug2XsCekkmt7n/vvrF9nsE/JTo0mR+KZh5dfzge0wPwHx34QkZ9yAT1Cv65FXRjTaej9Y0oCaDJXU1ujWtFHQpn3E6wEeLzqi+6aERn5/0SQTYSeys/lzBm+uwOOOab5+cawIrMkUbpuItfgSLyT6HCo/FH38CIll3lNRTrspZonerAAc0XHxyOEru/cPcGl7wx6Q+rCXQxNRVDshF6jdOyRYPor8YIKlyXo56AIXSB4oRlmTix+cvqQRWVD69dvYU/b9QDsHcheRx/Uot7G0prEB7S30yFd3NQD08FpvnP0O4tZbkLohH5j641ABhG6Jik1ldZEI/TSUMQrvBgw6lZbcVeoJLvzZ+tWsGi+wZlILkn8XMI9L/OlV0X/f6KO5IQeVuWVDc7EjXObmncA0DW9yEacZBF6eQEHRcdG6OXqnMrFkItei9ZUtHbbkl+rEChuQm9Ugy5GZPoTZkFT0RL0c1CR/jZnBwELvDC8OEKXc3MMlyntsa5lC1e++m1YQ3DUNBTXxpwJBsdVaVujPQlJCAG7d/NBrSHwGwe+kbqJ6Yc/hMsvz2iAsy65XNdyHQLBgH+AudBc0uP1KTzNFY3U2rQqlyLrFvWMqL9LjcyylK2sDDZr3ZpZROjzCf1R99N0xSg9xxpImhh1C/X9aKhPXMnVsfEqALpN3sUZWiWL0As5VzSG0Fvt6sK11CEXs8FZ+kvnMIVhXdsl6Z+wAlDchF7fCsBISRCmUpN6nIYuZZTQF6Gf69hzkYpI99o9i/J0GT/XzZwZ7AFBWbkd27U3cNmgICxg/4u/zOq1dL/rRleKErorruD2LmiSlXSOdPLU2aeSH3v33XDgADzwQMr3DYVDkWaoLXVbaKxsRCJTOgQOzKmLa1PV2gihF5ufS0RyMS+inO0P/gAqKpQrZiqk8HP5d4u6MreUqDr2Y/UkjNCllLitqpyvoSnx+LSO9bsA6HaGoS9JzXsqJIvQK3VCz92wiWSYHRslYFEli01VSsbTy0oXi7PeXqSAdT6wrln5xlxQ7IReoVVI2EjbLRpnzNXTA/39qg546+KHvu7RNOO961E17Vli+Kyqjqmb06puysrYg0q+7H32vzJ/oVCIwZCSKxrrL0p+3OWXYw3DXWcViX79wNcTHzcwgK/rRfauB/n0vpRvfd53nkAoQFNlE5UllayrUtFRqtLFftTuo7mmlTpbzGdYRO3/oz51vrmsVWmOTIDPfEbZLm9MM5+yqiphlcvRwaM84fRSEYC7L/sLQIvQExD6+Ow4AbOae2prTCy5tDvbMUk4Uw2zXYvoq4iJ0GN9kuyV6jzzm5Lv1nIF35gKBhyyBFe12vl4zUt7395zaufd5reonVURoLgJPXa7nmYUXSQpWuaMj85Ni/8TXLv+WgD2r4PQseytb4f6lVRRH9PwsadNSUBZ1aMPDjJo05qKqhNPwAGUhALc9ZsRTMLETzp/krBE8tgj32bnB5Rr46MXnkqZrNTllo01ipzWORRppNLRB8xqK9xU3168kovWtFIz34o5U1it6Y9JUuXy5We+BMD/Pgx7dr4RgOP1IM/0LngJt199vg2TJK3GKTGX0Ba0IwW8fOqZLH4JDfOsc3XYbeq23xKGQO4mCCXCuNYV6qCUaqfS0McsQcJy8Z7ovRe0pqJgBvbIKwRFTejOMidCgrccgv2pEzp6hO4qdy1ZP9ex1rGWVuHCVwbHurK3vh3SEmt1lmjDx9U3vBOA5y1uZucy3DJeuJCyBj2CpiZYs4a1/RPc1nwDwXCQew/dG3fITzp/wqvO/b3yyAH+p8aX0q1RT4hudM0j9CSVLv5ZP5OWMOVz4GhoKV5C1+eJVmZRspgtqqoiSdHBiUHCMszgxCA/OP4AQsKf9dSxpu4iqkuqGLXB4PBCQh/U2/6nzVBamvStNpWoirGuc4ezX2fSskV1XvtLgMnJBE/MHfRpRVUmG2ZHNVUzIAWML6GpqdetKseKpakIipzQzSYzLqnOJM9A6lF0ccZcOdDPdeypVQ5se0ezr+Ed9qqLUH1ZtDKl5orruXjUzKwFDrzwcGYvFNslWplmyPUVVwDwwZDSTe85dA+hcIiwDPMPT/4Db/rRm5g0BblMCwifWws8/XTSl4tE6DqhV6WO0PVIs9kPoq6OypJKSrAwVQJTQ4vQb5cJo1qNs8uefqj4olFdTVkQnAGz6hadGuVrL3yNQDjAG0/BRTUbEUKwvVFVqRyzeBYQp9utCL0xmJzMATq0jtGukUWULiYtWyzckAvfhPp+O8w2sNtxavlQTwYlzclwZlxJWG3lScYErkCkJXQhxLeEEENCiOMx9/2DEKJPCHFE+3drfpeZHLUmxWQj7oXRSSwiGrovoLTGqirYsWPJ779nyy0A7BXns66jHtK2w3WxlSkmU1RHf+aHmb1QDKGnjNAhIrvcfHyai5wXcW78HD868SPe9KM38ZmnPoMJE1/4NTz6uHqdg00Q3J9cR49E6BlKLrpzYJMfqKlBCEGttkMZzZF/dSGgl8TVODM05loMqhU5Nk+ZAXjZ+3Ik7/GxZ4DWVgC21auSumP1wLl410T3iCKlBlLLBjs2XAPAQ+VnsrZwDo558JeCQERIHCjokAvftMohOayVYLfj0gjdu4Ru0UhTUVVxNBVBZhH6fcBrE9z/JSnlTu3f0iYzLAG1JSopNeJJI7noGvoJLZLfswfM5iW//55trwdgX9McMssKgeFppcPWu+J17z3t1wOZ16OHz59T3uws9HFZAI3QTS8c4P2XvR+AO39yJz899VOqSqt4xPpuPv4M1F5/KxeVr2GqBI6f+G3Sl1sguVSlllz6h1RFTPO0JSIB1Go69LCvePxcPOjGXClyFktFlTq3m32KYP9t/78xMjXCbtnMteeIGMptr98OJE6MusfUOdlgST1V6S3X/Qm1U/B8/Ry/PfazrJYZkTvMNkwiSikFjdC1Ml9HqR1sNpyaWumZWPy8gt6w1lSkzV4oBqQldCnl74AV25ddW65psGnMnSIR+kEti79E/VzHptrN1AasDNih5+BjWT13SGuIqouZ8wiw54Z3A/B0iZtQMH2mfrT/ZUImcJoqKLWk3lqzW7nrceQIf3zx2yg1q+M3127m+bue55YnzqjHX/MarmzbA8Bzgd6EQ0SC4SA9XnWBvMilqmvWOhTBJY3QNUJvCkfrt+sqVOndyFRuRoYtBe4JN5996rNp/Uc8JlWK59JKZ/MCjdCbxtQE+590/gSAPx9qR0AkQt/eoAj9eD0LatEjSdGy1DpwRZmdj55T0sI/P/nZrJYZ9UK3x91f0Ag9oBF6WRUIgWtONW95vYvz2R+aHGLENENpEBqbi6NLFJamoX9YCPGiJskkTfULId4nhDgghDgwvMTpPolQ61DSQDpzp0hj0d6D6o4cEboQgmulIrG9nb/O6rnDqNr5+jXxJ8y6HdfS4jczXio5vvfBtK8zOKqissayDBJ01dXK6mB2ltqeQb71xm/xyas/ybPveZaOsjVqvqoQ8L/+F1euV62Iz60FnllY/XB27CzBcJC1jrXYrKr9vamyCbMwMzQ5xGxwYf3xgFdJAs0imgiurdL9XArjm50K//TfH+bvn/x7vvGrf0x6jJQST4nyc3c2ZWe7nBXKyqC0lObxqASyxr6GN+tecFqErksuJ+ogdDZeenTPqO9F2p0b8CHbq7HPwv94D/HshcyrrHQbierS+F1AQSP0OZU7cGjNTM6wMi1bzJALKSXv/dl7AXj1GTCtyeMuLMdYLKF/HbgI2AkMAF9MdqCU8h4p5W4p5e66urpFvl1y1Goa5kggedt4WIajJ11nL1RWwq5dOVvDnhotMTqSRWJ0YiIy57G+oT3+MSHYY2pVr5mBjj6oDUBodGSYvNFkF154gTu338nnb/48VWVVKlkcCKgovqaGK9eoxpdnkyRG58stoBLVzXa1jj7/QgmqX+tobbJGI8ZabeLPiCVQsIHCyXDglJKXug8l3235ZsYJmcCerdPiYhBTugjwkSs+grVHk1U0Qq8uq2at2cWMFV7uj68jd2tNXA1V6bX+6q2X8aHn1e27992d8RLHtOi4ujye0HWztskSCPuz63zOFuNhFRw5KtR5pRdLeH3Z9zb8x/P/wc+7f071rOCen5N8TOAKxKIIXUrpllKGpJRh4JvAFbldVuao1YYLjIQnIBhMeMz4zDgSqeYdSuDSS6N+GjnAns2vAWCfyGKMV1+f6o4kKjnEvabm67IvXT16MMjgrNrypuwSjYVO6M8/H3//b36jfr5G/T47G3dSIiycqoXx5xaWZc6vcNGRSkcfmFKliU1l0Yt7bWxz0TKWLobCIV60qr9lz0zyrbpnRH3OrhmR/4aTmNJFm9XG+7a/W3VzmkxxQ823V6nP4JgvvsTUHVZXg4ZMzo1t2/jos1AWMvGzrp9xzJ3ZHFqvZoLlnFfCaRImKsLqezbhH13wvFzCp9kLVNnVueQU6svlmcxAFRgags5O6Ozk8P4H+cRvPg7Af/7CTMs4q5/QhRCxv+HvA4u3G1wiarWysVSdhhH9HE23bW9PeNxisevK36MiAN2Vs2rgRQYI911gWOsnqqtYuHO59npVj763zI2cTuFJ0d8fnVS0iAg9DvMIvdRSyq76S5ACXuh/Aebi9fz5FS46UlW69M+qL7YexQMrpha9+/iTTFnV37KH5Du+0UGVN3AFM2gOWiqqq7n+DOyo3MA/3/jPOEcmlN/K2rVxzUnbm5WL4/Fg9PyTUjKoNXE1zN8FJsK2bTRMwl3HlVyRUZQeDDKGktaqKxZKfna0uaITeSZ0bQ0Oh/ouucwZDrl48UVF2Fu3MrFzK3c88IcEwnN84AV407GgkijLV/7oOR2ZlC0+ADwDbBJCXBBCvAf4vBDimBDiReAG4M/zvM6kiCODJO3/Ef1cS5RkO24uHSy19Vw1pE7cfQczGyE3dv40IRNUhayUmBeOIduyeQ81s2b67dD7ZIrXPH8+UuGStmRRx86dqsLnxIlo3fL58ypKqayEV0Vt/K5sUeVsz9UF1CzMGCSSXCB1c9FAWCWCm5zRiDHOz2UZ2/8PPxP9O58rDzAXTNzd6BlSEXpNOE0COheorqZ2Co5e/BU+etVHo0lPLSGqY3u7+syO2fwwq8jNN+tj1hSmIgCVjRlE6M3NUFXFJ/5nBovJwn+d+K+40YIJEVuDXr4wlRaZKzqZx/xIOIzPpHbnjiq123VqCdq0Qy4OH1YXyKoqPnJHFd21sG2slH8/06FM1D7xifytOw/IpMrlrVLKJimlVUq5Vkp5r5TyHVLK7VLKHVLK26WUy1Zvlkn7f6SpaFpLLuWY0AH2hBWJ7e18NKPjhwbUF6WexOZOQghehUrGHDyUwqgr0y7RWNhssH27OpF1ktaj8xtvjIv8rlyrdPTn1gL798e9zPy2fx3JmosmAhP4RYCyOaiOKferWyGSy+Ge6O8XNsG5nsRdkx6PygO4TAWYM6lVukSshfU5ovPO4e1NKkI/Vk/EIdM9qf6WDRNkNoRDCNi2jfXj8I7amwjLMJ9/+vOpn5OkqUiH3aQR+nQerZEnJiJOiw5Nx3eVqJ/e2TSdoqNq5/D9913Ffe3jlFvK+eGnDlJ+vEsFOJ/+dN6WnQ8UdacoZEbo0aYiTTLIB6HXqCTr3uGDGR0/PHwGgDpr8vrgzfXKOKz7fIp27GyaimIxX0efJ7fo0BOjz62JN+qaC81xZuwMAkG7M347n0xy0Yc0NE2AiCGYlSK5HJlQF1mzZv/R07k/4XGjWomsy2JP+HhOoTUXRaYRJYnQN9duxhyGl1ww3aMG1LonNEKfBDItSNimKmb+cupSBIL7jtxHny9Ff0WStn8dBRkUHTPcwqHZDeiDbNIOuRgZ4SUXfKBCJcO//Novc3H9xXlbar7xyiB0vanIo1ns5oHQr9p0E5YQHJEDGc1QHPKqL0m9LXnk1NGhttHdvjPJu1BTDIdOiVgdPRSCx7SqjltuiTus3dlObamToUo4c2xvZB29Y72EZIj1Vesps8QnBiO16PMkF90CtslPXMS4Eghd+v0crlSf2w0Tivx6zh1JeKzHrxJtNaWLNObKBhlG6KWWUjqCVYRNcPJlVWLq1odDTwmwZ3jx0Qh9U+cQb774zcyF5/jC/i8kPz5dhG5Vuxh/lv7+WSHGC10ndJdN2Wl4Q6k9ZAKjQ9zxhzBBgDdvfTN3XXpX/tZZABQ9oVeVVmHGhL8UZgcTRxIRYy7vrOpOzEPW2rbjMi4bgLCQPHMhvWPdkLYdrksyFgygY4tyc+y2TcOFJJ2wS43QX3gBDh5Udq5tbXBRvP2uEIIr1qkBCM9ZhyKdiMnkFiCphW6sj0ssoddoX74RG0h39nXDucCFvb9g1AaugJlX2xWp9Qx3JzxWnyeqk0ZeoUfoaQgdYLtFlSYeH1TOn+4hlbxtCJVnPlVJI3SOH+dT134KUH4/w8mqRdJF6Frpoi+Qx3LUBITu1BK0njTDbx4NnORgM6y31HLPbfckHt9YRCh6QhdCUGtW0cfocOIRXBENfQa1VV2CZW5SbN2q2rGBvb1Ppj18WBuKXO9K7FEN0FGrJtt01wDPJZ7IHrhwllEbmDBFIt2McPHFKnv/8stqOhEouSXBCX3lWo3Q1xDR0ZMlRAHqK+qxmqyMTo8yNRf9QsVKLrGEXmYpo9JcTtAMvpHFdfYtFYcP/AKAXaKZ9gb1d++dSHwR9Wg9D67K3PdVLIAeoaeRXAC2V6sGtWM+JR25R7UIXWQhDV2syQ0nTrCzfge3bryVqbkp/u9z/zfx8ekidN1xMZhHQh8fZ1xbQ5U2x7TSXoMlBFNiLmGDm46Xgiqwur3umoTrLzYUPaED1GptzSPeJBG6LrlMkxe5BYCKCvbMKsljb/fjqY8NhxkKqS1oXZKxYKAibrsswWOD0eeeTHjMkPalrS+vxWzKwpvGao02V/2//6d+zpNbdER09JgGo2Q16KDqj3XZJTZK79cajZo1Y65Y6J/hsH95IvTD59QFc2fDJbS3XwZAj0xcajcaVJ+dq7oA9cmxEfr0tJIVLRZYs7BRaPsa9XkeC6kLp1tr4mpIkadZgLo6NTh9YgLOneMTr1JVHg92JulYjvFCdybwhneU5X9Q9OzYKLMWsEgRkf+EwxHxc0ll0HVWqgtliyu3pczLhdVB6PrkoonE+mskKTpD/ggduNalvlDPjRwhEEph6D8ywnC50qLrq5N38Akh6KhQ5WbdnQkcDwMBBrXW7sYU0k1S6LLL1JQqY7zhhoSHXbFG9Y0daoLA/r1A8hp0HYmaiwY0TbdprgxK4ks1I34umTSC5BqhEIdn1e5u1/bX0L5VlWr2lE4nzF14tK7EmpoCtITHRui6k+L69QmN5bZtVOs+Vq4uOJGkaHmWnu0xsstVa6/CJEx0j3YzE0zgz59OctGHXITzN1fUP64NtwiXRCWTWMfF6RSEblE7h5aG4vFrSYXVQei6F8i0J+EXMKKh5zNCB2q2XMrWIZiRcxzsT1Ht0tfHUIqmolh0rFEWv91DnQs7Yfv6ovq5fQmEDmq+ZXXiSM5Z7mSTq4NZC7w4fBx8vpSSCySudOkfU7ebLAvHttU6tAYxOQkzBRgqHIuTJzlcq/62uy6+ibq1m6gIqMEp3nNdCw6PGHPVFWDOZGyEnkI/B2jbcjUVARiwhRj1uRmc1S722eRWII7Qy63lbHRtJCRDdA53Ljw2neRiUzuvfA6K9vnV7+kgpi8gE090KTlbrj7LljWLH0W5krA6CF036CoJRpNHMYiTXHLcJRqHbduiOvq5vcmP6+uLdInWJ2j7j0VHs3LS63IE4Pi8htzFJkR1XBHj2JBEbtFxpZ4YbZbMPrOXc+PnMAkTbc7E5JKouUivcmkuWRgx1i7jbFHP3t9wrhrKw2Y21WxCCEH7jNIRek8s9LAZtaryV1djAbbpsWWLKfRzAFNZORePqR6C451P4tbcPBtSjSVMhBhCB9jRoA3QGFpoBTA35mGyBEyIiHdLLOyVGqGTvxF0EUI3xXR0ZuKJPjHBWS22WF9vROgrBulKF+OSonmM0GMJ/bm+xElMAPr7IxF6WkKvUSdawsRoLKFXLILQN2wAp6Z73nxzykNjjbp6nv0VYRmmtbo1YZcrJLbRHdDkoaYE5ZXLWbp45KhqBttRsi6Sh2g3KY2/pzfecC0cCuIpVbtAV1MBCD22bDFNhA6wPaA+z2MvP4NbKjmhoSbLAQ3zCF33W3/RvXBu7viE+kyrzRUJK0Tsdm1QtMjfoGjfpDatyGKLfeOoJ3qSCN0/eBZvOZQG038PiwWvCEKPaOh5llzYtIlto4oQOodOJj0s1HeeUS2YqClPXfqWMaEvJkIXAr75Tfinf4Krrkp5aGxi9LSm529wbUh6/PzSxam5KcZDk5QEEycT4z7DAkfoh/sVae9asztyX1uFym30DMbLDP6hC4Q1p0VrmY28I1ZySROhA2wrUet+pv95pk0hyuegsj7LCH2rJj90KpkvVYQ+NqkSx/O90HXY7er89ltCqt8hD4hMK7LE7BAy0NDPXlAXrPUzpXGDOYoZq+K3SOXnEgqH8M36EBKqSh3RiDQfKClhk2sjQqqk4VwocVTiGeghbAKXqMBqTm3wpGvUp10Qfn4eoV+4gFuL9BdF6ABvepNqb05Tf7ujYQdl5jJO18Bz451xa0uE+Rp6fJfowrzBskXog4McLlER3K6tN0bubq9TF9IeX3wp7OiAGtAR8QXKNyor1WczORkd1p0qQq9W03Uen1TRdMMEiPoso0+HA1palJXySy9FBmgkitAjttQlC/MiAHa9yqUElXzPA8a19n5HzPi7TDT0c27192yZK4CFQ4Gw+gh9XoQeOeFmwNSW/y2ybcsOWscgKENJjY2GtVLDupL05WRVZVU0VDQwY4ULF06CL6bjLpvh0EuE1Wzl0mbl+/6DTUoPTUno86pckjUV6dD9XIZTEPpcaI6vPPeVyGvlBPv3c1i7FsZG6O3rlTdK71x81Y3HfQaAmlABjLlA9UzosssJzes8FaGvUZ/REKpDMqu2/1jossuJE7RWt1JZUsngxOCCBqMxbVj2fC90HYUYcuELqA7fqtikbJyGnpjQz3qUhNUiEl+MihGrntCjxlzkV27RsW0bW7RzvnMkQVUAMDSmCClT3W5TrYq6umuAAweiDyxVcskSuuxyRtvkbHzkWfjOd+DZZyMmRzpqymsos5QxPjuOf9Yf3/Zfs1BmyiRC//aRb/Onj/4pf/fbv8vNLwRMPf0kp2rBLEVk8g9A+xZlu9BTMhFXOeXRBlm7RAEtVXVCDwRUp3ND8ot3fft26mN4M2NjrvmI0dFNwhSdWzpPdvFqDUPOBNa5UJgxdL5g/LQiAEpKcM4p+dMzkXia2Vm/CjZaLAVoECsQVj2hx9Wg57PCRcfOnWzRzp+EZV7A8KTSiOuqMis17HAl0dGXidB1bPzqD+Fd71J2u7W1iqi/8hVA1dDHyi7JukR1ZELoL/Qp//aj7qO5+HUAOHbifwibYLNtPeXWKEm3tqgI/YxDEhqI7gg82sVY99suCGLLSdN1Ore0sD0mBdEwScILaFpkkhiVkjHNK6XanpgU4yL0ydS+KouFLxg/rUiHSxty4U1G6NPqnGyx5f+7UyisCkLXE4uJNPSCdInG4vrr2epRkcHJvgTmTrOzDIVVpFLvTN72H4uEidHpaSZ8I0yUQqm5NNLynE/oVroAZky0/smn4I/+SHWcVlaqQdJf/nLkmFjZJZ3kkgmhH3Grv2fncCdhGV76LzQ9zRGvuujuaom/WJVby2mesRI0w4XjUdfFUZ9amyuJZpwXzCf0VGhpYVsMoTeGyhM2IaVFstLF2ClGk5OMlajdS7Ut8RDqgkToWo27wx5/XjnNShv3JJk3fDaodpUtjiyrgFYwVgWhV5ZUUmKyMm2FqaH49v9CNRVFYLezZc0lAHSePbDw8ZiSxbrKzCQXndC7dEKXEvr64hKihTAVaqlqiTg6trnasf7j55QPzKFDytyrvBx6eiLyS1yEnsRpUYez3IlA4C2H4PBCQg+GgxwfUuQyOTeZcHhG1jh4kMP16sKwa/2VCx5ul4pIe16OTnbyTCpyqClLTGB5QVXMxSPdOWyzsX0quntoMC3S4nfzZrUTOH0aZmaiidGhmAg9TVMRKJ8esxQELBDw5WfIhU/ETyvSodsbe2cSe7GfRWv7r1kdbf+wSghdCEGtHqWPJ9HQ812DHoMtV78RgFPT5xdGklk0FemIROh1JrUDOX++4HILqL+zHqUvSIhaLFFvGE3nj/VziYvQE0gAFpMFZ2k1UoB3bKGfy/zW85PDyctCM8bTT0cToo0Lh4a3lSlJrKcvOnhZn4BTEGMuHdlE6MD2kujOr6FkkReesjLYuFGVGnZ1RSSX40PHCYW18sM0bf+gzhm7NlfU70scKS8JoVB0WtE8QndquyjP7EJCD4QCDFimMYVhTX3y8ttiw6ogdIBaLdodCfmViZEGr2Z16pwmoy9DLlD9+jfR6IdpU4hz3jPxD8ZG6LbMSKHd2Y5JmDhTFWbWjIrSl4HQAfas3wNEt+Bx0DtPtaEZsd2icRp6Ek1X37EMz3oW2BwcHYzXzXNB6MGn9/Kill/c2bhzwePtLmUl3OPtidw3OqcZcznyW1UUh2widOBi5yaElsdtyPAcS4gY2cVZ7mSdYx0zwZxMGAMAACAASURBVBle9qrSzUwidAC7zONcUb8/4rTomFdpo5uFeYN+5DxLkPPj55FCBRjWekNDX3FIlhj1DqutudNqL9yw161b2epXZW0nn/15/GN9fao0j8wj9FJLKa3VrYQF9DhZVkL/yBUf4Z433MNfXvOXCx+cN3w6dhSd7rTYROUCYy4dcZ/hcHx53JHTvwO0qg1yQOhS0nVqHzNWaK1cG5lwE4v2tSoq7QlEdwyekFpAjTO5qVrOERuhZ0DoFesvilRatVYuwUBsfmJ0fj16BhE6xA6KTjOweTGI8UKfn0cqrazCFlAlxBPz/NjPjavS4ZZxFpc0XqFYnYQekxj16mVm9gK29grBlioV3XUemDdjNDZCT2PMFYsFidFlIvRSSyl3XXZXQgKMG2snZSRCP+05zdjsONYQ1KT4nVMlRo8efwKAP9LsbE4OLLHSpbubw+VKQ9219vKEh7R3KHmp1+SLlC56hJJ9XLWZJbRzgtgIPZNdZmsrP/pv+MX3YZ1rCTLj/MRovdqVRQg90whdnys6lQcNPcFwi+gbJ/dzOTuuGsZaxjAIfSWitjxJhD6uiMHpai7oerZ0KCvTzvPxXiCL0dABNtXE1KIfPAi9vctC6CmxYYOKJt1uuHAhEqGfGTsDQOMEmGqS10QnJXQpOTKlZI87T2s7n5FTC7bRWSG2oSiBfg7QrpUu9lSFI+sZtaimKldD6+LfO1voEXpFRWY15S0tXDwMrz/N4pqKdOjDLuZF6JFa9DRe6DrsJn2uaB4GRSeYJxp94+R+LmdHlGzU4jdlPp6vCLB6CF0jg9Fy4ghdHxfmrC+A1WkMtrzqdgA65ZAq59MQ7L/AqA0EIq2PSywiEXqbXeUI9u7FvZhZovmEEHGyS1VpVZwDX7KSRR3J/FzcTzyMuzyEPSC4/Lq3UjsJvtDk4jtGZ2fhpz/liE7oTYkJvbGykbKQYLgC/J1HIRjEU6KS3DWNhUmwA9EIvbU1s1FysVH8YpqKdGzYoOSxM2fA74/kTbKWXDTTLP9MHuaKZhqhz/NzOTustf0HKzMfz1cEWHWEviBC11qTnc0XJXpa3rBlvZp6c7IW5K9/Hbl/dFRp+jWl1VlNGIqULq7RvkHT0ysvQoc4Qo9tLoLkJYs6kkXoRx/8KgCXWNZgumQnWzV9OGsdXUr4+c9h2zbkz37GYa2vK1FCFNTkpdaQit56u54lPDqCR49Ik3RG5gWb1O6M3btTH6ejJaaueikRutWqyhcBTp5kU80mrCYrPd4epUlnKrlY1YnqD6Qfnp4t5sY9TFvBJMFmnWeWlsLPJdr2X/xj52KxOgk9VkPXpss4WzYXdD2NlY1UU85YObgfe0jdKSVDWlllfZZRdSRCr4iW7q10QodoYhTSR+gJ/Vz8fo6cegqASzZfD9u2LY7QT52C170Obr8dXnqJc5dtwFuuzps19uQJznar+px6LhzDP3hWOS3OmdKaquUU27dDVxd8/euZHe9wRGWapRA6xOnoVrOVLXVb1H+HjjM7Nsq0FSyYFpJpDCLdonkYFO0f06YVyZKFvRipNHRtXmxLyeqwzdWxOgk9NkI3a8MINmwv6HqEEGzRWvY7Dz8G4TCMjTFsUU0QdfbsCH2tYy1lljLc0s94KUgomDFXVtBLF194AcJh1tqjVRapShYhSYT+ox9x1KU+w52bXj2P0E8keJV5GB+Hj31MkeKvf63kiy99icP33Q0o/TxVU1Z7dSsAPSOnGR1UUZ0rWEAy19HRkV2V1q23qrmjHUsc3JCkY/RF94tRL3RTYi90HRFCD+a+9X/cp06GuGlFkTdOrKGHZZjzs+pCsL6isLm1fGNVE/rchI+JEok5DPa2wkboAFvWK+e7TuuY6qbMYrDFfJiEKWql22DGWw5zZqUbpoqOCo7mZvXP54PTp+Mi9EVJLt/6VkTrvqThEqivZ2tAaaUJrRViISXcdBN86UuqQeauu1Tn40c/yuFhldhLlhDV0d6kEoM9U314hlWpW40sS/2+KwHf+57SviuX6DmjE/rDD8c1GB1zH4vxQk/9HnatPtwXmk553GLg0y4qVaYEF7skGvrgxCABGaR2EipcKygYygFWNaF7X1Jf2uqACWEpkH91DLbUqUEBJ+uAX/0qrgY906aiWERkl10tK1Nu0REju8Rq6FknRU+dYvr5/XTVqgvatvptIARb6xXJnhjpTF3p0tOjKoKcTtW9es89UFeHlJInzz4JJE+I6mi/SOVCesQYHo+qpXeZisA/WwjVvbtU3HCD0vB7e+HSS9lxVMmZLw69yJgmY1Sn8RGKDIrOw1xRn1YK6TAn+EySaOhnx1TJ4vpVVoMOq4jQa2xRgy45PAShEN4epbE6ZYG8q+dhq0bonbVECH2xETrEEPqm2pVN6DGyS1yEnsbKdUGEft99nKiHkEmVbepuiI0bd1E9Dd7QBEOTKaYbPa3NA73uOrj00sjd3zz0TX539nc4Sh3c2HZjkicrtK9Tvjy99hCjZ08B4LI4Uj1ldaGyUvUV3HknTE2x/a++BMCxwRfxaoMlUiVEARyV2tQiOZvz5UUI3ZqY0BNp6HFNRUupAlqBWDWEbrPasFltBCwwYZEwNBSZ2F5Qq9MYbKlVCaTOOlQz0PHji2oq0hEh9O3NDP6+mgG6Igk9psFoQYSeIiJylDqwmqxMlMLMqBvuv5+jCVrzxbbtmSVG92suiddcE7nr1MgpPvroRwH4xuu/kfbCqg/B7nXCyDnlzFiTouZ6VcLhUBLO/ffTHLbhmgLv7BjHURfTdBU/dp3QRe4HRftmVSmkoyTBRTaJhr5am4pgFRE6LJRdPAOqGcVZujylSS3VLZRbyhmww1hJGL73vUU1FemINBdNnWfwD18LLHI4dL6hl9cdOcI6WyMmYaIsCLVTpIyIhBDRz7AsDIODHNmiPrtLGi6JHphppYseoV99NQCzwVnufPBOpoPTvGPHO3jr9rem/VUqSyqpC5Yya4ETs1rXsW11kUBGEALe+U7EocPsmFQB0u8aVMRdXZmG0B3aoGhT7gdF69OKHGUJZJ8kEbouuay2tn9Y5YTuHdF8XNKccPmCSZgi04Y6a4GhoayNuWIRqUUf7YqYXa3ICN3pVE0pMzNUdp/h27fdy/0/FZgkab9AcZ8hcHSTIvS4WvGLL05f6TI2pka2lZTAZUoH/5v/+RsODx6m3dnOf9z6Hxn/Ou0WtaYXmpReX1BjrpWGjg62v/adAOzTevXSE7o61/3mUNz0p1zAN6dKIR22BEFbMg09NkI3JJeVi/m16LoNqzPBlPlCIaKja/ydrTFXLGpsNbjKXUwEJiLDHlYkoUOc8+I7W9/IW45LVTJoTV3yF/sZSrOJoxZVSXFJY0yE7nSyVaoLw8n51go6nn1Wkcfu3VBWxuM9j/OFZ76AWZj5/h98f2FXYQq0VyrmOqbxeM0ynk8rATuaVSLZo53L1Yl8fWJg1yYJ+UtQXbo5hF4546hIEChUViascokQuhGhr2wsiNC1kiZXXWHb/mMR0dHbVS3uUjR0iEbp+88rfXhF1aDHIrbBaETzwc7gyxP7GZ65/dX45vw0VDQsuHDplS4nR08lfqEYuWVkaoR3PqSiyr9/9d9z1dqrsvpV2htUyas2ohJXzRIcDFcB9NJFHemSovkcFD0uNUK3J4i0zWaqTOUICeOz44TCIaSUUcnF0NBXNuIMujo78WrOeM6aAlqdzkOE0Dc6CZhhrFxJMa7yxQ0e0Al9ak51wK7YCD0RoWewvY0Qut3MkbdeD8yLzjWs7dhN5SwMBccZSTRiTEuIyquv5r0/ey8DEwNcu/5a/nrPX2f9q7S3xpc2uupXz8iyxeDi+osRRBuJ0hJ6HsfQ+bREa5Uj8Y7X5KiiWkuMjs2MMTYzhj/gpyIArlkRb028CrC6CD02Qt+/P+q7sUjyzAX0VumTjtmILlxrq8UkFven1wdG61ixhL5rl5pleeIEnFNlYlkR+j9+iqN1yghrZ8NCr5XYSpcFw7iDwcjs1XuqX+LhroepKq3ie7//vaz8c3Tovug6XLXLt+NbCagsqeQiV9QbKdMIfaIEpD+Hfi7BID6zPq0oybk1T0eP1c+F07W4easrGKuX0M+cwas19KWy9sw3Nrg2YDFZOBMY4twtaqu/GP1chx6hg3JsXExytSCw2VSXYSgEjz2m7suA0CN+LjMejgyqPEGiCD1lpcvRozA5iW9LO5989h8B+MYbvkFL9eIi63Zn/MzJmkIac61QxMou6QjdYrJQFhKETTA1nsMxdH5/1Gkx2RrmVbqs5qYiyIDQhRDfEkIMCSGOx9znEkI8JoQ4rf1cEYW58yskIl7NaZI2+USJuYQNrg1IJPv+/E1A7gi91lZbWJOobKHLLo9qQz6y0dCnRzjqVkMsErohbtnCVo0bTsZOooeI3HLfTTX4A36ub72eO7bdkf36Nayxr8Eqo1+V5QwQVgpiRxCmI3QAe0ifKzqc5sgskMo6N/LG8bXoq7mpCDKL0O8DXjvvvr8CnpBSbgSe0P6/7FhA6FqEvli9OlfQdfSnzirXwKVE1RtrosOZV6zcokMn9D7VMp+N5PKS5yXOjJ2h1FwadxGLoKKCrWb1+588dzD+saefJizgqw3qy/uRKz6yuPVrMJvMEZtVe9C8si+iBUJshJ7JBc4u1d/M789hhJ5quEXkjeP9XFZzUxFkQOhSyt8B84cBvhG4X7t9P/B7OV7XohAh9Er1a3kymKZSCOiEvvfsXmBpEbrNaot0X654QtdLF3VkQeiHBw4DakqOxZTYk2RrgzKOOunpin9g/34eb4fukJt1jnXcvun2LBe+EO0VqrKlJlwExlwFQNYRuszDXNFMI/REGvorVXJJggYp5QCA9jMpQwkh3ieEOCCEODA8nMPtVgJECL1CZeBXguQC0Vr0cc37Yqm6tx6xrnhCv/hiKIshwCwIXaIaUOI6ROehpeMKyuegP+hlbEYbb3b+PJw/z1euUReBD+7+YNILQjbQ54u6GluX/FqrAe3Odtqd7Wyq2USZJf1Fzi7yMFfU52M8mwg9RkN/xUboS4WU8h4p5W4p5e66pZrtp4Fu0DVaGmLGgjLfN1moSGTcU0DolS46lhKhQxERutWqql10ZKGh60g2TQjAtG17ZLp9pNLl6afpccIv24KUmEt476XvzXrZidCuSV2uV3hTkQ6zyczxDx7n0PsPpfRC1xEdFJ27uaLBMQ9TJSAkcaMO4984XkOPi9BfoRp6IriFEE0A2s8UlneFQ4m5BEepg5AJerVdoKvcldEJl0/oHiw6FttUpOMtF7+FjpoObuu4bUmvUxDEyi4ZfIHKreVxF+BUEXrCSpf9+/n6bpAC7th2x5L/1pF1aJU27dXtaY585aDcWp6xF390ruh4zt7fP55iWlHkjaMRer+/n6HJISxSKG/+VRihL3Yv+jPgXcC/aD8fztmKlohaWy2+WR/d2me13Po5QEVJBS1VLZHoYKkR+vWt19P14a70B64E6IlRyDgiqrXVMjmuptvEarUL0NHB1lETEObkgKqImXp2L/dqjrgfvvzDi1lxQtzcfjOPv+NxLmu+LGev+UqC3VIBodwOivb5VII14bSiyBtHNXS9ampdoByznFqVhJ5J2eIDwDPAJiHEBSHEe1BEfrMQ4jRws/b/FQF9y35aJ/Rl1s916Do6LF1DLyrEErors2oj/TNsq26jKpGLno6SEraWqi7gk2cPwsQEPwgfxVsOVzTu5vI1lyd/bpYQQnBT+00ZJQANLESkWzSHc0V9E8rnx5FoWlHkjaMReteICoJa/n979x4cVXk3cPz7Y0PIEpcAIVwDkYqVS0Ku0GAi2spNURFtKrZeRq20Uq0ybR36jkq1rcp0itZp0aG+CtNXRa3yFnWgiMgo8KLcAoQ71EQikUuEJBAu2eR5/zjnbC6EZE022dvvM8Ns9pyze54nLD+e/Z3nPL/T9jg2AlMurY7QjTEXW2P02gC3JSB8AT3lEuBUSIzQwZrpsvzAcqD9I/SwMmwYTJpkFUpoZWEuh/N32FL+3DGyXxpwiF3f7MV89hl/HWNdTH1o3MNtbrIKPE83D5yBKm8AA/rpckiAHq4W0j4NcujOhfYUJ40fjSP0cOML6JOt0Vmw56A7nAujMV1iomuU16WLVZz5nXf8fonzd9hi/tw29Ltj6eaFL2vLWbFuEdv6Q1Kdm4KRBW1tseoAHvubVpW3OmDvWXnGisw9Wqpp2mCE7hhy3F6XXQN66HMW6Nr/zX4gNHLoUD8XPal7UtAv0oa6gpEFjEoaRcGo1oNyTFo6V9j3qsyuXgrAzKQpdIsJTtlB1TxfXdG6wNUVrfBVK/K0cOL6HLoj5Wu7DREY0Du/cnIHc0Z3pZVWdZlQyaFnD8zmysFXkj84P9hNCXnThk9j2vBp/h2cmsrI/4Ht/WGv+zSuOvjZhJC4cVk14Im3/h1WBrBQtFN+LqGlb7weD91rILZWOO9yUi7GKqvnZwownERsQHeEygg9LiaOdfeuC3YzIs/QoYw8EQNYq+7dXOJm8PCxLb9GdTpfkQsCV+Ci0mvNhGq2WpHvxB4E6HW+C0fctUDk3lQEkZhyaRLQQyWHrjqIy8VId30h6oe6jAtiY9TFeDxOoejA1RWtrLXy8c1WK6o/MUCjPPrgSiJyhgtEQUAPlZSL6jhj+mYS64XswzA+MySWFVJN9EiwZnZV2euX+8XrhZ/9DP7+92Z3O+mbHp7WA3qvamtt/f5dexHnRUfo4SJUUy6q4wwZkcv2F2HlP0Dy8oLdHNUMjxPQY+r8f9H69bBwITzyCJw+fcHuSjt906NHC/d1uN3QpQu9T9v5c2elbw3o4UFH6FEoNZUryqF3l3gY3cKdpSpoPHbQrepqrJG3PzZtsh6rq+H99xvvq6mhMsbKibcY0EUazUVPqbNnxGjKJTz0cvdqVO9QR+hRIC8P0tJg5kyIibjr/BHBE2ethljVjWZH283a3GCd+yVLGu9rWK2oWwt3E0Ojuegp5+y7SnWEHh5iusQ0GpXrRdEo0KMHbN8O8+cHuyXqIuK7xiPGWgHVW+nniovOCB1g+XKoaLCwV0VF60vnOjwertsPg939ueGEPZrXgB4+nLRLN1c33F1bWOdBKdUpRIRLvFa4OXXSj8VZKypg3z6IjYUrr4Rz5+BfDdYAbFDcosX1fgA8HiYfhC+vepfxZVahDU25hBEnoGv+XKnQ4fG6gPplb1u01apYRXo63HWX9XPDtIs/1Yp8J7bz5lVVUG4t6KUj9DDiC+iaP1cqZHjqnELRftQVddItOTlw663gcsGHH8Jx+7X+1BP1nbhBQHderwE9fDjruWj+XKnQ4asrWlXe+sFOQM/OttIjEyZYs2PefReA2oqTnLID+kWrFflOrCP0sKYpF6VCjwc7oJ/2o1C0M8MlJ8d6nDHDerTTLqcqrFJVnrqudJFWwpgG9PCmKRelQo+vrmhrAf3ECThwwCowPtIuDHPzzdYF0jVroKyMykq7/FxL1Yp8J7YDelkZnD9v3WzU3b/SeeEmIgN63pA83DFurk65OthNUUrZfGuiHzrY8oFbtliP6en1KyL27AnXXQfGwNtvU3HKLj/XUrUi34ntgF5cbD1G6OgcIjSgXzn4Sip/W8l9WfcFuylKKVvPId8FoHzXJiswX0zDC6INOWmXN9+k8vQJABJaqlbkcAL6F19YjxE6ZREiNKCDdYORUip0XDFqPAA7Xd/Anj0XP7BB/vzTkk8pPllsPb/xRitVsn49lSX7gFaqFTl0hK6UUoGVPiATgO39uHBtlobsEfrBK/pyzeJryH8ln9PnT0N8vBXUgcp9OwDoEdvKlEWoD+hff209akBXSqn2SeubBkBRX6h9b1nzB5WXW6kRt5sN7uPUmTq+qvqKP//fn639dtrFNwe9tbtEoT6gOzTlopRS7dPL3YvBnmTOdIUDe9bBN83MdnEuiGZmsvXodt/meevmcbjqMEyZAj161Af0lqoVOZoGdB2hK6VU+43unw7A9iQDK1ZceECDC6Jbv7Zu/x/oGUh1TTWPr37cmso4fXp9QI/34+ZBDehKKRV46f3sgN4PeO+9Cw+wA7rJymJrmRXQX7/ldWK6xPBq4asUfl0IM2bUr7To8SN9EkUpl6BPBampqaG0tJSzZwNXDVzVi4uLIzk5ma4RWOFchZ/R/awCJNv6A8tXQE1N/Vxz8M1wKRk5kBPFJ0jqnsT4lPE8OOZBnv/seX618lesmrGcyn/EA6dJ6NW/9ZP2aHLhNIJH6EEP6KWlpXg8Hi699FJEpPUXKL8ZYygvL6e0tJShQ4cGuzlK+QL69uQYOHkS1q2Da66xdh47BiUlEB/P1u6VAGQOyEREePzqx1m8bTGrv1jNB8UrqZzyffjP+y0XiHZoyqXznD17lsTERA3mHUBESExM1G8/KmRcnng53VzdKIn3WmmThtMXnfnnmZlsPbrN+rG/NdWxt7s3T1z9BAC/XvlryuusqketrrQI1jeAbg2WCIjglEvQAzqgwbwD6e9WhZKYLjGM6jsKgB1N8+jNXBDNGpDl2z1rzCyG9R7G3vK9rCleA/gZ0KHxKF1H6EopFRi+C6ND3VZVon3WXZ8N7xB1Log6I3SAWFcsf5r4JwAM1tIB3zqgx8RcmIKJIFEf0MvLy8nIyCAjI4P+/fszaNAg3/Pz58/7/T6vvPIKXzt3otmmT59OSUkJAMnJyZw8efFail6vl549/ZhT28Bjjz3G888/D8AjjzzCJ5988q1er1Qw+C6MZg6yNnzwgfVoj9CPjrqUr6q+whPr4bLelzV67bQrpjE+Zbzv+bcO6ImJEMHfWqM+oCcmJlJYWEhhYSE///nPmT17tu95bGys3+/TNKBv27aNmJgYUlJSOqLZF3jooYd45plnOuVcSrWH78KoM0HlvffgyBEoLYVLLmFrvHVBNL1/+gVrnYsI8ydZxcAFoWecn4MgJ6BHcP4cQi2gi3TMnzZavHgxY8eOJSMjg1mzZlFXV4fX6+XOO+8kLS2N1NRUXnjhBd58800KCwu57bbbfCP71157jWnTpjX7vjfeeCPZ2dmMGjWKl19+udG+2bNnk5WVxcSJEym3F+Pfv38/kydPJjs7m/Hjx7PP+YrawGWXXUZZWRnHjh1rc3+V6gxOQN9RW0adqwt8+il89JG1MzubrUcaXxBtKntgNoumLeJv1/+tbSP0CBZaAT2EFBUVsXTpUtavX09hYSFer5clS5awefNmjh8/zo4dOygqKuKuu+7yBXInsMfGxrJu3Tqys7Obfe/FixezefNmNm7cyPz58zlxwloKtKKigtzcXLZs2cK4ceP4/e9/D8DMmTNZsGABmzdv5plnnuHBBx9s9n0zMzNZv359x/xClAqQPt37MNAzkNM1p/liQo5VWs75dpmd3ewF0abuzribB8Y84P9JoySgB30eeiMtrZHcyVatWsXGjRvJsddkPnPmDIMHD2by5Mns3buXhx9+mOuvv55JkyY1+/qysjKSkpKa3ffcc8+xbJm1OFFpaSkHDx4kIyODmJgYCgoKALjjjjv48Y9/zMmTJ9mwYQO33nqr7/Ver7fZ9+3bty+HDx9uc5+V6iyj+43mcNVhtl0znMv+/TkUFVk7cnLYWmbNfLnYCL1NoiTlEloBPYQYY7j33nt9o+SGtm/fzvLly3nhhRd45513WLhw4QXHuN3uZud/r1q1ik8++YQNGzbgdrvJz8/3Hdd0iqGIYIyhT58+FBYWttrms2fP4nb7UcFFqSAb3Xc0Kw6sYPswD7c02F6ZPpz9b+8n1hXLyKSRgTthlIzQNeVyERMmTOCtt97i+HGr1FV5eTlffvklx44dwxhDQUEBTz75JFvs1eE8Hg9VVVW+148YMYIDBw5c8L4VFRX07t0bt9vNzp072bhxo29fTU0N79pVzV9//XXy8/Pp1asXAwYMYOnSpQDU1dWxbdu2Ztu8b98+UlNTA/MLUKoD+S6M1h6GYcOsjQkJbLPvEE3tm0pXVwCXq8i0R/tjxgTuPUNQuwK6iBSLyA4RKRSRTYFqVChIS0tj7ty5TJgwgdGjRzNp0iSOHDnCoUOHGD9+PBkZGdx///08/fTTANxzzz389Kc/9V0UnTp1KmvWrLngfadOnUp1dTXp6ek89dRTfO973/PtS0hIYMuWLWRlZbF27Voee+wxAJYsWcJLL71Eeno6o0aN4v1migOcO3eO4uJiMjMD+DVVqQ6S7qy6eGS7r2gFWVmtXhBts7vvtopP33JL68eGMTHtyFuLSDGQY4w57s/xOTk5ZtOmxnF/9+7djBgxos1tCFXV1dVce+21rF27FpfL1eHne/vtt9m1axdz5869YF+k/o5V+KqprSH+6Xhq6mqovHUTnh/+BH73O+5x/5tFhdYMllljZgW7mSFDRDYbY3JaO05TLh2ke/fuPPHEE5SVlXXK+YwxzJ49u1POpVR7dXV19eXIixLOWzVGZ8xo9g5R5b/2BnQDrBSRzSIyMxANiiTXXXcdycnJnXKuH/3oR/RoukyoUiHMl0c/YlUmOuc9x85jOxHEt099O+2d5ZJnjDksIn2BD0VkjzGm0f3ndqCfCTBkyJB2nk4pFSmaBvSio0V467wM7zOc+Nj4YDYtbLVrhG6MOWw/HgWWAmObOWahMSbHGJNzsXnZSqno41uky64d6txQpOmWtmtzQBeReBHxOD8Dk4CiQDVMKRXZGo7QjTG+/HlLd4iqlrVnhN4PWCsi24DPgQ+MMc1UfQ19LpeLjIwMUlNTKSgooLq6us3vtWbNGm644QYAli1bxrPPPnvRY0+ePMmCBQvafC6lwlm/S/rRN74vlecqKako0RF6ALQ5oBtj/mOMSbf/jDLG/DGQDetMbrebwsJCioqKiI2N5aWXXmq03xhDXV3dt37fm266iTlz5lx0eCL+LwAABqtJREFUvwZ0Fe2cUfrWsq1sc+agD9CA3lY6bbGJq666igMHDlBcXMyIESOYNWsWWVlZHDp0iJUrVzJu3DiysrIoKCjg1KlTAKxYsYLhw4eTn5/vu9MTYNGiRb6FtI4cOcL06dNJT08nPT2d9evXM2fOHN86Lr/5zW+C0l+lgsnJo/9z9z+prqlmSMIQert7B7lV4Suk1nKRJztm4Xkz17+bp7xeL8uXL2fKlCkA7N27l1dffZUFCxZw/Phx/vCHP7Bq1Sri4+OZN28e8+fP59FHH+X+++9n9erVDBs2jNtuu63Z9/7lL3/J1VdfzdKlS6mtreXUqVM8++yzFBUV+bVOi1KRyBmhL91tLW2h6Zb20RE61kqKGRkZ5OTkMGTIEO677z4AUlJSyM3NBWDDhg3s2rWLvLw8MjIyWLx4MSUlJezZs4ehQ4dy+eWXIyLccccdzZ5j9erVPPCAtdyny+UiISGhczqnVAhzAvoZ7xlAL4i2V0iN0P0dSQeak0NvKj6+fi6sMYaJEyfyxhtvNDqmsLBQCzEr1UYj+ozAJS5qTS2gI/T20hG6n3Jzc1m3bp1vBcXq6mr27dvH8OHD+eKLLzh48CDABQHfce211/Liiy8CUFtbS2Vl5QUrNCoVbbrFdGN4n+G+53pBtH00oPspKSmJRYsWcfvttzN69Ghyc3PZs2cPcXFxLFy4kKlTp5Kfn3/RGqJ/+ctf+Pjjj0lLSyM7O5udO3eSmJhIXl4eqampelFURS1n5cU+3fswyDMoyK0Jb+1abfHbiqbVFkOJ/o5VKJu3dh5zPprDxO9MZOWdK4PdnJCkqy0qpcLCjNQZjBk4hl+M+UWwmxL2QuqiqFIq+qT0TOHz+z8PdjMigo7QlVIqQoREQO/MPH600d+tUtEj6AE9Li6O8vJyDTwdwBhDeXk5cXFxwW6KUqoTBD2HnpycTGlpKceOHQt2UyJSXFxcp1VNUkoFV9ADeteuXRk6dGiwm6GUUmEv6CkXpZRSgaEBXSmlIoQGdKWUihCdeuu/iBwDStr48j7A8QA2J1xov6NPtPZd+31xKcaYpNbeqFMDenuIyCZ/1jKINNrv6BOtfdd+t5+mXJRSKkJoQFdKqQgRTgF9YbAbECTa7+gTrX3XfrdT2OTQlVJKtSycRuhKKaVaEBYBXUSmiMheETkgInOC3Z6OIiKviMhRESlqsK23iHwoIvvtx17BbGNHEJHBIvKxiOwWkZ0i8rC9PaL7LiJxIvK5iGyz+/2kvX2oiHxm9/tNEYkNdls7goi4RGSriLxvP4/4fotIsYjsEJFCEdlkbwvY5zzkA7qIuIC/AdcBI4HbRWRkcFvVYRYBU5psmwN8ZIy5HPjIfh5pvMCvjDEjgFzgF/bfcaT3/RzwA2NMOpABTBGRXGAe8Jzd7xPAfUFsY0d6GNjd4Hm09Pv7xpiMBlMVA/Y5D/mADowFDhhj/mOMOQ8sAaYFuU0dwhjzCfBNk83TgMX2z4uBmzu1UZ3AGFNmjNli/1yF9Y98EBHed2M5ZT/tav8xwA+Af9rbI67fACKSDEwFXrafC1HQ74sI2Oc8HAL6IOBQg+el9rZo0c8YUwZW4AP6Brk9HUpELgUygc+Igr7baYdC4CjwIXAQOGmM8dqHROrn/XngUaDOfp5IdPTbACtFZLOIzLS3BexzHvTlc/0gzWzTqTkRSEQuAd4BHjHGVFqDtshmjKkFMkSkJ7AUGNHcYZ3bqo4lIjcAR40xm0XkGmdzM4dGVL9tecaYwyLSF/hQRPYE8s3DYYReCgxu8DwZOByktgTDEREZAGA/Hg1yezqEiHTFCuavGWPetTdHRd8BjDEngTVY1xB6iogz2IrEz3secJOIFGOlUH+ANWKP9H5jjDlsPx7F+g98LAH8nIdDQN8IXG5fAY8FZgDLgtymzrQMuNv++W7gX0FsS4ew86f/Dew2xsxvsCui+y4iSfbIHBFxAxOwrh98DPzQPizi+m2M+a0xJtkYcynWv+fVxpifEOH9FpF4EfE4PwOTgCIC+DkPixuLROR6rP/BXcArxpg/BrlJHUJE3gCuwVp97QgwF/hf4C1gCPAlUGCMaXrhNKyJSD7wKbCD+pzqf2Hl0SO27yIyGusimAtrcPWWMeYpEfkO1si1N7AVuMMYcy54Le04dsrl18aYGyK933b/ltpPY4DXjTF/FJFEAvQ5D4uArpRSqnXhkHJRSinlBw3oSikVITSgK6VUhNCArpRSEUIDulJKRQgN6EopFSE0oCulVITQgK6UUhHi/wE+AO6YGW5gX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data:image/png;base64,iVBORw0KGgoAAAANSUhEUgAAAXQAAAD8CAYAAABn919SAAAABHNCSVQICAgIfAhkiAAAAAlwSFlzAAALEgAACxIB0t1+/AAAADl0RVh0U29mdHdhcmUAbWF0cGxvdGxpYiB2ZXJzaW9uIDIuMS4yLCBodHRwOi8vbWF0cGxvdGxpYi5vcmcvNQv5yAAAIABJREFUeJzsnXl8Y2d577+vFi+yJVvy7lm8ZMazZGYyk0wWkkzIckMgkNCWQkNYeyEsBVrK0pbSDdqSlkLhXspyQwMJWyglhLCEQJKSMJPJNmtm8diT2LN5kRfJlrzKkt77x3uOFlurLcmWc36fz3yskY6k19bR7zzv73me3yOklBgwYMCAgeKHabkXYMCAAQMGcgOD0A0YMGBglcAgdAMGDBhYJTAI3YABAwZWCQxCN2DAgIFVAoPQDRgwYGCVwCB0AwYMGFglMAjdgAEDBlYJDEI3YMCAgVUCSyHfrLa2Vra2thbyLQ0YMGCg6HHw4MERKWVduuMKSuitra0cOHCgkG9pwIABA0UPIcTZTI4zJBcDBgwYWCUwCN2AAQMGVgkMQjdgwICBVQKD0A0YMGBglcAgdAMGDBhYJTAI3YABAwZWCQxCN2DAgIFVAoPQ0+HBB+Hd74ZAYLlXYsCAAQMpYRB6Otx9N9x/PzzzzHKvxIABAwZSIi2hCyHWCSF+K4ToFEKcEEL8mXb/Pwgh+oQQR7R/t+Z/ucuAwUH1c3h4eddhwIABA2mQSet/EPi4lPKQEMIOHBRCPKY99iUp5Rfyt7xlhpQwNKRuj4ws71oMGDBgIA3SErqUcgAY0G77hRCdwJp8L2xFYHwc5ubUbSNCN2DAwApHVhq6EKIV2AU8p931YSHEi0KIbwkhnDle2/JDj87BiNANGDCw4pExoQshKoEHgY9KKX3A14GLgJ2oCP6LSZ73PiHEASHEgeFii3Ld7ujtYlu7AQMGXnHIiNCFEFYUmX9fSvkTACmlW0oZklKGgW8CVyR6rpTyHinlbinl7rq6tHa+KwtGhG7AgIEiQiZVLgK4F+iUUv57zP1NMYf9PnA898tbZsQSuhGhGzBgYIUjkyqXa4B3AMeEEEe0+/4aeKsQYicggTPA+/OywuWEEaEbMGCgiJBJlcs+QCR46JHcL2eFYb6GLiWIRH8KAwYMGFh+GJ2iqRAboc/OwuTk8q3FgAEDBtLAIPRUiCV0MGQXAwYMrGgYhJ4KOqHbbOqnkRg1YMDACoZB6Kmga+hbtqifRoRuwICBFYziIPSf/xy++tXCatiBAIyN8cgmE396rZ+gCSNCN2DAwIpGcRD6xz8OH/4wnDtXuPfUyPvTN5v4irOb/eswInQDBgysaBQHoTdpPUwDA4V7z6EhJPByVVi9dSVGhG7AgIEVjeIg9MZG9VP3Ji8E3G485eC3KkJ3V2JE6AYMGFjRKA5CX6YIvSfGP3LQIHQDBgyscBQHoS9HhD6P0N0VGJKLAQMGVjQMQk+GoSF6jQjdQCGxbx9s3Ai//e1yr8RAkaI4CH05JBe3Oz5CN5KiBvKNn/8cXnoJHln9NkkG8oPiIPTlitCro/91VwBeLwSDhVuDgVcW9PN7fHx512GgaFEchL4CkqLuSpBSgsdTuDUYeGVBJ/SxseVdh4GiRXEQek0NmM2KTGdnC/KWwaFBzmoRus1qY84M3nIMHd1A/mBE6AaWiOIgdLMZ6uvV7fkOiPmAlFyYGSJkgjWVzax1rAW0xKihoxvIF4wIvbjR06MsSkKhZVtCcRA6FFZ2GR+nx6608nbXRTRUNACajm5E6AbygWAwGiwYEXrxYWYGXvc6ZVHy4x8v2zKKh9ALmRiN0c/bnG00Vqr3NrpFDeQN+kQsMCL0YsS//At0d6vbTz65bMsoHkIvZITudkcqXNqr2yMRuiG5GMgbYgOVYif0++6DN79ZOZa+EnDqFNx9d/T/+/Yt21KKh9CXKUJvd7bTUGlILgbyjNjzenZWbeGLFV/6kpIdDh1a7pXkH1LCBz6gLl5vfzuUlsLx48tWDWcQeiIkkVyMCN1A3jB/51nMOrq+w5iYWN51FALf+Q489RTU1cH/+T9wxRXq/qefXpblFA+hF1JyiWn7b3dGJRdDQzeQN8wPVAxCX/kYGVGzGgC++EVwueDaa9X/l0l2KR5CL2CE7h86z3AFlGGlsbIxmhQ1DLoM5Avzz+ti1dHDYfD71e3VTuif/CSMjsKNNyq5BWDPHvVz795lWVJREPp3jn6HTw9+n0krBYnQe8fPAtBaUodJmCIaumHQZSBvWC0Rus8XrdZZzYT+5JMq+VtaCl//Ogih7r/6anX7wAGYni74soqC0P957z/zueNfVzLI4GD0hMkTeqf6AWivXAdAfYVqahqqgPCIEaEbyAN0Qne51M9ijdBjL0SrldBnZ+H971e3P/1p6OiIPlZVBTt2wNwcPP98wZdWFITeVt0GQG9zucome715fb+ekCLtdtdFAJRZyqguqyZoBo+YKeywagOvDAwO8kQbNL7fz6MbKF5Cj133aiV0veZ80yb4i79Y+Pgyyi7FRehrK9UdedbRe0wqymhr2By5z+gWNZBXDA7y0BZwl87xqw0Ur+TySojQ77lH/fza15TkMh86oS9DYrQ4CN2pEXp9ibojn4QeCNBrUw0R7c0XR+6O6xY1EqMGconJSfD7OVWvvo79dlZHhL4ad7LBoMrjCQHXXZf4GL3SZf/+gvu6FAehaxF6j1PTzvOZGB0ejjYV1WyI3G0kRg3kDW43AKfqVGJtwE7xRuirXXJxu1UOr74eLJbExzQ3Q3u7qvY5erSgyysOQtcj9HLNOjePEbqMafvXLyQwT3IxInQDucTgIP4S6KtQ0VxRR+irXXLpVwUTkb6YZFimevSiIPR2ZzsAvRY/EvIaoQ9eOMWMFWrnrNhL7ZH747pFjQjdQC4xOEh3TfS//XaQ40VK6GNj9FbDIxtZnYSuc09zc+rjlikxWhSE7ixz4ih1MEGAURt5jdB7Bk8C0B5yxN0f1y1qROgGcomBAU7VRv87a4GxiSINGsbHec8b4fVvg+7wKvyeZBqhxyZG81xmHYuiIHQhRLTSpZr8EvroywC0mWri7o/rFjUidAO5xOBgHKED9AeKdNTh2BjnqtTNPlmkeYBUyDRC7+hQ/i6Dg/Dyy/lfl4aiIHSI6ug9TvIqufROnAegvTz+AzOSogbyhkSEHspvr0XeMD7OWJm66Q9OLe9a8gGdexJE6IFQgKFJbaKaEFEdvYCyS/EQuh6h692ieULPrHrtdkdL3P2G5GIgb4gh9E3OjQAMSP8yLmjxkGPeKKGHViGh65KLFqGPz4zzwLEHuOPHd1D3b3U0f7GZh089rI5Zhnr0JHU3Kw9RQhfRYdGJivqXiB6ptrrtdR1x989v/y+aK6GBFY/Q4ACnd6rb17fdQJf3NP3WGWV0ZSquM21ywktIW7I/XMSe7skwMMCIDf4rsI+Hv/tVfnvmtwTDwbhD3vOz93D5mstpXokRuhBinRDit0KITiHECSHEn2n3u4QQjwkhTms/nflcaKTSpUFrLtJqd3ONXqvKzLc1b427v9RSirO0mpAJRv0FGFRt4BWDs5N9zFqg2dbAplrVndxvRxldFRnGpqLav98UVI04qwn9/dzydvjwyS/wWM9jhGWY61qu44uv+SKnP3KaWy66hdHpUd7103cR3nkJVFTA6dOFmeNAZpJLEPi4lHILcBXwISHEVuCvgCeklBuBJ7T/5w2RWnStRjwff6CZ4Ax9ZXOYw7Bu/fYFjzfalW7mnvMu62RvA6sI4TCnpJLwNtdtodmutvIDleSnueg3v1HDjPOUhxqbja7ZX8rq6hYNBgkOuzmqOXl/+43fxv0JN0+9+yk+9qqPscG1gW+/8dvU2mp5vOdxvnzgP+BVr1IHF2jgRVpCl1IOSCkPabf9QCewBngjcL922P3A7+VrkQCt1a0AnLUFCAnyckKe9Z5BCmgZA0vDwqRHXGJ0mUZMGVhl8Ho55VTBwea6rRFCz1tz0Te/CY8+Cg89lPvXlpKxuaj27y9hddWiDw1x3i4JmaDZ3sy7d76bWlt8NrvJ3sS9t98LwKee+BRHrlUGf4WSXbIS6IQQrcAu4DmgQUo5AIr0gfpcLy4WNquNhooG5kySPgd5idB7+44D0OY3g8224HHDoMtAzjE4SJdWIbu5djNN2i6wP0/t/1MjAzyzFuTp7py/NjMzjFmiEou/lNVF6AMDkUlmsV3k83H7ptv54O4PEggFuLP8V0xZKVhiNGNCF0JUAg8CH5VSZizuCSHeJ4Q4IIQ4MLzE6pA42SUPEXpP3zEA2gMLyRwwZosayD1iK1xqN9FUqQh9wA4yDzbRf93cydXvhUfdeZAAxsfxlkX/u+oi9P7+qC2IMzmhA3zhNV9gc+1mOqfP8clbBBw+HJ3klEdkROhCCCuKzL8vpfyJdrdbCNGkPd4EJMwUSinvkVLullLurqurW9JiI4nRPJUu9ri71PvIxPldY7aogZwjhtA3126moqSCqpCVWQt4vf05f7vOMkUqL8z05Py1GRuLlCzCKzdCB6Uo/OAPfoDVZOVruyW/2BCGZ57J+xIzqXIRwL1Ap5Ty32Me+hnwLu32u4CHc7+8eMR1i+YhQu8dP6Pex5pYPTK6RQ1kha6utFNrvP0vM1QJNmlhrWMtAE2yAoB+77ncriccxl0yB0C3yaum6uQSMU1FsMoj9DSEDrCraRd333Q3AH/8Rhjc92g+VwdkFqFfA7wDuFEIcUT7dyvwL8DNQojTwM3a//OKfDcX9Uz1AdBesTbh43FJUUNyMZAKTz4Ju3ap5pIUF/+u4VMAbDLVYxLq69hsUr3zA/4cR+herwpGgG6XhDNncvv6r4AI/UyGkouOP3/Vn3OT4xJGKuBD9t/lcXEKmVS57JNSCinlDinlTu3fI1LKUSnlTVLKjdrPvJd9xLX/55jQpZT0BPXRc+0JjzEkFwOJ8MPjP2TfuZik17598IY3qCHBgQAcOpT0uaf8vQBstq2P3NdsVXNF+6dy2+8QHnIzrBN6DcjuHCdGXwkReoaSiw6TMHH/e37J6za8jn99zw/zuDjt/fL+DjnEAoOuHLqYeWe8+JjFPguuupaExxhJUQPz0e/v560PvpVbvncL/f5+pZO+7nWq/tqhOXamGHJwak5Jh3rLP0BTmco19c/mNmgY7X850sU5XgZDXckvNIvCKo/Qp919DNjBIswReSwTrHGs4ZG3PcIG14b0By8RRUXo66rWYRZm+h0wE87tsOger0oStXtBNDQkPEZv/x+2QWjEIHQDMOBXhDw1N8Xf/Nf74bWvVSR2553wr/+qDjpyJOnzT5nUxnZz07bIfc0VKnAYCOW2Dn3Q/VLc/7vP5ZnQV1mEfnbiAgDrK9dgNpmXeTWJUVSEbjFZWF+ltqZnq8hpYjSW0KlPnBS1mq3UWKsIm2B0PI9j8AwUDTzTUaXxvgu/4FCFD97yFrj/frjsMvVAqgjdpjopN7deHrmvuUpFf/2ZVwdnBPdofJK1e6Qrp68/X3KZsUJwovjsCxIiFKI3pHZMbTUXLfNikqOoCB1iatFzrKP3epWW2eYFkkToAA02RfaD00aEbgBGp0cBEBKkgI+9rRb53e+qeZPbtilzrVOnYGahUdXc9CQvO8IICRvbd0fub3KuA6DfnNu2effYhbj/d8/05fT1GRvDWx5/l3+ywB3VX/4ybNmS+xzX0BC9VUribXMahJ4z5GvQRSYROkCDQ/NzCRSpX7WBnMLjU+fgHx2HmqCVpypHeLjnEfVgeTls2qR8f06cWPDcnpcPEDRDi9+MrSw67rC5TiXl+62zOV2re0IZ2jWi3qvL6kt4oVk0YiL0cqFM9HxTBR6l9+MfqwtomnLRrDEwkHFT0XKiaAk914MuejxKX2wfF+ByJT2usWoNAIPWWZhahX7PBrKCp18LBEJ2/uF1nwfgk499kkAooA645BL1M4GOfurMAQA2Tcd3Jjc1qOTZQHkQmcPEv3tG7Sb2VChHx+4acjpNJzzmZVxztF5rVX4G/pkCTy3SHSpz3ZW5iAqX5UDxEXq+JBePNnpOuFJ6UBuliwZioedSXBW1vP/KD7G5djMveV7iq89/VR2wUzM6T6CjnxpUVhObw/EBhK22iaoZCJjBMzWas7W6gypavrbmUgBeckGo+1TOXn9iwkPYBJXmcpxWtQvwzxZYQ9f9b3JN6EaEnh/ko1v0l92/pMd3DmsIWstTD3+N6xY1Shdf8fBMqHPAVerEarbyhZu/AMBnf/dZRqdGU0boXZ7TAGwumTefsqyMZq04pH+0N2drdWtTkNrrN7E2XMmcGc525U6a0L3Qq0sc2Es0Qp8rsH1uviL0mLZ/3fl1JaLoCD3Xfi5HB49yx4N3IJH8ze+grLYx5fHGbNEc4uBB+Na3lnsVS4Je5VJToQxZbt14Kze338zYzBifeeoz8RH6PPnk1LSaX7vZMa+RTQiap60ADLhzJ4m4zUovb2hop6NUXUS6LySvwMkWY7NqB1BdWo29dBkIXUp+sH6c174d/L7cfjfHB3rxlkM51sgufSWi6Ai9vqIem7kMbzmMjS4tSz/gH+AND7yBicAEd1a8ir99ipQJUYiJ0I3moqXjgx+E97wnYcKwWODRBjq47Oq8EULwxdd8EZMw8bUXvsYpy5g6p3y+uFZ7KSWnwqoTdHPdlgWv2xRU2cX+kRxF6FIyWKq8WxrWbKLDpRqZurwvpXpWVhgLqKjYWeHCXqbsCwo6V3Rykm9cJvn1Btg7nTspCaJVcK2lDSh7q5WJoiN0IQSt2gDn3unFe11MBia57YHbuOC7wDXrruFeeRsC0hK6fnU2IvQc4IJWRnf+/PKuYwkYDSkSc1VHpbrtDdt57673EpIhPvGbTyTU0YenhvGaZqmagYamjcxHcyi3Bl3hCT9DWtt/fV0rHet2AdA9l6PCglCIMTkNQLWtBrtNCc7+0HRuXj8T+Hz4tKSsdya31TW9k+pcbbOvT3Pk8qLoCB2grVbVgfaa/WpYdJYIyzDveOgdHBw4SLuznYf+6CHKhrUyxBQ16BCVXAwNfYmQEka1hF+e5sMWAh6pItCa2nVx93/2hs9iL7Hzy9O/5KFLteLsGB29S2vq2TQComlh3qbZpGwDBny5Mejy9L1EyARVs4IySxmbNlwBQHfZVG66OX2+iBd6dbkTu00Jzn5ZwEHRMYTumcttdU2v5vPUVpv/9v2loDgJvVrT0RdZi/6pxz/FQ6ceoqq0il+89RfUVdRFSSVNhF5nq0MgGLFBaMQYFr1oTEzwt9cEuOQDMDGYY5vYAkFKicesyhOddfGRW0NlA5+76XMA/EnFU4rsYiL0UyNKEtg8AjQuzNs0WRQh9k/lppLL3a+MuBoDqj68Q5N5umtQQ4yXipi2/+qyauyVqnLHLwI59VxKCZ8vUjbpDebQciAUotekdmJtTVvTHLy8KE5CX0Lp4r2H7uXz+z+PxWThwbc8yBZdvxzSyDkNoVvNVmrMlYRNMDyW+wEErxiMjPD9HfBiI7w4enK5V7Mo+GZ9hISkchZK6hdG2X9y+Z9w7fprGQyN8bFbiIvQT410AskJvblUJVn7Z3KzC3QPKQ24Qaqa99bqVixScK4aprqOL/0NYpqKqsuqoxp6Ccp1sgCQY2PRCD2cQ0IfGaG3WusSrVsoj60kFCWhRypdsozQB/wDfOCXHwDga7d+jZvab4o+mCGhAzSWqS+b22/4uSwWcnhYzc0ERorUFydS4TIN1NYueNwkTPznbf9JqbmU+3bBr81nIoOfT7lVInizvwQqKxc8N2LQFcyNFqz7uDQI9Ue3mCxcpE3meun0c0t/g/kRul62WECDrpnxEYKaZ5ZX5vAikuVgi+VEURJ63KCLLGrRu0a7CIaDXLX2Ku667K74B3XJJY2GDjGJ0RkjKbpYjA2dZdaibo9MFqd0pRO6Kwmhg5oT+pnrPwPA+24D/6FnATg1rEXopnpIUDXRZFdlhf3h8Zx0i7o1Lb6hJDpesaNcmYB1D+QhQtfLFgtooesbj55HHlPubBNkf3/Wgy2WC8VJ6DHDouVg5oTunVaJT90GN4K5uWiEnsHc0waH+rIZfi6Lx8BQdKblyExx/h0jXaIzAuz2pMd9/OqPc1mglnPV8KnnP8dMcIYzE32Yw3CRLbGvdrmzjuppmBPhiAHYUuDWLpoN5dHze5Ouo4/nYL7oCojQfeNRecprCuTsdYcudDFVAtWhEqrLqnP2uvlAURK6o9SBS1QwY4VBd+Yno1cjDmfZvCHQhw4pUu/oAJstwTPj0VijEmBuJpXx0kpBOAz33ZdTf458od9zJnJ7JFicFqueYSVjuMKlCaNsHRaThXvr3oMlBF+d3cu3D3+bMGHavVDS0Jz4SVVVNGvNjgM5kPbcs+qi0GCP6vUdbcretyuUgx1SDKE7y5zLE6FPRC98npJgzl73jFslsNtE4uHxKwlFSegAbWXqxNQHO2cCPUJ3lc8z33rqKfXz1a/O6HUa7CoBNlghczJk42//529550PvJBRe4sXhiSfgj/8YrrwSjh1b8rryiYHxaEJ5hKmVdWHMEJ5RVZtcQ/og4JLLXs+ntCl1f/bonwHJE6IAVFfTpLf/p5otev/98ItfpH3/wZAq42uoju4IOtqUB3t35Sx4lmhzO19yWY4IfSr6O3hLpApwcoCItXZZ6i7ylYDiJXStwL93KvNKE13zXBChZ0nocd2iS2wuklLyb/v/je+++F1edL+4pNea6+rk89fA3opRuOkmOFm46hEpJQ8ce4DTo5mVwPVPR2vPR2xEa9KLCJ4xTXKxLExqLsCOHXz6d7B1WDAXVh2bKQk9JkJPSugjI+oC/va3py0NdKNa8BvqWiP3ddRuAnJUuhjjhb5cGvr4VDS48pSDzNH79mrD41d6UxEUMaG3a+VDveHMCTUiuZTHEHoopIb6Alx3XUavk8tu0YnABLMhlcDZe3ZpU8EfH9jHX94M1/1v+PDlw0y85nrlDV0APN/3PHf+5E4++MsPZnT8wGyUwIdtFGVz0ahfrdlVkoGuWlVF6fo2vvVTiUn72qWL0COSy0QSyaWnRxH5+HjaC6Lbohp8GhujjTGNlY1Uhix4bDB6aonj6FZChB7j7BiwwPRYbko+e4PapKK6jpy8Xj5RtITe1nwxoHWLZlgFkFBDP3pU+Wy0tcG6dUmeGY9cdosOTUSJbN/xR5b0Wue9ZyO3v3oF7PjDYX779mty0ziSBseGlMRz2pPZew2Eo518I0VK6Lq1bY0tuX9+HHbu5Mo++FzNm9kwY+OWl0gtuaSL0HtjfF7Onk18DGr3NFSmJK2GtZsj9wsh2CRUdU53zwuZ/Q5JEB7zRmrAHaWOuAhd5tr5MAl8gfj30SWxpaLXrC4UbWsuzsnr5RPFS+j1arvYUyUz1v8SauhZyi2QW4OuocFoAnNv/zNLKlEbnFSk+KaaPeys30GvE268zcOH/mYXE1351dR1qaXP15dRLqDfFHXhG7ERrTIqIng0d0FXZfreBSBipfuX59Zz+tebWOMHErT9A5lJLjFmX6kI3esfYs4Mjhkoq4t/vw57KwBd7qUZpPkmRpECHGYbZpOZEnMJJdJMyAQzE4WZWuQLxjs7er056G8Ih+ktVzvotrZLl/56eUbxEvoiukUjGnqs5LIIQq+11SJQRBTsXVpFyXBfd+T2oPTzsnfxrzcYUL/f9S2v5vn3HeAzV38aS1jwta2TbP/mLp5+/sdLWmsq6JF5SIYYnEj/eQzEjFcbK4e5weLruh2dU5GbqyrDZJlu0nXkSPScTRahOxwRT/SBTCL0WHKfB/cF5RvTMGNeMLylo0G1sndPLM1+IeKFbnVE7rNrY+gKNVfUN8/Z0TO+dNuE0JCbc6rpldZ6Q3LJG1qqWhASzjtgri8zt74Fkks4DHv3qtsZ6uegytDqzFVIAcNdS9Meh+b5Xe/teXJxLxQOM4higMa1m7Garfzdzf/EgXftY5evgjP2ELc9fAdTc/mxM42VWs77Un8eMhym36ai+HKpuos8Q8kjzJUKT1hFhDWuNZk9QR92cfhw+s5kk4kmqZKt/b4kNtEZRujuQWWR2zBXsuCxjnat0kWOLMlzZUyzEa7WWv4B7EKJ6v6pwvQZ+OZ1h3r9S9/19fUcYc4MDTMWyq3l6Z+wzChaQi+1lLImWE7YBOcvZLZd1CWXSIR+4oSSa9auVRp6FogMuji7tK3q8Kgiv0otYN176KFFvtCwKqMEGmtaIndf0n41z336DJcPmPCWhPjhM99c0noTISzDvOSJ+mqfH09N6L7RPqatUBGAFqvScEc8xWeh6xEq0eiqzbD6oaUFqqpUIj0UgpoaKFlIsjqaLCrZOjDpTizFZaihu4d1H5eKBY9tat0NQHdVcEmy11hAEbrTVhO5z25W5Zz+6cLMFfWhmomsYdUT4Jlceid373klVbYFFv7tViKKltBBm/8J9A51pT1WSsmY5pEcidBj5ZYsTesbXCqB6vYNLGnc1ZBP6Xxv0JSXvf3PLu6Fzp9XVTewYKKK1VXLhzzKcvjr+qzLHKLP18dMMGqTesGXOhnVf0G1vTdPW6gtVZ/hcJH5uUgp8VhU+aGzsTWzJwkRjdIhudyiobzSiXMa5sJzC7tFw+F4Ek8huQx6NB8Xs2PBYxtrlYxw2gXhrkVWREkZcTesroghdIsidF8hBkWHw/hM6vNYH1JfBO/U0qWeXr2pyJRh4nuZUdSE3lqqiOus90zaY/0BPyEZorKkEqtZjfdajH6uo1FrLnJXsKR67+EpFUXcXLaFigC8JDwZadDzIc+dixC6nrSNxVvWvhbnNByYPM2B/gOLXm8izK9sSSe5DGgSQFOwjLpK1Yo+MlVcvji+WR8hE0mdFpNC19EhLaGnrHQZHITZWWSpFuGnitC1TtOGkoWk5Ch10BgsY8YK508t0qRrepoxq2riqY6p+HFEBkUXoMplcjJinduqdXR6cmAp0TtWPE1FUOSEXq/JHpmYOy1oKpISfqfVfWehn+tY71Db7FO1wPHFmxsNzaldQ/PVr+VVWmC7r/vxrF/Hf/4lpq1gC1uoLFnY6FJ+xdUqPe9tAAAgAElEQVS8W3Nv/caBbyx6vYmgV7jo75uW0EfOANAsK6l1KDIcmSlM4ixXiJQspjDmSogsIvTYWvQFhN7by5QVLvmQmdvfZlIujuOJI2H3lKrEakwyC7PDou7vPrvIfNA8Hxcd9lJ1PvjnClCHHjPcosWsLirewNJ3BnrjYpujJc2RKwNFTei11coHY2Q6PRks0M+7upRm2NCgPFyyxNXrrgZgbwtLIvRhqU72ug2XsCekkmt7n/vvrF9nsE/JTo0mR+KZh5dfzge0wPwHx34QkZ9yAT1Cv65FXRjTaej9Y0oCaDJXU1ujWtFHQpn3E6wEeLzqi+6aERn5/0SQTYSeys/lzBm+uwOOOab5+cawIrMkUbpuItfgSLyT6HCo/FH38CIll3lNRTrspZonerAAc0XHxyOEru/cPcGl7wx6Q+rCXQxNRVDshF6jdOyRYPor8YIKlyXo56AIXSB4oRlmTix+cvqQRWVD69dvYU/b9QDsHcheRx/Uot7G0prEB7S30yFd3NQD08FpvnP0O4tZbkLohH5j641ABhG6Jik1ldZEI/TSUMQrvBgw6lZbcVeoJLvzZ+tWsGi+wZlILkn8XMI9L/OlV0X/f6KO5IQeVuWVDc7EjXObmncA0DW9yEacZBF6eQEHRcdG6OXqnMrFkItei9ZUtHbbkl+rEChuQm9Ugy5GZPoTZkFT0RL0c1CR/jZnBwELvDC8OEKXc3MMlyntsa5lC1e++m1YQ3DUNBTXxpwJBsdVaVujPQlJCAG7d/NBrSHwGwe+kbqJ6Yc/hMsvz2iAsy65XNdyHQLBgH+AudBc0uP1KTzNFY3U2rQqlyLrFvWMqL9LjcyylK2sDDZr3ZpZROjzCf1R99N0xSg9xxpImhh1C/X9aKhPXMnVsfEqALpN3sUZWiWL0As5VzSG0Fvt6sK11CEXs8FZ+kvnMIVhXdsl6Z+wAlDchF7fCsBISRCmUpN6nIYuZZTQF6Gf69hzkYpI99o9i/J0GT/XzZwZ7AFBWbkd27U3cNmgICxg/4u/zOq1dL/rRleKErorruD2LmiSlXSOdPLU2aeSH3v33XDgADzwQMr3DYVDkWaoLXVbaKxsRCJTOgQOzKmLa1PV2gihF5ufS0RyMS+inO0P/gAqKpQrZiqk8HP5d4u6MreUqDr2Y/UkjNCllLitqpyvoSnx+LSO9bsA6HaGoS9JzXsqJIvQK3VCz92wiWSYHRslYFEli01VSsbTy0oXi7PeXqSAdT6wrln5xlxQ7IReoVVI2EjbLRpnzNXTA/39qg546+KHvu7RNOO961E17Vli+Kyqjqmb06puysrYg0q+7H32vzJ/oVCIwZCSKxrrL0p+3OWXYw3DXWcViX79wNcTHzcwgK/rRfauB/n0vpRvfd53nkAoQFNlE5UllayrUtFRqtLFftTuo7mmlTpbzGdYRO3/oz51vrmsVWmOTIDPfEbZLm9MM5+yqiphlcvRwaM84fRSEYC7L/sLQIvQExD6+Ow4AbOae2prTCy5tDvbMUk4Uw2zXYvoq4iJ0GN9kuyV6jzzm5Lv1nIF35gKBhyyBFe12vl4zUt7395zaufd5reonVURoLgJPXa7nmYUXSQpWuaMj85Ni/8TXLv+WgD2r4PQseytb4f6lVRRH9PwsadNSUBZ1aMPDjJo05qKqhNPwAGUhALc9ZsRTMLETzp/krBE8tgj32bnB5Rr46MXnkqZrNTllo01ipzWORRppNLRB8xqK9xU3168kovWtFIz34o5U1it6Y9JUuXy5We+BMD/Pgx7dr4RgOP1IM/0LngJt199vg2TJK3GKTGX0Ba0IwW8fOqZLH4JDfOsc3XYbeq23xKGQO4mCCXCuNYV6qCUaqfS0McsQcJy8Z7ovRe0pqJgBvbIKwRFTejOMidCgrccgv2pEzp6hO4qdy1ZP9ex1rGWVuHCVwbHurK3vh3SEmt1lmjDx9U3vBOA5y1uZucy3DJeuJCyBj2CpiZYs4a1/RPc1nwDwXCQew/dG3fITzp/wqvO/b3yyAH+p8aX0q1RT4hudM0j9CSVLv5ZP5OWMOVz4GhoKV5C1+eJVmZRspgtqqoiSdHBiUHCMszgxCA/OP4AQsKf9dSxpu4iqkuqGLXB4PBCQh/U2/6nzVBamvStNpWoirGuc4ezX2fSskV1XvtLgMnJBE/MHfRpRVUmG2ZHNVUzIAWML6GpqdetKseKpakIipzQzSYzLqnOJM9A6lF0ccZcOdDPdeypVQ5se0ezr+Ed9qqLUH1ZtDKl5orruXjUzKwFDrzwcGYvFNslWplmyPUVVwDwwZDSTe85dA+hcIiwDPMPT/4Db/rRm5g0BblMCwifWws8/XTSl4tE6DqhV6WO0PVIs9kPoq6OypJKSrAwVQJTQ4vQb5cJo1qNs8uefqj4olFdTVkQnAGz6hadGuVrL3yNQDjAG0/BRTUbEUKwvVFVqRyzeBYQp9utCL0xmJzMATq0jtGukUWULiYtWyzckAvfhPp+O8w2sNtxavlQTwYlzclwZlxJWG3lScYErkCkJXQhxLeEEENCiOMx9/2DEKJPCHFE+3drfpeZHLUmxWQj7oXRSSwiGrovoLTGqirYsWPJ779nyy0A7BXns66jHtK2w3WxlSkmU1RHf+aHmb1QDKGnjNAhIrvcfHyai5wXcW78HD868SPe9KM38ZmnPoMJE1/4NTz6uHqdg00Q3J9cR49E6BlKLrpzYJMfqKlBCEGttkMZzZF/dSGgl8TVODM05loMqhU5Nk+ZAXjZ+3Ik7/GxZ4DWVgC21auSumP1wLl410T3iCKlBlLLBjs2XAPAQ+VnsrZwDo558JeCQERIHCjokAvftMohOayVYLfj0gjdu4Ru0UhTUVVxNBVBZhH6fcBrE9z/JSnlTu3f0iYzLAG1JSopNeJJI7noGvoJLZLfswfM5iW//55trwdgX9McMssKgeFppcPWu+J17z3t1wOZ16OHz59T3uws9HFZAI3QTS8c4P2XvR+AO39yJz899VOqSqt4xPpuPv4M1F5/KxeVr2GqBI6f+G3Sl1sguVSlllz6h1RFTPO0JSIB1Go69LCvePxcPOjGXClyFktFlTq3m32KYP9t/78xMjXCbtnMteeIGMptr98OJE6MusfUOdlgST1V6S3X/Qm1U/B8/Ry/PfazrJYZkTvMNkwiSikFjdC1Ml9HqR1sNpyaWumZWPy8gt6w1lSkzV4oBqQldCnl74AV25ddW65psGnMnSIR+kEti79E/VzHptrN1AasDNih5+BjWT13SGuIqouZ8wiw54Z3A/B0iZtQMH2mfrT/ZUImcJoqKLWk3lqzW7nrceQIf3zx2yg1q+M3127m+bue55YnzqjHX/MarmzbA8Bzgd6EQ0SC4SA9XnWBvMilqmvWOhTBJY3QNUJvCkfrt+sqVOndyFRuRoYtBe4JN5996rNp/Uc8JlWK59JKZ/MCjdCbxtQE+590/gSAPx9qR0AkQt/eoAj9eD0LatEjSdGy1DpwRZmdj55T0sI/P/nZrJYZ9UK3x91f0Ag9oBF6WRUIgWtONW95vYvz2R+aHGLENENpEBqbi6NLFJamoX9YCPGiJskkTfULId4nhDgghDgwvMTpPolQ61DSQDpzp0hj0d6D6o4cEboQgmulIrG9nb/O6rnDqNr5+jXxJ8y6HdfS4jczXio5vvfBtK8zOKqissayDBJ01dXK6mB2ltqeQb71xm/xyas/ybPveZaOsjVqvqoQ8L/+F1euV62Iz60FnllY/XB27CzBcJC1jrXYrKr9vamyCbMwMzQ5xGxwYf3xgFdJAs0imgiurdL9XArjm50K//TfH+bvn/x7vvGrf0x6jJQST4nyc3c2ZWe7nBXKyqC0lObxqASyxr6GN+tecFqErksuJ+ogdDZeenTPqO9F2p0b8CHbq7HPwv94D/HshcyrrHQbierS+F1AQSP0OZU7cGjNTM6wMi1bzJALKSXv/dl7AXj1GTCtyeMuLMdYLKF/HbgI2AkMAF9MdqCU8h4p5W4p5e66urpFvl1y1Goa5kggedt4WIajJ11nL1RWwq5dOVvDnhotMTqSRWJ0YiIy57G+oT3+MSHYY2pVr5mBjj6oDUBodGSYvNFkF154gTu338nnb/48VWVVKlkcCKgovqaGK9eoxpdnkyRG58stoBLVzXa1jj7/QgmqX+tobbJGI8ZabeLPiCVQsIHCyXDglJKXug8l3235ZsYJmcCerdPiYhBTugjwkSs+grVHk1U0Qq8uq2at2cWMFV7uj68jd2tNXA1V6bX+6q2X8aHn1e27992d8RLHtOi4ujye0HWztskSCPuz63zOFuNhFRw5KtR5pRdLeH3Z9zb8x/P/wc+7f071rOCen5N8TOAKxKIIXUrpllKGpJRh4JvAFbldVuao1YYLjIQnIBhMeMz4zDgSqeYdSuDSS6N+GjnAns2vAWCfyGKMV1+f6o4kKjnEvabm67IvXT16MMjgrNrypuwSjYVO6M8/H3//b36jfr5G/T47G3dSIiycqoXx5xaWZc6vcNGRSkcfmFKliU1l0Yt7bWxz0TKWLobCIV60qr9lz0zyrbpnRH3OrhmR/4aTmNJFm9XG+7a/W3VzmkxxQ823V6nP4JgvvsTUHVZXg4ZMzo1t2/jos1AWMvGzrp9xzJ3ZHFqvZoLlnFfCaRImKsLqezbhH13wvFzCp9kLVNnVueQU6svlmcxAFRgags5O6Ozk8P4H+cRvPg7Af/7CTMs4q5/QhRCxv+HvA4u3G1wiarWysVSdhhH9HE23bW9PeNxisevK36MiAN2Vs2rgRQYI911gWOsnqqtYuHO59npVj763zI2cTuFJ0d8fnVS0iAg9DvMIvdRSyq76S5ACXuh/Aebi9fz5FS46UlW69M+qL7YexQMrpha9+/iTTFnV37KH5Du+0UGVN3AFM2gOWiqqq7n+DOyo3MA/3/jPOEcmlN/K2rVxzUnbm5WL4/Fg9PyTUjKoNXE1zN8FJsK2bTRMwl3HlVyRUZQeDDKGktaqKxZKfna0uaITeSZ0bQ0Oh/ouucwZDrl48UVF2Fu3MrFzK3c88IcEwnN84AV407GgkijLV/7oOR2ZlC0+ADwDbBJCXBBCvAf4vBDimBDiReAG4M/zvM6kiCODJO3/Ef1cS5RkO24uHSy19Vw1pE7cfQczGyE3dv40IRNUhayUmBeOIduyeQ81s2b67dD7ZIrXPH8+UuGStmRRx86dqsLnxIlo3fL58ypKqayEV0Vt/K5sUeVsz9UF1CzMGCSSXCB1c9FAWCWCm5zRiDHOz2UZ2/8PPxP9O58rDzAXTNzd6BlSEXpNOE0COheorqZ2Co5e/BU+etVHo0lPLSGqY3u7+syO2fwwq8jNN+tj1hSmIgCVjRlE6M3NUFXFJ/5nBovJwn+d+K+40YIJEVuDXr4wlRaZKzqZx/xIOIzPpHbnjiq123VqCdq0Qy4OH1YXyKoqPnJHFd21sG2slH8/06FM1D7xifytOw/IpMrlrVLKJimlVUq5Vkp5r5TyHVLK7VLKHVLK26WUy1Zvlkn7f6SpaFpLLuWY0AH2hBWJ7e18NKPjhwbUF6WexOZOQghehUrGHDyUwqgr0y7RWNhssH27OpF1ktaj8xtvjIv8rlyrdPTn1gL798e9zPy2fx3JmosmAhP4RYCyOaiOKferWyGSy+Ge6O8XNsG5nsRdkx6PygO4TAWYM6lVukSshfU5ovPO4e1NKkI/Vk/EIdM9qf6WDRNkNoRDCNi2jfXj8I7amwjLMJ9/+vOpn5OkqUiH3aQR+nQerZEnJiJOiw5Nx3eVqJ/e2TSdoqNq5/D9913Ffe3jlFvK+eGnDlJ+vEsFOJ/+dN6WnQ8UdacoZEbo0aYiTTLIB6HXqCTr3uGDGR0/PHwGgDpr8vrgzfXKOKz7fIp27GyaimIxX0efJ7fo0BOjz62JN+qaC81xZuwMAkG7M347n0xy0Yc0NE2AiCGYlSK5HJlQF1mzZv/R07k/4XGjWomsy2JP+HhOoTUXRaYRJYnQN9duxhyGl1ww3aMG1LonNEKfBDItSNimKmb+cupSBIL7jtxHny9Ff0WStn8dBRkUHTPcwqHZDeiDbNIOuRgZ4SUXfKBCJcO//Novc3H9xXlbar7xyiB0vanIo1ns5oHQr9p0E5YQHJEDGc1QHPKqL0m9LXnk1NGhttHdvjPJu1BTDIdOiVgdPRSCx7SqjltuiTus3dlObamToUo4c2xvZB29Y72EZIj1Vesps8QnBiO16PMkF90CtslPXMS4Eghd+v0crlSf2w0Tivx6zh1JeKzHrxJtNaWLNObKBhlG6KWWUjqCVYRNcPJlVWLq1odDTwmwZ3jx0Qh9U+cQb774zcyF5/jC/i8kPz5dhG5Vuxh/lv7+WSHGC10ndJdN2Wl4Q6k9ZAKjQ9zxhzBBgDdvfTN3XXpX/tZZABQ9oVeVVmHGhL8UZgcTRxIRYy7vrOpOzEPW2rbjMi4bgLCQPHMhvWPdkLYdrksyFgygY4tyc+y2TcOFJJ2wS43QX3gBDh5Udq5tbXBRvP2uEIIr1qkBCM9ZhyKdiMnkFiCphW6sj0ssoddoX74RG0h39nXDucCFvb9g1AaugJlX2xWp9Qx3JzxWnyeqk0ZeoUfoaQgdYLtFlSYeH1TOn+4hlbxtCJVnPlVJI3SOH+dT134KUH4/w8mqRdJF6Frpoi+Qx3LUBITu1BK0njTDbx4NnORgM6y31HLPbfckHt9YRCh6QhdCUGtW0cfocOIRXBENfQa1VV2CZW5SbN2q2rGBvb1Ppj18WBuKXO9K7FEN0FGrJtt01wDPJZ7IHrhwllEbmDBFIt2McPHFKnv/8stqOhEouSXBCX3lWo3Q1xDR0ZMlRAHqK+qxmqyMTo8yNRf9QsVKLrGEXmYpo9JcTtAMvpHFdfYtFYcP/AKAXaKZ9gb1d++dSHwR9Wg9D67K3PdVLIAeoaeRXAC2V6sGtWM+JR25R7UIXWQhDV2syQ0nTrCzfge3bryVqbkp/u9z/zfx8ekidN1xMZhHQh8fZ1xbQ5U2x7TSXoMlBFNiLmGDm46Xgiqwur3umoTrLzYUPaED1GptzSPeJBG6LrlMkxe5BYCKCvbMKsljb/fjqY8NhxkKqS1oXZKxYKAibrsswWOD0eeeTHjMkPalrS+vxWzKwpvGao02V/2//6d+zpNbdER09JgGo2Q16KDqj3XZJTZK79cajZo1Y65Y6J/hsH95IvTD59QFc2fDJbS3XwZAj0xcajcaVJ+dq7oA9cmxEfr0tJIVLRZYs7BRaPsa9XkeC6kLp1tr4mpIkadZgLo6NTh9YgLOneMTr1JVHg92JulYjvFCdybwhneU5X9Q9OzYKLMWsEgRkf+EwxHxc0ll0HVWqgtliyu3pczLhdVB6PrkoonE+mskKTpD/ggduNalvlDPjRwhEEph6D8ywnC50qLrq5N38Akh6KhQ5WbdnQkcDwMBBrXW7sYU0k1S6LLL1JQqY7zhhoSHXbFG9Y0daoLA/r1A8hp0HYmaiwY0TbdprgxK4ks1I34umTSC5BqhEIdn1e5u1/bX0L5VlWr2lE4nzF14tK7EmpoCtITHRui6k+L69QmN5bZtVOs+Vq4uOJGkaHmWnu0xsstVa6/CJEx0j3YzE0zgz59OctGHXITzN1fUP64NtwiXRCWTWMfF6RSEblE7h5aG4vFrSYXVQei6F8i0J+EXMKKh5zNCB2q2XMrWIZiRcxzsT1Ht0tfHUIqmolh0rFEWv91DnQs7Yfv6ovq5fQmEDmq+ZXXiSM5Z7mSTq4NZC7w4fBx8vpSSCySudOkfU7ebLAvHttU6tAYxOQkzBRgqHIuTJzlcq/62uy6+ibq1m6gIqMEp3nNdCw6PGHPVFWDOZGyEnkI/B2jbcjUVARiwhRj1uRmc1S722eRWII7Qy63lbHRtJCRDdA53Ljw2neRiUzuvfA6K9vnV7+kgpi8gE090KTlbrj7LljWLH0W5krA6CF036CoJRpNHMYiTXHLcJRqHbduiOvq5vcmP6+uLdInWJ2j7j0VHs3LS63IE4Pi8htzFJkR1XBHj2JBEbtFxpZ4YbZbMPrOXc+PnMAkTbc7E5JKouUivcmkuWRgx1i7jbFHP3t9wrhrKw2Y21WxCCEH7jNIRek8s9LAZtaryV1djAbbpsWWLKfRzAFNZORePqR6C451P4tbcPBtSjSVMhBhCB9jRoA3QGFpoBTA35mGyBEyIiHdLLOyVGqGTvxF0EUI3xXR0ZuKJPjHBWS22WF9vROgrBulKF+OSonmM0GMJ/bm+xElMAPr7IxF6WkKvUSdawsRoLKFXLILQN2wAp6Z73nxzykNjjbp6nv0VYRmmtbo1YZcrJLbRHdDkoaYE5ZXLWbp45KhqBttRsi6Sh2g3KY2/pzfecC0cCuIpVbtAV1MBCD22bDFNhA6wPaA+z2MvP4NbKjmhoSbLAQ3zCF33W3/RvXBu7viE+kyrzRUJK0Tsdm1QtMjfoGjfpDatyGKLfeOoJ3qSCN0/eBZvOZQG038PiwWvCEKPaOh5llzYtIlto4oQOodOJj0s1HeeUS2YqClPXfqWMaEvJkIXAr75Tfinf4Krrkp5aGxi9LSm529wbUh6/PzSxam5KcZDk5QEEycT4z7DAkfoh/sVae9asztyX1uFym30DMbLDP6hC4Q1p0VrmY28I1ZySROhA2wrUet+pv95pk0hyuegsj7LCH2rJj90KpkvVYQ+NqkSx/O90HXY7er89ltCqt8hD4hMK7LE7BAy0NDPXlAXrPUzpXGDOYoZq+K3SOXnEgqH8M36EBKqSh3RiDQfKClhk2sjQqqk4VwocVTiGeghbAKXqMBqTm3wpGvUp10Qfn4eoV+4gFuL9BdF6ABvepNqb05Tf7ujYQdl5jJO18Bz451xa0uE+Rp6fJfowrzBskXog4McLlER3K6tN0bubq9TF9IeX3wp7OiAGtAR8QXKNyor1WczORkd1p0qQq9W03Uen1TRdMMEiPoso0+HA1palJXySy9FBmgkitAjttQlC/MiAHa9yqUElXzPA8a19n5HzPi7TDT0c27192yZK4CFQ4Gw+gh9XoQeOeFmwNSW/y2ybcsOWscgKENJjY2GtVLDupL05WRVZVU0VDQwY4ULF06CL6bjLpvh0EuE1Wzl0mbl+/6DTUoPTUno86pckjUV6dD9XIZTEPpcaI6vPPeVyGvlBPv3c1i7FsZG6O3rlTdK71x81Y3HfQaAmlABjLlA9UzosssJzes8FaGvUZ/REKpDMqu2/1jossuJE7RWt1JZUsngxOCCBqMxbVj2fC90HYUYcuELqA7fqtikbJyGnpjQz3qUhNUiEl+MihGrntCjxlzkV27RsW0bW7RzvnMkQVUAMDSmCClT3W5TrYq6umuAAweiDyxVcskSuuxyRtvkbHzkWfjOd+DZZyMmRzpqymsos5QxPjuOf9Yf3/Zfs1BmyiRC//aRb/Onj/4pf/fbv8vNLwRMPf0kp2rBLEVk8g9A+xZlu9BTMhFXOeXRBlm7RAEtVXVCDwRUp3ND8ot3fft26mN4M2NjrvmI0dFNwhSdWzpPdvFqDUPOBNa5UJgxdL5g/LQiAEpKcM4p+dMzkXia2Vm/CjZaLAVoECsQVj2hx9Wg57PCRcfOnWzRzp+EZV7A8KTSiOuqMis17HAl0dGXidB1bPzqD+Fd71J2u7W1iqi/8hVA1dDHyi7JukR1ZELoL/Qp//aj7qO5+HUAOHbifwibYLNtPeXWKEm3tqgI/YxDEhqI7gg82sVY99suCGLLSdN1Ore0sD0mBdEwScILaFpkkhiVkjHNK6XanpgU4yL0ydS+KouFLxg/rUiHSxty4U1G6NPqnGyx5f+7UyisCkLXE4uJNPSCdInG4vrr2epRkcHJvgTmTrOzDIVVpFLvTN72H4uEidHpaSZ8I0yUQqm5NNLynE/oVroAZky0/smn4I/+SHWcVlaqQdJf/nLkmFjZJZ3kkgmhH3Grv2fncCdhGV76LzQ9zRGvuujuaom/WJVby2mesRI0w4XjUdfFUZ9amyuJZpwXzCf0VGhpYVsMoTeGyhM2IaVFstLF2ClGk5OMlajdS7Ut8RDqgkToWo27wx5/XjnNShv3JJk3fDaodpUtjiyrgFYwVgWhV5ZUUmKyMm2FqaH49v9CNRVFYLezZc0lAHSePbDw8ZiSxbrKzCQXndC7dEKXEvr64hKihTAVaqlqiTg6trnasf7j55QPzKFDytyrvBx6eiLyS1yEnsRpUYez3IlA4C2H4PBCQg+GgxwfUuQyOTeZcHhG1jh4kMP16sKwa/2VCx5ul4pIe16OTnbyTCpyqClLTGB5QVXMxSPdOWyzsX0quntoMC3S4nfzZrUTOH0aZmaiidGhmAg9TVMRKJ8esxQELBDw5WfIhU/ETyvSodsbe2cSe7GfRWv7r1kdbf+wSghdCEGtHqWPJ9HQ812DHoMtV78RgFPT5xdGklk0FemIROh1JrUDOX++4HILqL+zHqUvSIhaLFFvGE3nj/VziYvQE0gAFpMFZ2k1UoB3bKGfy/zW85PDyctCM8bTT0cToo0Lh4a3lSlJrKcvOnhZn4BTEGMuHdlE6MD2kujOr6FkkReesjLYuFGVGnZ1RSSX40PHCYW18sM0bf+gzhm7NlfU70scKS8JoVB0WtE8QndquyjP7EJCD4QCDFimMYVhTX3y8ttiw6ogdIBaLdodCfmViZEGr2Z16pwmoy9DLlD9+jfR6IdpU4hz3jPxD8ZG6LbMSKHd2Y5JmDhTFWbWjIrSl4HQAfas3wNEt+Bx0DtPtaEZsd2icRp6Ek1X37EMz3oW2BwcHYzXzXNB6MGn9/Kill/c2bhzwePtLmUl3OPtidw3OqcZcznyW1UUh2widOBi5yaElsdtyPAcS4gY2cVZ7mSdYx0zwZxMGAMAACAASURBVBle9qrSzUwidAC7zONcUb8/4rTomFdpo5uFeYN+5DxLkPPj55FCBRjWekNDX3FIlhj1DqutudNqL9yw161b2epXZW0nn/15/GN9fao0j8wj9FJLKa3VrYQF9DhZVkL/yBUf4Z433MNfXvOXCx+cN3w6dhSd7rTYROUCYy4dcZ/hcHx53JHTvwO0qg1yQOhS0nVqHzNWaK1cG5lwE4v2tSoq7QlEdwyekFpAjTO5qVrOERuhZ0DoFesvilRatVYuwUBsfmJ0fj16BhE6xA6KTjOweTGI8UKfn0cqrazCFlAlxBPz/NjPjavS4ZZxFpc0XqFYnYQekxj16mVm9gK29grBlioV3XUemDdjNDZCT2PMFYsFidFlIvRSSyl3XXZXQgKMG2snZSRCP+05zdjsONYQ1KT4nVMlRo8efwKAP9LsbE4OLLHSpbubw+VKQ9219vKEh7R3KHmp1+SLlC56hJJ9XLWZJbRzgtgIPZNdZmsrP/pv+MX3YZ1rCTLj/MRovdqVRQg90whdnys6lQcNPcFwi+gbJ/dzOTuuGsZaxjAIfSWitjxJhD6uiMHpai7oerZ0KCvTzvPxXiCL0dABNtXE1KIfPAi9vctC6CmxYYOKJt1uuHAhEqGfGTsDQOMEmGqS10QnJXQpOTKlZI87T2s7n5FTC7bRWSG2oSiBfg7QrpUu9lSFI+sZtaimKldD6+LfO1voEXpFRWY15S0tXDwMrz/N4pqKdOjDLuZF6JFa9DRe6DrsJn2uaB4GRSeYJxp94+R+LmdHlGzU4jdlPp6vCLB6CF0jg9Fy4ghdHxfmrC+A1WkMtrzqdgA65ZAq59MQ7L/AqA0EIq2PSywiEXqbXeUI9u7FvZhZovmEEHGyS1VpVZwDX7KSRR3J/FzcTzyMuzyEPSC4/Lq3UjsJvtDk4jtGZ2fhpz/liE7oTYkJvbGykbKQYLgC/J1HIRjEU6KS3DWNhUmwA9EIvbU1s1FysVH8YpqKdGzYoOSxM2fA74/kTbKWXDTTLP9MHuaKZhqhz/NzOTustf0HKzMfz1cEWHWEviBC11qTnc0XJXpa3rBlvZp6c7IW5K9/Hbl/dFRp+jWl1VlNGIqULq7RvkHT0ysvQoc4Qo9tLoLkJYs6kkXoRx/8KgCXWNZgumQnWzV9OGsdXUr4+c9h2zbkz37GYa2vK1FCFNTkpdaQit56u54lPDqCR49Ik3RG5gWb1O6M3btTH6ejJaaueikRutWqyhcBTp5kU80mrCYrPd4epUlnKrlY1YnqD6Qfnp4t5sY9TFvBJMFmnWeWlsLPJdr2X/xj52KxOgk9VkPXpss4WzYXdD2NlY1UU85YObgfe0jdKSVDWlllfZZRdSRCr4iW7q10QodoYhTSR+gJ/Vz8fo6cegqASzZfD9u2LY7QT52C170Obr8dXnqJc5dtwFuuzps19uQJznar+px6LhzDP3hWOS3OmdKaquUU27dDVxd8/euZHe9wRGWapRA6xOnoVrOVLXVb1H+HjjM7Nsq0FSyYFpJpDCLdonkYFO0f06YVyZKFvRipNHRtXmxLyeqwzdWxOgk9NkI3a8MINmwv6HqEEGzRWvY7Dz8G4TCMjTFsUU0QdfbsCH2tYy1lljLc0s94KUgomDFXVtBLF194AcJh1tqjVRapShYhSYT+ox9x1KU+w52bXj2P0E8keJV5GB+Hj31MkeKvf63kiy99icP33Q0o/TxVU1Z7dSsAPSOnGR1UUZ0rWEAy19HRkV2V1q23qrmjHUsc3JCkY/RF94tRL3RTYi90HRFCD+a+9X/cp06GuGlFkTdOrKGHZZjzs+pCsL6isLm1fGNVE/rchI+JEok5DPa2wkboAFvWK+e7TuuY6qbMYrDFfJiEKWql22DGWw5zZqUbpoqOCo7mZvXP54PTp+Mi9EVJLt/6VkTrvqThEqivZ2tAaaUJrRViISXcdBN86UuqQeauu1Tn40c/yuFhldhLlhDV0d6kEoM9U314hlWpW40sS/2+KwHf+57SviuX6DmjE/rDD8c1GB1zH4vxQk/9HnatPtwXmk553GLg0y4qVaYEF7skGvrgxCABGaR2EipcKygYygFWNaF7X1Jf2uqACWEpkH91DLbUqUEBJ+uAX/0qrgY906aiWERkl10tK1Nu0REju8Rq6FknRU+dYvr5/XTVqgvatvptIARb6xXJnhjpTF3p0tOjKoKcTtW9es89UFeHlJInzz4JJE+I6mi/SOVCesQYHo+qpXeZisA/WwjVvbtU3HCD0vB7e+HSS9lxVMmZLw69yJgmY1Sn8RGKDIrOw1xRn1YK6TAn+EySaOhnx1TJ4vpVVoMOq4jQa2xRgy45PAShEN4epbE6ZYG8q+dhq0bonbVECH2xETrEEPqm2pVN6DGyS1yEnsbKdUGEft99nKiHkEmVbepuiI0bd1E9Dd7QBEOTKaYbPa3NA73uOrj00sjd3zz0TX539nc4Sh3c2HZjkicrtK9Tvjy99hCjZ08B4LI4Uj1ldaGyUvUV3HknTE2x/a++BMCxwRfxaoMlUiVEARyV2tQiOZvz5UUI3ZqY0BNp6HFNRUupAlqBWDWEbrPasFltBCwwYZEwNBSZ2F5Qq9MYbKlVCaTOOlQz0PHji2oq0hEh9O3NDP6+mgG6Igk9psFoQYSeIiJylDqwmqxMlMLMqBvuv5+jCVrzxbbtmSVG92suiddcE7nr1MgpPvroRwH4xuu/kfbCqg/B7nXCyDnlzFiTouZ6VcLhUBLO/ffTHLbhmgLv7BjHURfTdBU/dp3QRe4HRftmVSmkoyTBRTaJhr5am4pgFRE6LJRdPAOqGcVZujylSS3VLZRbyhmww1hJGL73vUU1FemINBdNnWfwD18LLHI4dL6hl9cdOcI6WyMmYaIsCLVTpIyIhBDRz7AsDIODHNmiPrtLGi6JHphppYseoV99NQCzwVnufPBOpoPTvGPHO3jr9rem/VUqSyqpC5Yya4ETs1rXsW11kUBGEALe+U7EocPsmFQB0u8aVMRdXZmG0B3aoGhT7gdF69OKHGUJZJ8kEbouuay2tn9Y5YTuHdF8XNKccPmCSZgi04Y6a4GhoayNuWIRqUUf7YqYXa3ICN3pVE0pMzNUdp/h27fdy/0/FZgkab9AcZ8hcHSTIvS4WvGLL05f6TI2pka2lZTAZUoH/5v/+RsODx6m3dnOf9z6Hxn/Ou0WtaYXmpReX1BjrpWGjg62v/adAOzTevXSE7o61/3mUNz0p1zAN6dKIR22BEFbMg09NkI3JJeVi/m16LoNqzPBlPlCIaKja/ydrTFXLGpsNbjKXUwEJiLDHlYkoUOc8+I7W9/IW45LVTJoTV3yF/sZSrOJoxZVSXFJY0yE7nSyVaoLw8n51go6nn1Wkcfu3VBWxuM9j/OFZ76AWZj5/h98f2FXYQq0VyrmOqbxeM0ynk8rATuaVSLZo53L1Yl8fWJg1yYJ+UtQXbo5hF4546hIEChUViascokQuhGhr2wsiNC1kiZXXWHb/mMR0dHbVS3uUjR0iEbp+88rfXhF1aDHIrbBaETzwc7gyxP7GZ65/dX45vw0VDQsuHDplS4nR08lfqEYuWVkaoR3PqSiyr9/9d9z1dqrsvpV2htUyas2ohJXzRIcDFcB9NJFHemSovkcFD0uNUK3J4i0zWaqTOUICeOz44TCIaSUUcnF0NBXNuIMujo78WrOeM6aAlqdzkOE0Dc6CZhhrFxJMa7yxQ0e0Al9ak51wK7YCD0RoWewvY0Qut3MkbdeD8yLzjWs7dhN5SwMBccZSTRiTEuIyquv5r0/ey8DEwNcu/5a/nrPX2f9q7S3xpc2uupXz8iyxeDi+osRRBuJ0hJ6HsfQ+bREa5Uj8Y7X5KiiWkuMjs2MMTYzhj/gpyIArlkRb028CrC6CD02Qt+/P+q7sUjyzAX0VumTjtmILlxrq8UkFven1wdG61ixhL5rl5pleeIEnFNlYlkR+j9+iqN1yghrZ8NCr5XYSpcFw7iDwcjs1XuqX+LhroepKq3ie7//vaz8c3Tovug6XLXLt+NbCagsqeQiV9QbKdMIfaIEpD+Hfi7BID6zPq0oybk1T0eP1c+F07W4easrGKuX0M+cwas19KWy9sw3Nrg2YDFZOBMY4twtaqu/GP1chx6hg3JsXExytSCw2VSXYSgEjz2m7suA0CN+LjMejgyqPEGiCD1lpcvRozA5iW9LO5989h8B+MYbvkFL9eIi63Zn/MzJmkIac61QxMou6QjdYrJQFhKETTA1nsMxdH5/1Gkx2RrmVbqs5qYiyIDQhRDfEkIMCSGOx9znEkI8JoQ4rf1cEYW58yskIl7NaZI2+USJuYQNrg1IJPv+/E1A7gi91lZbWJOobKHLLo9qQz6y0dCnRzjqVkMsErohbtnCVo0bTsZOooeI3HLfTTX4A36ub72eO7bdkf36Nayxr8Eqo1+V5QwQVgpiRxCmI3QAe0ifKzqc5sgskMo6N/LG8bXoq7mpCDKL0O8DXjvvvr8CnpBSbgSe0P6/7FhA6FqEvli9OlfQdfSnzirXwKVE1RtrosOZV6zcokMn9D7VMp+N5PKS5yXOjJ2h1FwadxGLoKKCrWb1+588dzD+saefJizgqw3qy/uRKz6yuPVrMJvMEZtVe9C8si+iBUJshJ7JBc4u1d/M789hhJ5quEXkjeP9XFZzUxFkQOhSyt8B84cBvhG4X7t9P/B7OV7XohAh9Er1a3kymKZSCOiEvvfsXmBpEbrNaot0X654QtdLF3VkQeiHBw4DakqOxZTYk2RrgzKOOunpin9g/34eb4fukJt1jnXcvun2LBe+EO0VqrKlJlwExlwFQNYRuszDXNFMI/REGvorVXJJggYp5QCA9jMpQwkh3ieEOCCEODA8nMPtVgJECL1CZeBXguQC0Vr0cc37Yqm6tx6xrnhCv/hiKIshwCwIXaIaUOI6ROehpeMKyuegP+hlbEYbb3b+PJw/z1euUReBD+7+YNILQjbQ54u6GluX/FqrAe3Odtqd7Wyq2USZJf1Fzi7yMFfU52M8mwg9RkN/xUboS4WU8h4p5W4p5e66pZrtp4Fu0DVaGmLGgjLfN1moSGTcU0DolS46lhKhQxERutWqql10ZKGh60g2TQjAtG17ZLp9pNLl6afpccIv24KUmEt476XvzXrZidCuSV2uV3hTkQ6zyczxDx7n0PsPpfRC1xEdFJ27uaLBMQ9TJSAkcaMO4984XkOPi9BfoRp6IriFEE0A2s8UlneFQ4m5BEepg5AJerVdoKvcldEJl0/oHiw6FttUpOMtF7+FjpoObuu4bUmvUxDEyi4ZfIHKreVxF+BUEXrCSpf9+/n6bpAC7th2x5L/1pF1aJU27dXtaY585aDcWp6xF390ruh4zt7fP55iWlHkjaMRer+/n6HJISxSKG/+VRihL3Yv+jPgXcC/aD8fztmKlohaWy2+WR/d2me13Po5QEVJBS1VLZHoYKkR+vWt19P14a70B64E6IlRyDgiqrXVMjmuptvEarUL0NHB1lETEObkgKqImXp2L/dqjrgfvvzDi1lxQtzcfjOPv+NxLmu+LGev+UqC3VIBodwOivb5VII14bSiyBtHNXS9ampdoByznFqVhJ5J2eIDwDPAJiHEBSHEe1BEfrMQ4jRws/b/FQF9y35aJ/Rl1s916Do6LF1DLyrEErors2oj/TNsq26jKpGLno6SEraWqi7gk2cPwsQEPwgfxVsOVzTu5vI1lyd/bpYQQnBT+00ZJQANLESkWzSHc0V9E8rnx5FoWlHkjaMReteICoJa/n979x4cVXk3cPz7Y0PIEpcAIVwDkYqVS0Ku0GAi2spNURFtKrZeRq20Uq0ybR36jkq1rcp0itZp0aG+CtNXRa3yFnWgiMgo8KLcAoQ71EQikUuEJBAu2eR5/zjnbC6EZE022dvvM8Ns9pyze54nLD+e/Z3nPL/T9jg2AlMurY7QjTEXW2P02gC3JSB8AT3lEuBUSIzQwZrpsvzAcqD9I/SwMmwYTJpkFUpoZWEuh/N32FL+3DGyXxpwiF3f7MV89hl/HWNdTH1o3MNtbrIKPE83D5yBKm8AA/rpckiAHq4W0j4NcujOhfYUJ40fjSP0cOML6JOt0Vmw56A7nAujMV1iomuU16WLVZz5nXf8fonzd9hi/tw29Ltj6eaFL2vLWbFuEdv6Q1Kdm4KRBW1tseoAHvubVpW3OmDvWXnGisw9Wqpp2mCE7hhy3F6XXQN66HMW6Nr/zX4gNHLoUD8XPal7UtAv0oa6gpEFjEoaRcGo1oNyTFo6V9j3qsyuXgrAzKQpdIsJTtlB1TxfXdG6wNUVrfBVK/K0cOL6HLoj5Wu7DREY0Du/cnIHc0Z3pZVWdZlQyaFnD8zmysFXkj84P9hNCXnThk9j2vBp/h2cmsrI/4Ht/WGv+zSuOvjZhJC4cVk14Im3/h1WBrBQtFN+LqGlb7weD91rILZWOO9yUi7GKqvnZwownERsQHeEygg9LiaOdfeuC3YzIs/QoYw8EQNYq+7dXOJm8PCxLb9GdTpfkQsCV+Ci0mvNhGq2WpHvxB4E6HW+C0fctUDk3lQEkZhyaRLQQyWHrjqIy8VId30h6oe6jAtiY9TFeDxOoejA1RWtrLXy8c1WK6o/MUCjPPrgSiJyhgtEQUAPlZSL6jhj+mYS64XswzA+MySWFVJN9EiwZnZV2euX+8XrhZ/9DP7+92Z3O+mbHp7WA3qvamtt/f5dexHnRUfo4SJUUy6q4wwZkcv2F2HlP0Dy8oLdHNUMjxPQY+r8f9H69bBwITzyCJw+fcHuSjt906NHC/d1uN3QpQu9T9v5c2elbw3o4UFH6FEoNZUryqF3l3gY3cKdpSpoPHbQrepqrJG3PzZtsh6rq+H99xvvq6mhMsbKibcY0EUazUVPqbNnxGjKJTz0cvdqVO9QR+hRIC8P0tJg5kyIibjr/BHBE2ethljVjWZH283a3GCd+yVLGu9rWK2oWwt3E0Ojuegp5+y7SnWEHh5iusQ0GpXrRdEo0KMHbN8O8+cHuyXqIuK7xiPGWgHVW+nniovOCB1g+XKoaLCwV0VF60vnOjwertsPg939ueGEPZrXgB4+nLRLN1c33F1bWOdBKdUpRIRLvFa4OXXSj8VZKypg3z6IjYUrr4Rz5+BfDdYAbFDcosX1fgA8HiYfhC+vepfxZVahDU25hBEnoGv+XKnQ4fG6gPplb1u01apYRXo63HWX9XPDtIs/1Yp8J7bz5lVVUG4t6KUj9DDiC+iaP1cqZHjqnELRftQVddItOTlw663gcsGHH8Jx+7X+1BP1nbhBQHderwE9fDjruWj+XKnQ4asrWlXe+sFOQM/OttIjEyZYs2PefReA2oqTnLID+kWrFflOrCP0sKYpF6VCjwc7oJ/2o1C0M8MlJ8d6nDHDerTTLqcqrFJVnrqudJFWwpgG9PCmKRelQo+vrmhrAf3ECThwwCowPtIuDHPzzdYF0jVroKyMykq7/FxL1Yp8J7YDelkZnD9v3WzU3b/SeeEmIgN63pA83DFurk65OthNUUrZfGuiHzrY8oFbtliP6en1KyL27AnXXQfGwNtvU3HKLj/XUrUi34ntgF5cbD1G6OgcIjSgXzn4Sip/W8l9WfcFuylKKVvPId8FoHzXJiswX0zDC6INOWmXN9+k8vQJABJaqlbkcAL6F19YjxE6ZREiNKCDdYORUip0XDFqPAA7Xd/Anj0XP7BB/vzTkk8pPllsPb/xRitVsn49lSX7gFaqFTl0hK6UUoGVPiATgO39uHBtlobsEfrBK/pyzeJryH8ln9PnT0N8vBXUgcp9OwDoEdvKlEWoD+hff209akBXSqn2SeubBkBRX6h9b1nzB5WXW6kRt5sN7uPUmTq+qvqKP//fn639dtrFNwe9tbtEoT6gOzTlopRS7dPL3YvBnmTOdIUDe9bBN83MdnEuiGZmsvXodt/meevmcbjqMEyZAj161Af0lqoVOZoGdB2hK6VU+43unw7A9iQDK1ZceECDC6Jbv7Zu/x/oGUh1TTWPr37cmso4fXp9QI/34+ZBDehKKRV46f3sgN4PeO+9Cw+wA7rJymJrmRXQX7/ldWK6xPBq4asUfl0IM2bUr7To8SN9EkUpl6BPBampqaG0tJSzZwNXDVzVi4uLIzk5ma4RWOFchZ/R/awCJNv6A8tXQE1N/Vxz8M1wKRk5kBPFJ0jqnsT4lPE8OOZBnv/seX618lesmrGcyn/EA6dJ6NW/9ZP2aHLhNIJH6EEP6KWlpXg8Hi699FJEpPUXKL8ZYygvL6e0tJShQ4cGuzlK+QL69uQYOHkS1q2Da66xdh47BiUlEB/P1u6VAGQOyEREePzqx1m8bTGrv1jNB8UrqZzyffjP+y0XiHZoyqXznD17lsTERA3mHUBESExM1G8/KmRcnng53VzdKIn3WmmThtMXnfnnmZlsPbrN+rG/NdWxt7s3T1z9BAC/XvlryuusqketrrQI1jeAbg2WCIjglEvQAzqgwbwD6e9WhZKYLjGM6jsKgB1N8+jNXBDNGpDl2z1rzCyG9R7G3vK9rCleA/gZ0KHxKF1H6EopFRi+C6ND3VZVon3WXZ8N7xB1Log6I3SAWFcsf5r4JwAM1tIB3zqgx8RcmIKJIFEf0MvLy8nIyCAjI4P+/fszaNAg3/Pz58/7/T6vvPIKXzt3otmmT59OSUkJAMnJyZw8efFail6vl549/ZhT28Bjjz3G888/D8AjjzzCJ5988q1er1Qw+C6MZg6yNnzwgfVoj9CPjrqUr6q+whPr4bLelzV67bQrpjE+Zbzv+bcO6ImJEMHfWqM+oCcmJlJYWEhhYSE///nPmT17tu95bGys3+/TNKBv27aNmJgYUlJSOqLZF3jooYd45plnOuVcSrWH78KoM0HlvffgyBEoLYVLLmFrvHVBNL1/+gVrnYsI8ydZxcAFoWecn4MgJ6BHcP4cQi2gi3TMnzZavHgxY8eOJSMjg1mzZlFXV4fX6+XOO+8kLS2N1NRUXnjhBd58800KCwu57bbbfCP71157jWnTpjX7vjfeeCPZ2dmMGjWKl19+udG+2bNnk5WVxcSJEym3F+Pfv38/kydPJjs7m/Hjx7PP+YrawGWXXUZZWRnHjh1rc3+V6gxOQN9RW0adqwt8+il89JG1MzubrUcaXxBtKntgNoumLeJv1/+tbSP0CBZaAT2EFBUVsXTpUtavX09hYSFer5clS5awefNmjh8/zo4dOygqKuKuu+7yBXInsMfGxrJu3Tqys7Obfe/FixezefNmNm7cyPz58zlxwloKtKKigtzcXLZs2cK4ceP4/e9/D8DMmTNZsGABmzdv5plnnuHBBx9s9n0zMzNZv359x/xClAqQPt37MNAzkNM1p/liQo5VWs75dpmd3ewF0abuzribB8Y84P9JoySgB30eeiMtrZHcyVatWsXGjRvJsddkPnPmDIMHD2by5Mns3buXhx9+mOuvv55JkyY1+/qysjKSkpKa3ffcc8+xbJm1OFFpaSkHDx4kIyODmJgYCgoKALjjjjv48Y9/zMmTJ9mwYQO33nqr7/Ver7fZ9+3bty+HDx9uc5+V6iyj+43mcNVhtl0znMv+/TkUFVk7cnLYWmbNfLnYCL1NoiTlEloBPYQYY7j33nt9o+SGtm/fzvLly3nhhRd45513WLhw4QXHuN3uZud/r1q1ik8++YQNGzbgdrvJz8/3Hdd0iqGIYIyhT58+FBYWttrms2fP4nb7UcFFqSAb3Xc0Kw6sYPswD7c02F6ZPpz9b+8n1hXLyKSRgTthlIzQNeVyERMmTOCtt97i+HGr1FV5eTlffvklx44dwxhDQUEBTz75JFvs1eE8Hg9VVVW+148YMYIDBw5c8L4VFRX07t0bt9vNzp072bhxo29fTU0N79pVzV9//XXy8/Pp1asXAwYMYOnSpQDU1dWxbdu2Ztu8b98+UlNTA/MLUKoD+S6M1h6GYcOsjQkJbLPvEE3tm0pXVwCXq8i0R/tjxgTuPUNQuwK6iBSLyA4RKRSRTYFqVChIS0tj7ty5TJgwgdGjRzNp0iSOHDnCoUOHGD9+PBkZGdx///08/fTTANxzzz389Kc/9V0UnTp1KmvWrLngfadOnUp1dTXp6ek89dRTfO973/PtS0hIYMuWLWRlZbF27Voee+wxAJYsWcJLL71Eeno6o0aN4v1migOcO3eO4uJiMjMD+DVVqQ6S7qy6eGS7r2gFWVmtXhBts7vvtopP33JL68eGMTHtyFuLSDGQY4w57s/xOTk5ZtOmxnF/9+7djBgxos1tCFXV1dVce+21rF27FpfL1eHne/vtt9m1axdz5869YF+k/o5V+KqprSH+6Xhq6mqovHUTnh/+BH73O+5x/5tFhdYMllljZgW7mSFDRDYbY3JaO05TLh2ke/fuPPHEE5SVlXXK+YwxzJ49u1POpVR7dXV19eXIixLOWzVGZ8xo9g5R5b/2BnQDrBSRzSIyMxANiiTXXXcdycnJnXKuH/3oR/RoukyoUiHMl0c/YlUmOuc9x85jOxHEt099O+2d5ZJnjDksIn2BD0VkjzGm0f3ndqCfCTBkyJB2nk4pFSmaBvSio0V467wM7zOc+Nj4YDYtbLVrhG6MOWw/HgWWAmObOWahMSbHGJNzsXnZSqno41uky64d6txQpOmWtmtzQBeReBHxOD8Dk4CiQDVMKRXZGo7QjTG+/HlLd4iqlrVnhN4PWCsi24DPgQ+MMc1UfQ19LpeLjIwMUlNTKSgooLq6us3vtWbNGm644QYAli1bxrPPPnvRY0+ePMmCBQvafC6lwlm/S/rRN74vlecqKako0RF6ALQ5oBtj/mOMSbf/jDLG/DGQDetMbrebwsJCioqKiI2N5aWXXmq03xhDXV3dt37fm266iTlz5lx0eCL+LwAABqtJREFUvwZ0Fe2cUfrWsq1sc+agD9CA3lY6bbGJq666igMHDlBcXMyIESOYNWsWWVlZHDp0iJUrVzJu3DiysrIoKCjg1KlTAKxYsYLhw4eTn5/vu9MTYNGiRb6FtI4cOcL06dNJT08nPT2d9evXM2fOHN86Lr/5zW+C0l+lgsnJo/9z9z+prqlmSMIQert7B7lV4Suk1nKRJztm4Xkz17+bp7xeL8uXL2fKlCkA7N27l1dffZUFCxZw/Phx/vCHP7Bq1Sri4+OZN28e8+fP59FHH+X+++9n9erVDBs2jNtuu63Z9/7lL3/J1VdfzdKlS6mtreXUqVM8++yzFBUV+bVOi1KRyBmhL91tLW2h6Zb20RE61kqKGRkZ5OTkMGTIEO677z4AUlJSyM3NBWDDhg3s2rWLvLw8MjIyWLx4MSUlJezZs4ehQ4dy+eWXIyLccccdzZ5j9erVPPCAtdyny+UiISGhczqnVAhzAvoZ7xlAL4i2V0iN0P0dSQeak0NvKj6+fi6sMYaJEyfyxhtvNDqmsLBQCzEr1UYj+ozAJS5qTS2gI/T20hG6n3Jzc1m3bp1vBcXq6mr27dvH8OHD+eKLLzh48CDABQHfce211/Liiy8CUFtbS2Vl5QUrNCoVbbrFdGN4n+G+53pBtH00oPspKSmJRYsWcfvttzN69Ghyc3PZs2cPcXFxLFy4kKlTp5Kfn3/RGqJ/+ctf+Pjjj0lLSyM7O5udO3eSmJhIXl4eqampelFURS1n5cU+3fswyDMoyK0Jb+1abfHbiqbVFkOJ/o5VKJu3dh5zPprDxO9MZOWdK4PdnJCkqy0qpcLCjNQZjBk4hl+M+UWwmxL2QuqiqFIq+qT0TOHz+z8PdjMigo7QlVIqQoREQO/MPH600d+tUtEj6AE9Li6O8vJyDTwdwBhDeXk5cXFxwW6KUqoTBD2HnpycTGlpKceOHQt2UyJSXFxcp1VNUkoFV9ADeteuXRk6dGiwm6GUUmEv6CkXpZRSgaEBXSmlIoQGdKWUihCdeuu/iBwDStr48j7A8QA2J1xov6NPtPZd+31xKcaYpNbeqFMDenuIyCZ/1jKINNrv6BOtfdd+t5+mXJRSKkJoQFdKqQgRTgF9YbAbECTa7+gTrX3XfrdT2OTQlVJKtSycRuhKKaVaEBYBXUSmiMheETkgInOC3Z6OIiKviMhRESlqsK23iHwoIvvtx17BbGNHEJHBIvKxiOwWkZ0i8rC9PaL7LiJxIvK5iGyz+/2kvX2oiHxm9/tNEYkNdls7goi4RGSriLxvP4/4fotIsYjsEJFCEdlkbwvY5zzkA7qIuIC/AdcBI4HbRWRkcFvVYRYBU5psmwN8ZIy5HPjIfh5pvMCvjDEjgFzgF/bfcaT3/RzwA2NMOpABTBGRXGAe8Jzd7xPAfUFsY0d6GNjd4Hm09Pv7xpiMBlMVA/Y5D/mADowFDhhj/mOMOQ8sAaYFuU0dwhjzCfBNk83TgMX2z4uBmzu1UZ3AGFNmjNli/1yF9Y98EBHed2M5ZT/tav8xwA+Af9rbI67fACKSDEwFXrafC1HQ74sI2Oc8HAL6IOBQg+el9rZo0c8YUwZW4AP6Brk9HUpELgUygc+Igr7baYdC4CjwIXAQOGmM8dqHROrn/XngUaDOfp5IdPTbACtFZLOIzLS3BexzHvTlc/0gzWzTqTkRSEQuAd4BHjHGVFqDtshmjKkFMkSkJ7AUGNHcYZ3bqo4lIjcAR40xm0XkGmdzM4dGVL9tecaYwyLSF/hQRPYE8s3DYYReCgxu8DwZOByktgTDEREZAGA/Hg1yezqEiHTFCuavGWPetTdHRd8BjDEngTVY1xB6iogz2IrEz3secJOIFGOlUH+ANWKP9H5jjDlsPx7F+g98LAH8nIdDQN8IXG5fAY8FZgDLgtymzrQMuNv++W7gX0FsS4ew86f/Dew2xsxvsCui+y4iSfbIHBFxAxOwrh98DPzQPizi+m2M+a0xJtkYcynWv+fVxpifEOH9FpF4EfE4PwOTgCIC+DkPixuLROR6rP/BXcArxpg/BrlJHUJE3gCuwVp97QgwF/hf4C1gCPAlUGCMaXrhNKyJSD7wKbCD+pzqf2Hl0SO27yIyGusimAtrcPWWMeYpEfkO1si1N7AVuMMYcy54Le04dsrl18aYGyK933b/ltpPY4DXjTF/FJFEAvQ5D4uArpRSqnXhkHJRSinlBw3oSikVITSgK6VUhNCArpRSEUIDulJKRQgN6EopFSE0oCulVITQgK6UUhHi/wE+AO6YGW5gX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29" name="Picture 5" descr="d:\PanLi\Desktop\下载.png"/>
          <p:cNvPicPr>
            <a:picLocks noChangeAspect="1" noChangeArrowheads="1"/>
          </p:cNvPicPr>
          <p:nvPr/>
        </p:nvPicPr>
        <p:blipFill>
          <a:blip r:embed="rId2"/>
          <a:srcRect/>
          <a:stretch>
            <a:fillRect/>
          </a:stretch>
        </p:blipFill>
        <p:spPr bwMode="auto">
          <a:xfrm>
            <a:off x="3951287" y="3438281"/>
            <a:ext cx="4725987" cy="3200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5</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概念</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线性回归</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通过数据的可视化直接观察数据输入变量和输出变量之间是否存在线性关系</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用一条曲线去尽量准的拟合这些数据</a:t>
            </a:r>
            <a:endParaRPr lang="en-US" altLang="zh-CN" sz="2400" dirty="0" smtClean="0">
              <a:latin typeface="微软雅黑" pitchFamily="34" charset="-122"/>
              <a:ea typeface="微软雅黑" pitchFamily="34" charset="-122"/>
              <a:cs typeface="宋体" pitchFamily="2" charset="-122"/>
            </a:endParaRPr>
          </a:p>
        </p:txBody>
      </p:sp>
      <p:pic>
        <p:nvPicPr>
          <p:cNvPr id="1026" name="Picture 2"/>
          <p:cNvPicPr>
            <a:picLocks noChangeAspect="1" noChangeArrowheads="1"/>
          </p:cNvPicPr>
          <p:nvPr/>
        </p:nvPicPr>
        <p:blipFill>
          <a:blip r:embed="rId3"/>
          <a:srcRect r="1013"/>
          <a:stretch>
            <a:fillRect/>
          </a:stretch>
        </p:blipFill>
        <p:spPr bwMode="auto">
          <a:xfrm>
            <a:off x="2947988" y="3128963"/>
            <a:ext cx="3516821"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6</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概念</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线性回归</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通过数据的可视化直接观察数据输入变量和输出变量之间是否存在线性关系</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用一条曲线去尽量准的拟合这些数据</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如果有新的输入数据，我们可以根据这条直线预测输出值</a:t>
            </a:r>
            <a:endParaRPr lang="en-US" altLang="zh-CN" sz="2400" dirty="0" smtClean="0">
              <a:latin typeface="微软雅黑" pitchFamily="34" charset="-122"/>
              <a:ea typeface="微软雅黑" pitchFamily="34" charset="-122"/>
              <a:cs typeface="宋体" pitchFamily="2" charset="-122"/>
            </a:endParaRPr>
          </a:p>
        </p:txBody>
      </p:sp>
      <p:pic>
        <p:nvPicPr>
          <p:cNvPr id="1026" name="Picture 2"/>
          <p:cNvPicPr>
            <a:picLocks noChangeAspect="1" noChangeArrowheads="1"/>
          </p:cNvPicPr>
          <p:nvPr/>
        </p:nvPicPr>
        <p:blipFill>
          <a:blip r:embed="rId3"/>
          <a:srcRect r="1013"/>
          <a:stretch>
            <a:fillRect/>
          </a:stretch>
        </p:blipFill>
        <p:spPr bwMode="auto">
          <a:xfrm>
            <a:off x="2900363" y="3300413"/>
            <a:ext cx="3516821"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7</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线性回归模型</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线性回归模型</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如何判断哪一条直线才是最佳拟合？</a:t>
            </a:r>
            <a:endParaRPr lang="en-US" altLang="zh-CN" sz="2400" dirty="0" smtClean="0">
              <a:latin typeface="微软雅黑" pitchFamily="34" charset="-122"/>
              <a:ea typeface="微软雅黑" pitchFamily="34" charset="-122"/>
              <a:cs typeface="宋体" pitchFamily="2" charset="-122"/>
            </a:endParaRPr>
          </a:p>
        </p:txBody>
      </p:sp>
      <p:pic>
        <p:nvPicPr>
          <p:cNvPr id="2050" name="Picture 2"/>
          <p:cNvPicPr>
            <a:picLocks noChangeAspect="1" noChangeArrowheads="1"/>
          </p:cNvPicPr>
          <p:nvPr/>
        </p:nvPicPr>
        <p:blipFill>
          <a:blip r:embed="rId3"/>
          <a:srcRect/>
          <a:stretch>
            <a:fillRect/>
          </a:stretch>
        </p:blipFill>
        <p:spPr bwMode="auto">
          <a:xfrm>
            <a:off x="322263" y="2406650"/>
            <a:ext cx="4764087" cy="31496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5400675" y="3295650"/>
            <a:ext cx="3352800" cy="1314450"/>
          </a:xfrm>
          <a:prstGeom prst="rect">
            <a:avLst/>
          </a:prstGeom>
          <a:ln>
            <a:headEnd/>
            <a:tailEnd/>
          </a:ln>
        </p:spPr>
        <p:style>
          <a:lnRef idx="2">
            <a:schemeClr val="accent5"/>
          </a:lnRef>
          <a:fillRef idx="1">
            <a:schemeClr val="lt1"/>
          </a:fillRef>
          <a:effectRef idx="0">
            <a:schemeClr val="accent5"/>
          </a:effectRef>
          <a:fontRef idx="minor">
            <a:schemeClr val="dk1"/>
          </a:fontRef>
        </p:style>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8</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线性回归模型</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线性回归模型</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如何确定直线？ （由哪些参数生成？）</a:t>
            </a:r>
            <a:endParaRPr lang="en-US" altLang="zh-CN" sz="2400" dirty="0" smtClean="0">
              <a:latin typeface="微软雅黑" pitchFamily="34" charset="-122"/>
              <a:ea typeface="微软雅黑" pitchFamily="34" charset="-122"/>
              <a:cs typeface="宋体" pitchFamily="2" charset="-122"/>
            </a:endParaRPr>
          </a:p>
        </p:txBody>
      </p:sp>
      <p:sp>
        <p:nvSpPr>
          <p:cNvPr id="87044" name="Rectangle 4"/>
          <p:cNvSpPr>
            <a:spLocks noChangeArrowheads="1"/>
          </p:cNvSpPr>
          <p:nvPr/>
        </p:nvSpPr>
        <p:spPr bwMode="auto">
          <a:xfrm>
            <a:off x="6137449" y="5560852"/>
            <a:ext cx="2539826" cy="246221"/>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i="0" u="none" strike="noStrike" cap="none" normalizeH="0" baseline="0" dirty="0" smtClean="0">
                <a:ln>
                  <a:noFill/>
                </a:ln>
                <a:effectLst/>
                <a:latin typeface="微软雅黑" pitchFamily="34" charset="-122"/>
                <a:ea typeface="微软雅黑" pitchFamily="34" charset="-122"/>
                <a:cs typeface="宋体" pitchFamily="2" charset="-122"/>
              </a:rPr>
              <a:t>是</a:t>
            </a:r>
            <a:r>
              <a:rPr kumimoji="0" lang="zh-CN" sz="1600" i="0" u="none" strike="noStrike" cap="none" normalizeH="0" baseline="0" dirty="0" smtClean="0">
                <a:ln>
                  <a:noFill/>
                </a:ln>
                <a:effectLst/>
                <a:latin typeface="微软雅黑" pitchFamily="34" charset="-122"/>
                <a:ea typeface="微软雅黑" pitchFamily="34" charset="-122"/>
                <a:cs typeface="宋体" pitchFamily="2" charset="-122"/>
              </a:rPr>
              <a:t>线性回归模型</a:t>
            </a:r>
            <a:r>
              <a:rPr kumimoji="0" lang="zh-CN" altLang="en-US" sz="1600" i="0" u="none" strike="noStrike" cap="none" normalizeH="0" baseline="0" dirty="0" smtClean="0">
                <a:ln>
                  <a:noFill/>
                </a:ln>
                <a:effectLst/>
                <a:latin typeface="微软雅黑" pitchFamily="34" charset="-122"/>
                <a:ea typeface="微软雅黑" pitchFamily="34" charset="-122"/>
                <a:cs typeface="宋体" pitchFamily="2" charset="-122"/>
              </a:rPr>
              <a:t>的重要参数</a:t>
            </a:r>
            <a:r>
              <a:rPr kumimoji="0" lang="zh-CN" sz="1600" i="0" u="none" strike="noStrike" cap="none" normalizeH="0" baseline="0" dirty="0" smtClean="0">
                <a:ln>
                  <a:noFill/>
                </a:ln>
                <a:effectLst/>
                <a:latin typeface="微软雅黑" pitchFamily="34" charset="-122"/>
                <a:ea typeface="微软雅黑" pitchFamily="34" charset="-122"/>
                <a:cs typeface="宋体" pitchFamily="2" charset="-122"/>
              </a:rPr>
              <a:t>。 </a:t>
            </a:r>
          </a:p>
        </p:txBody>
      </p:sp>
      <p:sp>
        <p:nvSpPr>
          <p:cNvPr id="11" name="矩形 10"/>
          <p:cNvSpPr/>
          <p:nvPr/>
        </p:nvSpPr>
        <p:spPr>
          <a:xfrm>
            <a:off x="6024730" y="3873509"/>
            <a:ext cx="2262158" cy="369332"/>
          </a:xfrm>
          <a:prstGeom prst="rect">
            <a:avLst/>
          </a:prstGeom>
        </p:spPr>
        <p:txBody>
          <a:bodyPr wrap="none">
            <a:spAutoFit/>
          </a:bodyPr>
          <a:lstStyle/>
          <a:p>
            <a:r>
              <a:rPr lang="zh-CN" altLang="en-US" dirty="0" smtClean="0">
                <a:latin typeface="微软雅黑" pitchFamily="34" charset="-122"/>
                <a:ea typeface="微软雅黑" pitchFamily="34" charset="-122"/>
              </a:rPr>
              <a:t>一元线性回归模型：</a:t>
            </a:r>
            <a:endParaRPr lang="zh-CN" altLang="en-US" dirty="0">
              <a:latin typeface="微软雅黑" pitchFamily="34" charset="-122"/>
              <a:ea typeface="微软雅黑" pitchFamily="34" charset="-122"/>
            </a:endParaRPr>
          </a:p>
        </p:txBody>
      </p:sp>
      <p:sp>
        <p:nvSpPr>
          <p:cNvPr id="215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7" name="Rectangle 3"/>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50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1510" name="Picture 6"/>
          <p:cNvPicPr>
            <a:picLocks noChangeAspect="1" noChangeArrowheads="1"/>
          </p:cNvPicPr>
          <p:nvPr/>
        </p:nvPicPr>
        <p:blipFill>
          <a:blip r:embed="rId3"/>
          <a:srcRect/>
          <a:stretch>
            <a:fillRect/>
          </a:stretch>
        </p:blipFill>
        <p:spPr bwMode="auto">
          <a:xfrm>
            <a:off x="5667375" y="4848225"/>
            <a:ext cx="2705100" cy="704850"/>
          </a:xfrm>
          <a:prstGeom prst="rect">
            <a:avLst/>
          </a:prstGeom>
          <a:noFill/>
          <a:ln w="9525">
            <a:noFill/>
            <a:miter lim="800000"/>
            <a:headEnd/>
            <a:tailEnd/>
          </a:ln>
          <a:effectLst/>
        </p:spPr>
      </p:pic>
      <p:pic>
        <p:nvPicPr>
          <p:cNvPr id="21511" name="Picture 7"/>
          <p:cNvPicPr>
            <a:picLocks noChangeAspect="1" noChangeArrowheads="1"/>
          </p:cNvPicPr>
          <p:nvPr/>
        </p:nvPicPr>
        <p:blipFill>
          <a:blip r:embed="rId4"/>
          <a:srcRect/>
          <a:stretch>
            <a:fillRect/>
          </a:stretch>
        </p:blipFill>
        <p:spPr bwMode="auto">
          <a:xfrm>
            <a:off x="5557840" y="5524500"/>
            <a:ext cx="257837" cy="360000"/>
          </a:xfrm>
          <a:prstGeom prst="rect">
            <a:avLst/>
          </a:prstGeom>
          <a:noFill/>
          <a:ln w="9525">
            <a:noFill/>
            <a:miter lim="800000"/>
            <a:headEnd/>
            <a:tailEnd/>
          </a:ln>
          <a:effectLst/>
        </p:spPr>
      </p:pic>
      <p:pic>
        <p:nvPicPr>
          <p:cNvPr id="21512" name="Picture 8"/>
          <p:cNvPicPr>
            <a:picLocks noChangeAspect="1" noChangeArrowheads="1"/>
          </p:cNvPicPr>
          <p:nvPr/>
        </p:nvPicPr>
        <p:blipFill>
          <a:blip r:embed="rId5"/>
          <a:srcRect/>
          <a:stretch>
            <a:fillRect/>
          </a:stretch>
        </p:blipFill>
        <p:spPr bwMode="auto">
          <a:xfrm>
            <a:off x="5824539" y="5534025"/>
            <a:ext cx="309376" cy="360000"/>
          </a:xfrm>
          <a:prstGeom prst="rect">
            <a:avLst/>
          </a:prstGeom>
          <a:noFill/>
          <a:ln w="9525">
            <a:noFill/>
            <a:miter lim="800000"/>
            <a:headEnd/>
            <a:tailEnd/>
          </a:ln>
          <a:effectLst/>
        </p:spPr>
      </p:pic>
      <p:pic>
        <p:nvPicPr>
          <p:cNvPr id="17" name="Picture 2"/>
          <p:cNvPicPr>
            <a:picLocks noChangeAspect="1" noChangeArrowheads="1"/>
          </p:cNvPicPr>
          <p:nvPr/>
        </p:nvPicPr>
        <p:blipFill>
          <a:blip r:embed="rId6"/>
          <a:srcRect/>
          <a:stretch>
            <a:fillRect/>
          </a:stretch>
        </p:blipFill>
        <p:spPr bwMode="auto">
          <a:xfrm>
            <a:off x="322263" y="2406650"/>
            <a:ext cx="4764087" cy="3149600"/>
          </a:xfrm>
          <a:prstGeom prst="rect">
            <a:avLst/>
          </a:prstGeom>
          <a:noFill/>
          <a:ln w="9525">
            <a:noFill/>
            <a:miter lim="800000"/>
            <a:headEnd/>
            <a:tailEnd/>
          </a:ln>
          <a:effectLst/>
        </p:spPr>
      </p:pic>
      <p:pic>
        <p:nvPicPr>
          <p:cNvPr id="18" name="Picture 3"/>
          <p:cNvPicPr>
            <a:picLocks noChangeAspect="1" noChangeArrowheads="1"/>
          </p:cNvPicPr>
          <p:nvPr/>
        </p:nvPicPr>
        <p:blipFill>
          <a:blip r:embed="rId7"/>
          <a:srcRect/>
          <a:stretch>
            <a:fillRect/>
          </a:stretch>
        </p:blipFill>
        <p:spPr bwMode="auto">
          <a:xfrm>
            <a:off x="5400675" y="3295650"/>
            <a:ext cx="3352800" cy="1314450"/>
          </a:xfrm>
          <a:prstGeom prst="rect">
            <a:avLst/>
          </a:prstGeom>
          <a:ln>
            <a:headEnd/>
            <a:tailEnd/>
          </a:ln>
        </p:spPr>
        <p:style>
          <a:lnRef idx="2">
            <a:schemeClr val="accent5"/>
          </a:lnRef>
          <a:fillRef idx="1">
            <a:schemeClr val="lt1"/>
          </a:fillRef>
          <a:effectRef idx="0">
            <a:schemeClr val="accent5"/>
          </a:effectRef>
          <a:fontRef idx="minor">
            <a:schemeClr val="dk1"/>
          </a:fontRef>
        </p:style>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9</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线性回归模型</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线性回归模型</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如何判断哪一条直线才是最佳拟合？即最佳拟合的判断标准是什么？</a:t>
            </a:r>
            <a:endParaRPr lang="en-US" altLang="zh-CN" sz="2400" dirty="0" smtClean="0">
              <a:latin typeface="微软雅黑" pitchFamily="34" charset="-122"/>
              <a:ea typeface="微软雅黑" pitchFamily="34" charset="-122"/>
              <a:cs typeface="宋体" pitchFamily="2" charset="-122"/>
            </a:endParaRPr>
          </a:p>
        </p:txBody>
      </p:sp>
      <p:pic>
        <p:nvPicPr>
          <p:cNvPr id="86018" name="Picture 2"/>
          <p:cNvPicPr>
            <a:picLocks noChangeAspect="1" noChangeArrowheads="1"/>
          </p:cNvPicPr>
          <p:nvPr/>
        </p:nvPicPr>
        <p:blipFill>
          <a:blip r:embed="rId3"/>
          <a:srcRect/>
          <a:stretch>
            <a:fillRect/>
          </a:stretch>
        </p:blipFill>
        <p:spPr bwMode="auto">
          <a:xfrm>
            <a:off x="289348" y="2593145"/>
            <a:ext cx="4641451" cy="3312355"/>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a:srcRect/>
          <a:stretch>
            <a:fillRect/>
          </a:stretch>
        </p:blipFill>
        <p:spPr bwMode="auto">
          <a:xfrm>
            <a:off x="5205413" y="2438400"/>
            <a:ext cx="3381375" cy="34290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7"/>
</p:tagLst>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空白设计模板">
  <a:themeElements>
    <a:clrScheme name="空白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空白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空白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空白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空白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空白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空白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空白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空白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空白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空白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空白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空白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空白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12138</TotalTime>
  <Pages>0</Pages>
  <Words>1849</Words>
  <Characters>0</Characters>
  <Application>Microsoft Office PowerPoint</Application>
  <DocSecurity>0</DocSecurity>
  <PresentationFormat>全屏显示(4:3)</PresentationFormat>
  <Lines>0</Lines>
  <Paragraphs>361</Paragraphs>
  <Slides>43</Slides>
  <Notes>40</Notes>
  <HiddenSlides>0</HiddenSlides>
  <MMClips>0</MMClips>
  <ScaleCrop>false</ScaleCrop>
  <HeadingPairs>
    <vt:vector size="4" baseType="variant">
      <vt:variant>
        <vt:lpstr>主题</vt:lpstr>
      </vt:variant>
      <vt:variant>
        <vt:i4>6</vt:i4>
      </vt:variant>
      <vt:variant>
        <vt:lpstr>幻灯片标题</vt:lpstr>
      </vt:variant>
      <vt:variant>
        <vt:i4>43</vt:i4>
      </vt:variant>
    </vt:vector>
  </HeadingPairs>
  <TitlesOfParts>
    <vt:vector size="49" baseType="lpstr">
      <vt:lpstr>1_Office 主题</vt:lpstr>
      <vt:lpstr>2_Office 主题</vt:lpstr>
      <vt:lpstr>3_Office 主题</vt:lpstr>
      <vt:lpstr>空白设计模板</vt:lpstr>
      <vt:lpstr>回顾</vt: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vector>
  </TitlesOfParts>
  <Company>1</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PanLi</cp:lastModifiedBy>
  <cp:revision>2113</cp:revision>
  <dcterms:created xsi:type="dcterms:W3CDTF">2014-11-08T02:42:27Z</dcterms:created>
  <dcterms:modified xsi:type="dcterms:W3CDTF">2021-04-16T07:33:00Z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2052-9.1.0.4993</vt:lpwstr>
  </property>
</Properties>
</file>