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77B19-E656-4327-E9E0-47EC28284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5618A-F8EE-A32A-4E3E-7F79E182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AC8D8-6A03-9AD8-3C60-3824DDA0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E7862-429E-28F6-AD8E-D546DBFB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1BBA7-E982-84F4-00C0-331E5C99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68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A90C0-97CE-3A76-23C7-596083F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30F67-5219-8F07-2F23-5E118AD91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2CF13-C29A-F99B-D516-0CE54D03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0E335-C588-FEEF-65EF-E7E87F36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A14D3-D05D-5D97-2CCF-1448231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3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D9DD71-0AD1-A4D8-732B-0F597F91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3EC58B-B464-6FC8-28A1-A5364EAC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3893F-5961-5B07-A360-7FB658FB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8CF48E-E896-1D28-59B3-1FB2B4C0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06F35-9F93-028D-EF61-2815AC1F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9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3AB4D-9073-237A-E52A-F94E8CCD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9D9F1-D2F3-4288-412F-2358386D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79484-A93D-14F5-15A7-2A2B6325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4B3A7-07DF-AE3A-A8E0-242A1CA4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91A79-20AF-E0A3-72D1-80B2FC5B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65BA9-B95E-B7A8-2E53-A9485EAE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66903-98BF-ECDA-AD7E-95E9A8D0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A831F-C56C-6A93-60C8-650C4D46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C07DF-D65F-D0BE-4710-EFC6C971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33CE4-3E79-61E4-B73D-AC1D8DB2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2DBA6-5AE7-E94A-4381-A4D1F3AF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265D3-EFE8-78D8-B825-CD486B79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048A1-F560-28F2-F9F1-122FD333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ABA47B-28DF-A99C-2022-A0BBC256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3AD8B-0DB2-08A8-FA05-9A3C1FC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63B27-CB06-057F-BA1B-4DC607C8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8774-2A83-D5F5-A188-9C38CB07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EB81FB-1F0F-0ED0-130F-1C6B9BD9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F9C9A-A749-8BD7-C2DE-B0155B09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02BE75-CC0E-0852-7EF5-B5645AA03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E0564E-B7BF-E441-1CE2-B80ED8B3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9B1CEE-19AC-6C50-EAFE-9550189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6E7DD3-1CA2-216B-6EE4-CA0BEA72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0334AB-2010-8B56-EE4A-EF7D26F7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9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F5F3-634F-C7EF-20F7-3CCD0D5F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22556E-F803-C53F-8465-621180F1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A9721D-6586-C013-F04F-D6E95B5F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EF9645-9AB3-CFCE-E062-3A7300C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BC1C8D-1768-05A3-4568-66A2CEA4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856306-9B68-8E74-11C5-71A53A7D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21E620-AE9D-18C8-597C-1334D140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08262-142F-59BD-3FC9-41F8A561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8ED44-F68A-06B1-3673-6817C7A7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B26852-4F35-CF82-E091-26CEFD06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B270B-8DAB-202A-70D5-8808D971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2A20D1-654C-8366-09E2-1D1DC370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32211D-4BED-4D07-1FD3-430876CF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B3FD-D86A-04C9-5237-9F88AB0F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625E2A-F9A7-AD79-7AEA-FA4703537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44C254-AF78-B73E-17A6-809F3839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F993DB-B0A7-6EDF-2F3E-EB4DE8C4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E6487-FE78-47C0-3BC4-C0E69B69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C958B9-1D21-66E7-4A06-55A189B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A0B898-3667-FA58-FFA0-1FBB934F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E8010-226A-F40D-084D-07D050FA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8E82C-1BB7-1382-4463-77901B43A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C5ECA-A4B3-4970-B4B4-D4BCF1A64C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F0024-4989-D0E8-789C-F9259539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D3934-E2B4-211E-9AFD-5C01F5E71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5B54F-0A80-4481-9E21-9593EDEB0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2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3511D1-B5FD-82AD-F094-5BDA06824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Binary Brews: uma cafeteria guiada por robôs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8499B6-6046-A46B-B58D-8B90FDF88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Apresentação de projeto e estudo de caso para a abertura de uma cafeteria na região de Los Angeles</a:t>
            </a:r>
          </a:p>
        </p:txBody>
      </p:sp>
    </p:spTree>
    <p:extLst>
      <p:ext uri="{BB962C8B-B14F-4D97-AF65-F5344CB8AC3E}">
        <p14:creationId xmlns:p14="http://schemas.microsoft.com/office/powerpoint/2010/main" val="112818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F1CFBA-9A7E-BDA6-DE81-7F0D4082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Conclusão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231DA-CBA1-A676-727D-BB5629C1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 oferta de estabelecimentos do ramo alimentício em Los Angeles é alta, consequência da grande demanda de clientes fãs de boa gastronomia na região.</a:t>
            </a:r>
          </a:p>
          <a:p>
            <a:r>
              <a:rPr lang="pt-BR" sz="2000" dirty="0"/>
              <a:t>O estudo apresentou uma porcentagem de 75% de restaurantes dentre os estabelecimentos da região. Uma forte concorrência para um negócio da área.</a:t>
            </a:r>
          </a:p>
          <a:p>
            <a:r>
              <a:rPr lang="pt-BR" sz="2000" dirty="0"/>
              <a:t>O baixo número de cafeterias, por outro lado, expõe uma disputa saudável para um novo estabelecimento do tipo na região.</a:t>
            </a:r>
          </a:p>
          <a:p>
            <a:r>
              <a:rPr lang="pt-BR" sz="2000" dirty="0"/>
              <a:t>A rua </a:t>
            </a:r>
            <a:r>
              <a:rPr lang="pt-BR" sz="2000" dirty="0" err="1"/>
              <a:t>Wilshire</a:t>
            </a:r>
            <a:r>
              <a:rPr lang="pt-BR" sz="2000" dirty="0"/>
              <a:t> foi indicada como a ideal para a abertura de uma nova cafeteria, por conta da baixa oferta de estabelecimentos do tipo na região.</a:t>
            </a:r>
          </a:p>
        </p:txBody>
      </p:sp>
    </p:spTree>
    <p:extLst>
      <p:ext uri="{BB962C8B-B14F-4D97-AF65-F5344CB8AC3E}">
        <p14:creationId xmlns:p14="http://schemas.microsoft.com/office/powerpoint/2010/main" val="6738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7B90F-3B33-C308-152E-31FE3DB2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Cafeterias representam 4,5% dos negócios</a:t>
            </a:r>
          </a:p>
        </p:txBody>
      </p:sp>
      <p:pic>
        <p:nvPicPr>
          <p:cNvPr id="6" name="Espaço Reservado para Conteúdo 5" descr="Gráfico, Gráfico de pizza&#10;&#10;O conteúdo gerado por IA pode estar incorreto.">
            <a:extLst>
              <a:ext uri="{FF2B5EF4-FFF2-40B4-BE49-F238E27FC236}">
                <a16:creationId xmlns:a16="http://schemas.microsoft.com/office/drawing/2014/main" id="{A9AD83B8-8796-054A-4545-51F1E826B2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2269432"/>
            <a:ext cx="5468347" cy="231037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F4F51C-A0E6-1265-701F-BB42E0AE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proporção</a:t>
            </a:r>
            <a:r>
              <a:rPr lang="en-US" sz="1800" dirty="0"/>
              <a:t> de </a:t>
            </a:r>
            <a:r>
              <a:rPr lang="en-US" sz="1800" dirty="0" err="1"/>
              <a:t>restaurantes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região</a:t>
            </a:r>
            <a:r>
              <a:rPr lang="en-US" sz="1800" dirty="0"/>
              <a:t> é de 75%. Um </a:t>
            </a:r>
            <a:r>
              <a:rPr lang="en-US" sz="1800" dirty="0" err="1"/>
              <a:t>grande</a:t>
            </a:r>
            <a:r>
              <a:rPr lang="en-US" sz="1800" dirty="0"/>
              <a:t> </a:t>
            </a:r>
            <a:r>
              <a:rPr lang="en-US" sz="1800" dirty="0" err="1"/>
              <a:t>número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comparação</a:t>
            </a:r>
            <a:r>
              <a:rPr lang="en-US" sz="1800" dirty="0"/>
              <a:t> </a:t>
            </a:r>
            <a:r>
              <a:rPr lang="en-US" sz="1800" dirty="0" err="1"/>
              <a:t>aos</a:t>
            </a:r>
            <a:r>
              <a:rPr lang="en-US" sz="1800" dirty="0"/>
              <a:t> </a:t>
            </a:r>
            <a:r>
              <a:rPr lang="en-US" sz="1800" dirty="0" err="1"/>
              <a:t>demais</a:t>
            </a:r>
            <a:r>
              <a:rPr lang="en-US" sz="1800" dirty="0"/>
              <a:t> </a:t>
            </a:r>
            <a:r>
              <a:rPr lang="en-US" sz="1800" dirty="0" err="1"/>
              <a:t>tipos</a:t>
            </a:r>
            <a:r>
              <a:rPr lang="en-US" sz="1800" dirty="0"/>
              <a:t> de </a:t>
            </a:r>
            <a:r>
              <a:rPr lang="en-US" sz="1800" dirty="0" err="1"/>
              <a:t>estabelecimento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LA.</a:t>
            </a:r>
          </a:p>
          <a:p>
            <a:r>
              <a:rPr lang="en-US" sz="1800" dirty="0"/>
              <a:t>As cafeterias </a:t>
            </a:r>
            <a:r>
              <a:rPr lang="en-US" sz="1800" dirty="0" err="1"/>
              <a:t>ocupam</a:t>
            </a:r>
            <a:r>
              <a:rPr lang="en-US" sz="1800" dirty="0"/>
              <a:t> </a:t>
            </a:r>
            <a:r>
              <a:rPr lang="en-US" sz="1800" dirty="0" err="1"/>
              <a:t>apenas</a:t>
            </a:r>
            <a:r>
              <a:rPr lang="en-US" sz="1800" dirty="0"/>
              <a:t> 4,5% dos </a:t>
            </a:r>
            <a:r>
              <a:rPr lang="en-US" sz="1800" dirty="0" err="1"/>
              <a:t>negócios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região</a:t>
            </a:r>
            <a:r>
              <a:rPr lang="en-US" sz="1800" dirty="0"/>
              <a:t>. Um </a:t>
            </a:r>
            <a:r>
              <a:rPr lang="en-US" sz="1800" dirty="0" err="1"/>
              <a:t>possível</a:t>
            </a:r>
            <a:r>
              <a:rPr lang="en-US" sz="1800" dirty="0"/>
              <a:t> novo </a:t>
            </a:r>
            <a:r>
              <a:rPr lang="en-US" sz="1800" dirty="0" err="1"/>
              <a:t>ramo</a:t>
            </a:r>
            <a:r>
              <a:rPr lang="en-US" sz="1800" dirty="0"/>
              <a:t> a ser </a:t>
            </a:r>
            <a:r>
              <a:rPr lang="en-US" sz="1800" dirty="0" err="1"/>
              <a:t>explorado</a:t>
            </a:r>
            <a:r>
              <a:rPr lang="en-US" sz="18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836971-57B7-B724-80BC-42EB6134B610}"/>
              </a:ext>
            </a:extLst>
          </p:cNvPr>
          <p:cNvSpPr txBox="1"/>
          <p:nvPr/>
        </p:nvSpPr>
        <p:spPr>
          <a:xfrm>
            <a:off x="554106" y="5799100"/>
            <a:ext cx="32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Dados sobre restaurantes em LA</a:t>
            </a:r>
          </a:p>
        </p:txBody>
      </p:sp>
    </p:spTree>
    <p:extLst>
      <p:ext uri="{BB962C8B-B14F-4D97-AF65-F5344CB8AC3E}">
        <p14:creationId xmlns:p14="http://schemas.microsoft.com/office/powerpoint/2010/main" val="12405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986CF-BE7B-35B5-18BF-734CEC5E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684" y="905011"/>
            <a:ext cx="4804660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Boa aceitação de estabelecimentos de rede</a:t>
            </a:r>
          </a:p>
        </p:txBody>
      </p:sp>
      <p:pic>
        <p:nvPicPr>
          <p:cNvPr id="8" name="Espaço Reservado para Conteúdo 7" descr="Gráfico, Gráfico de pizza&#10;&#10;O conteúdo gerado por IA pode estar incorreto.">
            <a:extLst>
              <a:ext uri="{FF2B5EF4-FFF2-40B4-BE49-F238E27FC236}">
                <a16:creationId xmlns:a16="http://schemas.microsoft.com/office/drawing/2014/main" id="{0199245C-30D9-B7E8-C10C-D0FC91C56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6" y="895610"/>
            <a:ext cx="5170684" cy="2443148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59D4ED-7EF7-B960-33DC-4EBD34722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808" y="3510473"/>
            <a:ext cx="4216952" cy="2044380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78A5EEB0-383C-1D65-6B9C-4BDD265E5240}"/>
              </a:ext>
            </a:extLst>
          </p:cNvPr>
          <p:cNvSpPr txBox="1">
            <a:spLocks/>
          </p:cNvSpPr>
          <p:nvPr/>
        </p:nvSpPr>
        <p:spPr>
          <a:xfrm>
            <a:off x="6381684" y="2965592"/>
            <a:ext cx="4804660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 região possui 38% de estabelecimentos pertencentes a uma rede.</a:t>
            </a:r>
          </a:p>
          <a:p>
            <a:r>
              <a:rPr lang="en-US" sz="1800"/>
              <a:t>Dentre esses estabelecimentos, os restaurantes continuam sendo a grande maioria.</a:t>
            </a:r>
          </a:p>
          <a:p>
            <a:r>
              <a:rPr lang="en-US" sz="1800"/>
              <a:t>Cafeterias de rede possuem números semelhantes aos das padarias da região.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1E0934-FE88-8491-AE8E-89F5F2C3C183}"/>
              </a:ext>
            </a:extLst>
          </p:cNvPr>
          <p:cNvSpPr txBox="1"/>
          <p:nvPr/>
        </p:nvSpPr>
        <p:spPr>
          <a:xfrm>
            <a:off x="554106" y="5799100"/>
            <a:ext cx="32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Dados sobre restaurantes em LA</a:t>
            </a:r>
          </a:p>
        </p:txBody>
      </p:sp>
    </p:spTree>
    <p:extLst>
      <p:ext uri="{BB962C8B-B14F-4D97-AF65-F5344CB8AC3E}">
        <p14:creationId xmlns:p14="http://schemas.microsoft.com/office/powerpoint/2010/main" val="7201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3437B-6528-998E-5D46-C628DFC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Investimento menor que outras categorias</a:t>
            </a:r>
          </a:p>
        </p:txBody>
      </p:sp>
      <p:pic>
        <p:nvPicPr>
          <p:cNvPr id="6" name="Espaço Reservado para Conteúdo 5" descr="Linha do tempo&#10;&#10;O conteúdo gerado por IA pode estar incorreto.">
            <a:extLst>
              <a:ext uri="{FF2B5EF4-FFF2-40B4-BE49-F238E27FC236}">
                <a16:creationId xmlns:a16="http://schemas.microsoft.com/office/drawing/2014/main" id="{54F50E82-0F01-4CA7-DA4B-17ABC85880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" b="3010"/>
          <a:stretch>
            <a:fillRect/>
          </a:stretch>
        </p:blipFill>
        <p:spPr>
          <a:xfrm>
            <a:off x="289580" y="76203"/>
            <a:ext cx="11582380" cy="3247910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9F8DCB-C7A7-5F94-2B9B-EEDADCA8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4201" y="4197093"/>
            <a:ext cx="5692774" cy="1648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O tamanho de cada bolha representa o número médio de assentos nos tipos de estabelecimento.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Bares e restaurantes demandam mais assentos. Alto investimento para abrir um novo negócio do tipo.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Cafeterias demandam cerca de 26 assentos. Um investimento inicial menor em comparação a outras categorias de negócio.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B7FD7B-95AA-A5F5-8D0E-6673BBD166AC}"/>
              </a:ext>
            </a:extLst>
          </p:cNvPr>
          <p:cNvSpPr txBox="1"/>
          <p:nvPr/>
        </p:nvSpPr>
        <p:spPr>
          <a:xfrm>
            <a:off x="289580" y="6279455"/>
            <a:ext cx="32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Fonte: Dados sobre restaurantes em LA</a:t>
            </a:r>
          </a:p>
        </p:txBody>
      </p:sp>
    </p:spTree>
    <p:extLst>
      <p:ext uri="{BB962C8B-B14F-4D97-AF65-F5344CB8AC3E}">
        <p14:creationId xmlns:p14="http://schemas.microsoft.com/office/powerpoint/2010/main" val="222943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E39EF-1A8A-A2B8-B023-3EAE2DCC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 ruas com maior demanda de comércio</a:t>
            </a:r>
          </a:p>
        </p:txBody>
      </p:sp>
      <p:pic>
        <p:nvPicPr>
          <p:cNvPr id="6" name="Espaço Reservado para Conteúdo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BA03D7D8-3680-1995-3039-931BEE5B8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1852470"/>
            <a:ext cx="5468347" cy="3144299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1C567A-F554-F12D-FC75-C165B6200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W Sunset e W Pico são as ruas com maior quantidade de estabelecimentos em seus domínios.</a:t>
            </a:r>
          </a:p>
          <a:p>
            <a:r>
              <a:rPr lang="en-US" sz="1800"/>
              <a:t>As demais ruas possuem cerca de metade dos estabelecimentos das 2 ruas principais. Um indicativo de forte concorrência na região.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8ACDA7-D063-A47D-213E-19A74A737253}"/>
              </a:ext>
            </a:extLst>
          </p:cNvPr>
          <p:cNvSpPr txBox="1"/>
          <p:nvPr/>
        </p:nvSpPr>
        <p:spPr>
          <a:xfrm>
            <a:off x="554106" y="5799100"/>
            <a:ext cx="32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Dados sobre restaurantes em LA</a:t>
            </a:r>
          </a:p>
        </p:txBody>
      </p:sp>
    </p:spTree>
    <p:extLst>
      <p:ext uri="{BB962C8B-B14F-4D97-AF65-F5344CB8AC3E}">
        <p14:creationId xmlns:p14="http://schemas.microsoft.com/office/powerpoint/2010/main" val="32259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8B495-A6EC-A549-3C7B-0393AD94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Número médio de assentos por estabelecimento nas ruas mais populares</a:t>
            </a:r>
          </a:p>
        </p:txBody>
      </p:sp>
      <p:pic>
        <p:nvPicPr>
          <p:cNvPr id="6" name="Espaço Reservado para Conteúdo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72F32AD-F9E4-A628-9F37-D2CC6B97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1838800"/>
            <a:ext cx="5468347" cy="317164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212179-A14E-CB45-0213-DE434F60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Apesar de possuírem alta quantidade de estabelecimentos, W Sunset e W Pico não lideram o número médio de assentos por estabelecimento.</a:t>
            </a:r>
          </a:p>
          <a:p>
            <a:r>
              <a:rPr lang="en-US" sz="1800"/>
              <a:t>A rua Wilshire apresentou mais de 60 assentos médios por estabelecimento. Possível indicativo de grande demanda de clientes na região.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D39FD7-2BC9-E6FE-6ECD-29DCBC3DA110}"/>
              </a:ext>
            </a:extLst>
          </p:cNvPr>
          <p:cNvSpPr txBox="1"/>
          <p:nvPr/>
        </p:nvSpPr>
        <p:spPr>
          <a:xfrm>
            <a:off x="554106" y="5799100"/>
            <a:ext cx="32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Dados sobre restaurantes em LA</a:t>
            </a:r>
          </a:p>
        </p:txBody>
      </p:sp>
    </p:spTree>
    <p:extLst>
      <p:ext uri="{BB962C8B-B14F-4D97-AF65-F5344CB8AC3E}">
        <p14:creationId xmlns:p14="http://schemas.microsoft.com/office/powerpoint/2010/main" val="155511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7EA00F-2950-80CC-8328-48E5B9AA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Baixo número de cafeterias na Wilshire</a:t>
            </a:r>
          </a:p>
        </p:txBody>
      </p:sp>
      <p:pic>
        <p:nvPicPr>
          <p:cNvPr id="6" name="Espaço Reservado para Conteúdo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71352C3-A6D4-DE57-7940-C5D7ADEAC2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1879812"/>
            <a:ext cx="5468347" cy="3089615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578D2C-8CA0-1727-3252-5422DB0A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Observa-se que W Sunset possui mais de 20 cafeterias na região. Forte concorrência não seria boa para a abertura de um novo negócio.</a:t>
            </a:r>
          </a:p>
          <a:p>
            <a:r>
              <a:rPr lang="en-US" sz="1800"/>
              <a:t>A rua Wilshire por outro lado possui apenas 5 cafeterias e alta demanda de clientes. Portanto, sugerimos a abertura de uma nova cafeteria de rede na região.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DA45E0-80C5-1AF9-1B32-B6D261D1B36F}"/>
              </a:ext>
            </a:extLst>
          </p:cNvPr>
          <p:cNvSpPr txBox="1"/>
          <p:nvPr/>
        </p:nvSpPr>
        <p:spPr>
          <a:xfrm>
            <a:off x="554106" y="5799100"/>
            <a:ext cx="32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Dados sobre restaurantes em LA</a:t>
            </a:r>
          </a:p>
        </p:txBody>
      </p:sp>
    </p:spTree>
    <p:extLst>
      <p:ext uri="{BB962C8B-B14F-4D97-AF65-F5344CB8AC3E}">
        <p14:creationId xmlns:p14="http://schemas.microsoft.com/office/powerpoint/2010/main" val="364192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Escritório vazio com mesa redonda">
            <a:extLst>
              <a:ext uri="{FF2B5EF4-FFF2-40B4-BE49-F238E27FC236}">
                <a16:creationId xmlns:a16="http://schemas.microsoft.com/office/drawing/2014/main" id="{621BB1D2-FFBC-5BAF-D6BA-41A80416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28" r="13713" b="-2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5600D1-CF68-4DC4-8B84-55011571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/>
              <a:t>Recomendações de abertura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C6287-0929-2987-C76D-E00FC24D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1600"/>
              <a:t>Com base nos dados observados, indicamos a abertura de um novo negócio na região de Los Angeles.</a:t>
            </a:r>
          </a:p>
          <a:p>
            <a:r>
              <a:rPr lang="pt-BR" sz="1600"/>
              <a:t>A melhor opção de estabelecimento é a de uma </a:t>
            </a:r>
            <a:r>
              <a:rPr lang="pt-BR" sz="1600" b="1"/>
              <a:t>cafeteria</a:t>
            </a:r>
            <a:r>
              <a:rPr lang="pt-BR" sz="1600"/>
              <a:t>, visto que existem poucas cafeterias na região e que o </a:t>
            </a:r>
            <a:r>
              <a:rPr lang="pt-BR" sz="1600" b="1"/>
              <a:t>investimento inicial </a:t>
            </a:r>
            <a:r>
              <a:rPr lang="pt-BR" sz="1600"/>
              <a:t>seria </a:t>
            </a:r>
            <a:r>
              <a:rPr lang="pt-BR" sz="1600" b="1"/>
              <a:t>baixo</a:t>
            </a:r>
            <a:r>
              <a:rPr lang="pt-BR" sz="1600"/>
              <a:t> para o tamanho do negócio.</a:t>
            </a:r>
          </a:p>
          <a:p>
            <a:r>
              <a:rPr lang="pt-BR" sz="1600"/>
              <a:t>Estabelecimentos de rede são bem aceitos. Portanto, torna-se viável a </a:t>
            </a:r>
            <a:r>
              <a:rPr lang="pt-BR" sz="1600" b="1"/>
              <a:t>abertura de futuras franquias </a:t>
            </a:r>
            <a:r>
              <a:rPr lang="pt-BR" sz="1600"/>
              <a:t>na mesma região.</a:t>
            </a:r>
          </a:p>
          <a:p>
            <a:r>
              <a:rPr lang="pt-BR" sz="1600"/>
              <a:t>A rua </a:t>
            </a:r>
            <a:r>
              <a:rPr lang="pt-BR" sz="1600" b="1"/>
              <a:t>Wilshire</a:t>
            </a:r>
            <a:r>
              <a:rPr lang="pt-BR" sz="1600"/>
              <a:t> demonstrou-se mais receptiva à abertura de um negócio, por conta da </a:t>
            </a:r>
            <a:r>
              <a:rPr lang="pt-BR" sz="1600" b="1"/>
              <a:t>alta demanda de clientes</a:t>
            </a:r>
            <a:r>
              <a:rPr lang="pt-BR" sz="1600"/>
              <a:t> e do </a:t>
            </a:r>
            <a:r>
              <a:rPr lang="pt-BR" sz="1600" b="1"/>
              <a:t>baixo número de cafeterias concorrentes </a:t>
            </a:r>
            <a:r>
              <a:rPr lang="pt-BR" sz="1600"/>
              <a:t>no local.</a:t>
            </a:r>
          </a:p>
        </p:txBody>
      </p:sp>
    </p:spTree>
    <p:extLst>
      <p:ext uri="{BB962C8B-B14F-4D97-AF65-F5344CB8AC3E}">
        <p14:creationId xmlns:p14="http://schemas.microsoft.com/office/powerpoint/2010/main" val="277744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Binary Brews: uma cafeteria guiada por robôs</vt:lpstr>
      <vt:lpstr>Conclusão Geral</vt:lpstr>
      <vt:lpstr>Cafeterias representam 4,5% dos negócios</vt:lpstr>
      <vt:lpstr>Boa aceitação de estabelecimentos de rede</vt:lpstr>
      <vt:lpstr>Investimento menor que outras categorias</vt:lpstr>
      <vt:lpstr>As ruas com maior demanda de comércio</vt:lpstr>
      <vt:lpstr>Número médio de assentos por estabelecimento nas ruas mais populares</vt:lpstr>
      <vt:lpstr>Baixo número de cafeterias na Wilshire</vt:lpstr>
      <vt:lpstr>Recomendações de abertura de negócio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 Barbalho</dc:creator>
  <cp:lastModifiedBy>Yuri Barbalho</cp:lastModifiedBy>
  <cp:revision>4</cp:revision>
  <dcterms:created xsi:type="dcterms:W3CDTF">2025-08-08T13:08:38Z</dcterms:created>
  <dcterms:modified xsi:type="dcterms:W3CDTF">2025-08-08T13:51:06Z</dcterms:modified>
</cp:coreProperties>
</file>