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31"/>
  </p:notesMasterIdLst>
  <p:handoutMasterIdLst>
    <p:handoutMasterId r:id="rId32"/>
  </p:handoutMasterIdLst>
  <p:sldIdLst>
    <p:sldId id="256" r:id="rId5"/>
    <p:sldId id="340" r:id="rId6"/>
    <p:sldId id="339" r:id="rId7"/>
    <p:sldId id="341" r:id="rId8"/>
    <p:sldId id="351" r:id="rId9"/>
    <p:sldId id="352" r:id="rId10"/>
    <p:sldId id="353" r:id="rId11"/>
    <p:sldId id="356" r:id="rId12"/>
    <p:sldId id="354" r:id="rId13"/>
    <p:sldId id="370" r:id="rId14"/>
    <p:sldId id="357" r:id="rId15"/>
    <p:sldId id="360" r:id="rId16"/>
    <p:sldId id="350" r:id="rId17"/>
    <p:sldId id="361" r:id="rId18"/>
    <p:sldId id="359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58" r:id="rId27"/>
    <p:sldId id="348" r:id="rId28"/>
    <p:sldId id="369" r:id="rId29"/>
    <p:sldId id="344" r:id="rId30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13.08.24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97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1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796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057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8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8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38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68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32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68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97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27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930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17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43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2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51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5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9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13.08.24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0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hyperlink" Target="https://kopf.readthedocs.io/en/latest/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6" Type="http://schemas.openxmlformats.org/officeDocument/2006/relationships/hyperlink" Target="https://github.com/flugel-it/k8s-python-operator" TargetMode="External"/><Relationship Id="rId5" Type="http://schemas.openxmlformats.org/officeDocument/2006/relationships/hyperlink" Target="https://flugel-it.medium.com/building-custom-kubernetes-operators-part-5-building-operators-in-python-141929c3d0db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m.sh/docs/chart_best_practices/custom_resource_definitions/#install-a-crd-declaration-before-using-the-resource" TargetMode="External"/><Relationship Id="rId3" Type="http://schemas.openxmlformats.org/officeDocument/2006/relationships/notesSlide" Target="../notesSlides/notesSlide25.xml"/><Relationship Id="rId7" Type="http://schemas.openxmlformats.org/officeDocument/2006/relationships/hyperlink" Target="https://helm.sh/docs/chart_best_practices" TargetMode="Externa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Relationship Id="rId6" Type="http://schemas.openxmlformats.org/officeDocument/2006/relationships/hyperlink" Target="https://helm.sh/docs/topics/charts_hooks/" TargetMode="External"/><Relationship Id="rId5" Type="http://schemas.openxmlformats.org/officeDocument/2006/relationships/hyperlink" Target="https://helm.sh/docs/chart_template_guide/getting_started/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controller implementation options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416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Implementation from scratch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KOPF python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3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 fontScale="90000"/>
          </a:bodyPr>
          <a:lstStyle/>
          <a:p>
            <a:r>
              <a:rPr lang="en-US" dirty="0"/>
              <a:t>KOPF library vs implementation from scratch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8039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Advantages of KOPF: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- Abstracts away boilerplate (event types, run in a thread)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Automatic Retry on error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connect the custom resource to a child resource with one line</a:t>
            </a:r>
            <a:br>
              <a:rPr lang="en-US" sz="2400" dirty="0">
                <a:solidFill>
                  <a:srgbClr val="7030A0"/>
                </a:solidFill>
                <a:effectLst/>
              </a:rPr>
            </a:br>
            <a:r>
              <a:rPr lang="en-US" sz="2400" dirty="0">
                <a:solidFill>
                  <a:srgbClr val="7030A0"/>
                </a:solidFill>
                <a:effectLst/>
              </a:rPr>
              <a:t>- built-in ability to filter on fields, annotations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67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art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cave&#10;&#10;Description automatically generated">
            <a:extLst>
              <a:ext uri="{FF2B5EF4-FFF2-40B4-BE49-F238E27FC236}">
                <a16:creationId xmlns:a16="http://schemas.microsoft.com/office/drawing/2014/main" id="{EC9650D1-A741-A9EE-491F-8EB83E1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366" y="-1"/>
            <a:ext cx="6106555" cy="5156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36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Simpler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Native management (e.g. </a:t>
            </a:r>
            <a:r>
              <a:rPr lang="en-US" sz="1800" dirty="0" err="1">
                <a:solidFill>
                  <a:srgbClr val="7030A0"/>
                </a:solidFill>
              </a:rPr>
              <a:t>kubectl</a:t>
            </a:r>
            <a:r>
              <a:rPr lang="en-US" sz="1800" dirty="0">
                <a:solidFill>
                  <a:srgbClr val="7030A0"/>
                </a:solidFill>
              </a:rPr>
              <a:t> get &lt;</a:t>
            </a:r>
            <a:r>
              <a:rPr lang="en-US" sz="1800" dirty="0" err="1">
                <a:solidFill>
                  <a:srgbClr val="7030A0"/>
                </a:solidFill>
              </a:rPr>
              <a:t>cr</a:t>
            </a:r>
            <a:r>
              <a:rPr lang="en-US" sz="1800" dirty="0">
                <a:solidFill>
                  <a:srgbClr val="7030A0"/>
                </a:solidFill>
              </a:rPr>
              <a:t>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Custom workflows based on resource operations (creation, update, deletion)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Complex endpoints (e.g. query params)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Custom authentication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When to use CRD or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5937937" y="998305"/>
            <a:ext cx="150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APIService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6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Webhooks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Open Service Broker API (</a:t>
            </a:r>
            <a:r>
              <a:rPr lang="en-US" sz="2400">
                <a:solidFill>
                  <a:srgbClr val="7030A0"/>
                </a:solidFill>
                <a:effectLst/>
              </a:rPr>
              <a:t>Service catalog)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53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Organizing Kubernetes manifests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605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Share, version, revert collections of manifests?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312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“package manager” for Kubernetes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Allows to package and deploy applications in Kubernetes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45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9945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A structured collection of files.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 running instance = release.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75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CRD controllers</a:t>
            </a:r>
            <a:endParaRPr lang="en-US" sz="1800" dirty="0">
              <a:solidFill>
                <a:srgbClr val="6E53B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features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888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Track changes via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View release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Rollback 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“Docker image” a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Share via a remote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Add dependencies 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64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 chart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1B3D0C88-1643-3C54-054D-D5B2496B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83" y="1100879"/>
            <a:ext cx="7772400" cy="246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099E3-9A4D-1DC7-A652-51BEB1F93459}"/>
              </a:ext>
            </a:extLst>
          </p:cNvPr>
          <p:cNvSpPr txBox="1"/>
          <p:nvPr/>
        </p:nvSpPr>
        <p:spPr>
          <a:xfrm>
            <a:off x="5794170" y="3809954"/>
            <a:ext cx="2728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helm.sh</a:t>
            </a:r>
            <a:r>
              <a:rPr lang="en-US" dirty="0"/>
              <a:t>/docs/topics/charts/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8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Helm: wait for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5440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--wait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--wait-for-jobs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post-install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7030A0"/>
                </a:solidFill>
              </a:rPr>
              <a:t>crds</a:t>
            </a:r>
            <a:r>
              <a:rPr lang="en-US" sz="2400" dirty="0">
                <a:solidFill>
                  <a:srgbClr val="7030A0"/>
                </a:solidFill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effectLst/>
              </a:rPr>
              <a:t>Separate charts with a post-install 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23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717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</a:t>
            </a:r>
            <a:r>
              <a:rPr lang="en-US" sz="1600" dirty="0" err="1">
                <a:solidFill>
                  <a:srgbClr val="7030A0"/>
                </a:solidFill>
              </a:rPr>
              <a:t>crd</a:t>
            </a:r>
            <a:r>
              <a:rPr lang="en-US" sz="1600" dirty="0">
                <a:solidFill>
                  <a:srgbClr val="7030A0"/>
                </a:solidFill>
              </a:rPr>
              <a:t>-example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https://</a:t>
            </a:r>
            <a:r>
              <a:rPr lang="en-US" sz="1600" dirty="0" err="1">
                <a:solidFill>
                  <a:srgbClr val="7030A0"/>
                </a:solidFill>
              </a:rPr>
              <a:t>github.com</a:t>
            </a:r>
            <a:r>
              <a:rPr lang="en-US" sz="1600" dirty="0">
                <a:solidFill>
                  <a:srgbClr val="7030A0"/>
                </a:solidFill>
              </a:rPr>
              <a:t>/</a:t>
            </a:r>
            <a:r>
              <a:rPr lang="en-US" sz="1600" dirty="0" err="1">
                <a:solidFill>
                  <a:srgbClr val="7030A0"/>
                </a:solidFill>
              </a:rPr>
              <a:t>ybaryshnikova</a:t>
            </a:r>
            <a:r>
              <a:rPr lang="en-US" sz="1600" dirty="0">
                <a:solidFill>
                  <a:srgbClr val="7030A0"/>
                </a:solidFill>
              </a:rPr>
              <a:t>/extensions-meetup/tree/master/helm-packaging</a:t>
            </a:r>
          </a:p>
          <a:p>
            <a:endParaRPr lang="en-US" sz="16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87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CRD official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  <a:hlinkClick r:id="rId5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Python operator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Python operator tutorial repo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Kopf documentation</a:t>
            </a:r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0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References: Helm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FFC6A-AD3B-B8A5-A033-3135B2B7D9B6}"/>
              </a:ext>
            </a:extLst>
          </p:cNvPr>
          <p:cNvSpPr txBox="1"/>
          <p:nvPr/>
        </p:nvSpPr>
        <p:spPr>
          <a:xfrm>
            <a:off x="890545" y="1662382"/>
            <a:ext cx="7720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hlinkClick r:id="rId5"/>
              </a:rPr>
              <a:t>Helm tutorial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hlinkClick r:id="rId6"/>
              </a:rPr>
              <a:t>Chart hooks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  <a:hlinkClick r:id="rId7"/>
              </a:rPr>
              <a:t>Helm best practices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endParaRPr lang="en-US" sz="1600" dirty="0">
              <a:solidFill>
                <a:srgbClr val="7030A0"/>
              </a:solidFill>
              <a:effectLst/>
            </a:endParaRPr>
          </a:p>
          <a:p>
            <a:r>
              <a:rPr lang="en-US" sz="1600" dirty="0">
                <a:solidFill>
                  <a:srgbClr val="7030A0"/>
                </a:solidFill>
                <a:hlinkClick r:id="rId8"/>
              </a:rPr>
              <a:t>Installing CRD documentation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br>
              <a:rPr lang="en-US" sz="1600" dirty="0">
                <a:solidFill>
                  <a:srgbClr val="7030A0"/>
                </a:solidFill>
                <a:effectLst/>
              </a:rPr>
            </a:br>
            <a:r>
              <a:rPr lang="en-US" sz="1600" dirty="0">
                <a:solidFill>
                  <a:srgbClr val="7030A0"/>
                </a:solidFill>
                <a:effectLst/>
              </a:rPr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9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Custom resource definition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82823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 type of resource that allows to add custom resources known to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Kubernetes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CRD manifest + controller = operator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vs </a:t>
            </a:r>
            <a:r>
              <a:rPr lang="en-US" dirty="0" err="1"/>
              <a:t>APIService</a:t>
            </a:r>
            <a:endParaRPr lang="en-US" dirty="0"/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512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API endpoints are added automatically.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 endpoint URL is not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65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883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Extend/encapsulate resource management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a custom workflow based on resource manipulation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use case: Prometheus operator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1186791" y="704205"/>
            <a:ext cx="49103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scrape_configs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Scrape Prometheus itself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['localhost:9090’]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'static-targets'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targets: ['192.168.1.1:9100', '192.168.1.2:9100']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labels: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environment: 'production'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group: 'servers'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# Example of scraping dynamic targets using DNS service discovery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job_name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-targets'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dns_sd_configs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- names: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-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tasks.example.com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type: 'A'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port: 9100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refresh_interval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30s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421F78-6D4F-C336-861A-B8E275B5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576" y="831405"/>
            <a:ext cx="2836425" cy="2359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471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View CRD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40E9E-4677-5B7F-B615-64BE1B2F9D8E}"/>
              </a:ext>
            </a:extLst>
          </p:cNvPr>
          <p:cNvSpPr txBox="1"/>
          <p:nvPr/>
        </p:nvSpPr>
        <p:spPr>
          <a:xfrm>
            <a:off x="1125538" y="148081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-resources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get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crd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73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CRD example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2399791" y="672157"/>
            <a:ext cx="42895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apiextensions.k8s.io/v1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CustomResourceDefinition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metadata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name must match &lt;plural&gt;.&lt;group&gt;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ephemeralvolumeclaims.crd.dev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Namespaced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crd.dev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kind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plural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singular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ephemeralvolumeclaim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shortNames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evcs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sz="900" dirty="0" err="1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evc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v1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served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i="1" dirty="0">
                <a:solidFill>
                  <a:srgbClr val="6297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openAPIV3Schema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x-</a:t>
            </a:r>
            <a:r>
              <a:rPr lang="en-US" sz="9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kubernetes</a:t>
            </a:r>
            <a:r>
              <a:rPr lang="en-US" sz="9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-preserve-unknown-fields</a:t>
            </a:r>
            <a: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true</a:t>
            </a:r>
            <a:br>
              <a:rPr lang="en-US" sz="900" dirty="0"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900" dirty="0">
              <a:solidFill>
                <a:srgbClr val="A9B7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490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773</Words>
  <Application>Microsoft Macintosh PowerPoint</Application>
  <PresentationFormat>On-screen Show (16:9)</PresentationFormat>
  <Paragraphs>135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Calibri Light</vt:lpstr>
      <vt:lpstr>Consolas</vt:lpstr>
      <vt:lpstr>Office Theme</vt:lpstr>
      <vt:lpstr>Extending Kubernetes API</vt:lpstr>
      <vt:lpstr>Overview</vt:lpstr>
      <vt:lpstr>Kubernetes API structure</vt:lpstr>
      <vt:lpstr>Custom resource definition</vt:lpstr>
      <vt:lpstr>CRD vs APIService</vt:lpstr>
      <vt:lpstr>CRD use case</vt:lpstr>
      <vt:lpstr>CRD use case: Prometheus operator</vt:lpstr>
      <vt:lpstr>View CRD</vt:lpstr>
      <vt:lpstr>CRD example</vt:lpstr>
      <vt:lpstr>CRD controller implementation options</vt:lpstr>
      <vt:lpstr>KOPF library vs implementation from scratch</vt:lpstr>
      <vt:lpstr>KOPF library vs implementation from scratch</vt:lpstr>
      <vt:lpstr>Fine art</vt:lpstr>
      <vt:lpstr>When to use CRD or APIService</vt:lpstr>
      <vt:lpstr>Other</vt:lpstr>
      <vt:lpstr>Organizing Kubernetes manifests</vt:lpstr>
      <vt:lpstr>Helm</vt:lpstr>
      <vt:lpstr>Helm chart</vt:lpstr>
      <vt:lpstr>Helm chart features</vt:lpstr>
      <vt:lpstr>Helm chart features</vt:lpstr>
      <vt:lpstr>Helm chart structure</vt:lpstr>
      <vt:lpstr>Helm: wait for resources</vt:lpstr>
      <vt:lpstr>Next steps</vt:lpstr>
      <vt:lpstr>References: CRD</vt:lpstr>
      <vt:lpstr>References: Helm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50</cp:revision>
  <dcterms:created xsi:type="dcterms:W3CDTF">2017-12-05T10:10:48Z</dcterms:created>
  <dcterms:modified xsi:type="dcterms:W3CDTF">2024-08-13T14:51:06Z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