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4"/>
  </p:sldMasterIdLst>
  <p:notesMasterIdLst>
    <p:notesMasterId r:id="rId19"/>
  </p:notesMasterIdLst>
  <p:handoutMasterIdLst>
    <p:handoutMasterId r:id="rId20"/>
  </p:handoutMasterIdLst>
  <p:sldIdLst>
    <p:sldId id="256" r:id="rId5"/>
    <p:sldId id="338" r:id="rId6"/>
    <p:sldId id="340" r:id="rId7"/>
    <p:sldId id="341" r:id="rId8"/>
    <p:sldId id="342" r:id="rId9"/>
    <p:sldId id="343" r:id="rId10"/>
    <p:sldId id="345" r:id="rId11"/>
    <p:sldId id="339" r:id="rId12"/>
    <p:sldId id="346" r:id="rId13"/>
    <p:sldId id="347" r:id="rId14"/>
    <p:sldId id="349" r:id="rId15"/>
    <p:sldId id="350" r:id="rId16"/>
    <p:sldId id="348" r:id="rId17"/>
    <p:sldId id="344" r:id="rId18"/>
  </p:sldIdLst>
  <p:sldSz cx="9144000" cy="5143500" type="screen16x9"/>
  <p:notesSz cx="6858000" cy="9144000"/>
  <p:defaultTextStyle>
    <a:defPPr>
      <a:defRPr lang="en-US"/>
    </a:defPPr>
    <a:lvl1pPr marL="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89394D-8E69-1821-6589-0CE69426645B}" name="Eugene Lavnikevich" initials="EL" userId="S::eugenel@sam-solutions.net::385a7ff1-e95f-444b-824b-97b9c59c40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3BB"/>
    <a:srgbClr val="9E18CF"/>
    <a:srgbClr val="C31FFF"/>
    <a:srgbClr val="EA92A4"/>
    <a:srgbClr val="3E6AB7"/>
    <a:srgbClr val="B3BEDF"/>
    <a:srgbClr val="FF7E79"/>
    <a:srgbClr val="CFD5EA"/>
    <a:srgbClr val="F3F3F3"/>
    <a:srgbClr val="596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73B28-7C8C-E841-9FB2-AC9ED759FF8F}" v="112" dt="2022-11-23T12:44:54.060"/>
    <p1510:client id="{2367B539-0B36-DE41-A3B1-DF8D38F1EEA5}" v="59" dt="2022-11-22T14:58:41.549"/>
    <p1510:client id="{53AF1C18-FA4D-462F-B2D8-0887A8B1B35C}" v="449" vWet="451" dt="2022-11-23T14:34:23.121"/>
    <p1510:client id="{67A53608-160E-4E3D-89EB-BDD58D80A032}" v="406" dt="2022-11-23T08:43:50.104"/>
    <p1510:client id="{7A35F26B-A39A-4964-B2FD-89C7898B2A74}" v="44" dt="2022-11-23T10:08:02.046"/>
    <p1510:client id="{82863200-567E-334B-AB9F-8A5B2AC33250}" v="2311" dt="2022-11-22T13:50:09.719"/>
    <p1510:client id="{A97B0113-C5C9-F041-AF38-8EEAC72DC175}" v="3260" vWet="3262" dt="2022-11-23T08:15:32.398"/>
    <p1510:client id="{CA7F4857-D635-EB7D-45EC-4D17FAD435FE}" v="58" dt="2022-11-23T14:33:59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2718D-3B46-4800-863C-682C44AEB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0FC13-213E-44DA-9A8D-F09312E38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49B37-B3CF-48A3-B172-7B77541BFFBD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C16C-6923-44FC-9DF1-E1C6F8DB2F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BD611-FCAF-453B-AF68-093FBD0089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191E-C56F-4DFB-A3F8-62E033637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50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54D81-05C3-7140-80BE-EDE0A1F8F28E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AE4CF-3039-6542-9479-3EEA9F1E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E4CF-3039-6542-9479-3EEA9F1E0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4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61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0213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05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1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23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9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21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5480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74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7103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43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2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rgbClr val="4786CD"/>
            </a:gs>
            <a:gs pos="0">
              <a:schemeClr val="accent1">
                <a:lumMod val="97000"/>
                <a:lumOff val="3000"/>
              </a:schemeClr>
            </a:gs>
            <a:gs pos="100000">
              <a:srgbClr val="6E54BB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140926"/>
            <a:ext cx="9144000" cy="1002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9" y="492726"/>
            <a:ext cx="1572395" cy="9011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biLevel thresh="25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09" y="217693"/>
            <a:ext cx="5080509" cy="2714051"/>
          </a:xfrm>
          <a:prstGeom prst="rect">
            <a:avLst/>
          </a:prstGeom>
        </p:spPr>
      </p:pic>
      <p:sp>
        <p:nvSpPr>
          <p:cNvPr id="2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Confidential. Disclose only to employees needing to know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2189" y="2499360"/>
            <a:ext cx="7786979" cy="888312"/>
          </a:xfrm>
        </p:spPr>
        <p:txBody>
          <a:bodyPr anchor="b">
            <a:noAutofit/>
          </a:bodyPr>
          <a:lstStyle>
            <a:lvl1pPr>
              <a:defRPr sz="3200" b="1" i="0">
                <a:solidFill>
                  <a:schemeClr val="bg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2189" y="3390094"/>
            <a:ext cx="7786979" cy="6521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32189" y="4380758"/>
            <a:ext cx="3206657" cy="5722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Client name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Presentation template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Made by	Ver.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97601" y="4380758"/>
            <a:ext cx="2575496" cy="485084"/>
          </a:xfrm>
        </p:spPr>
        <p:txBody>
          <a:bodyPr/>
          <a:lstStyle>
            <a:lvl1pPr algn="r">
              <a:defRPr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36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4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20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65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7"/>
            <a:ext cx="8291264" cy="35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624" y="4869656"/>
            <a:ext cx="2895600" cy="273844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err="1">
                <a:cs typeface="Arial" panose="020B0604020202020204" pitchFamily="34" charset="0"/>
              </a:rPr>
              <a:t>SaM</a:t>
            </a:r>
            <a:r>
              <a:rPr lang="en-US">
                <a:cs typeface="Arial" panose="020B0604020202020204" pitchFamily="34" charset="0"/>
              </a:rPr>
              <a:t> Solutions © Confidential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1" y="4869656"/>
            <a:ext cx="405408" cy="273844"/>
          </a:xfrm>
        </p:spPr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9036496" y="1275607"/>
            <a:ext cx="107503" cy="3528392"/>
          </a:xfrm>
          <a:prstGeom prst="rect">
            <a:avLst/>
          </a:prstGeom>
          <a:solidFill>
            <a:srgbClr val="47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377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6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8112" y="4868429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0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52D0F8-6159-4366-B54E-606536237956}" type="datetimeFigureOut">
              <a:rPr lang="de-DE" smtClean="0"/>
              <a:pPr/>
              <a:t>14.07.24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440671" cy="40243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899" y="1377013"/>
            <a:ext cx="4064509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72584" y="1377013"/>
            <a:ext cx="4110931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18290" y="1478184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5167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3717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7248573" y="3439500"/>
            <a:ext cx="889965" cy="719999"/>
            <a:chOff x="7247167" y="3369941"/>
            <a:chExt cx="889966" cy="720000"/>
          </a:xfrm>
        </p:grpSpPr>
        <p:sp>
          <p:nvSpPr>
            <p:cNvPr id="29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055844" y="3439500"/>
            <a:ext cx="889965" cy="719999"/>
            <a:chOff x="7247167" y="3369941"/>
            <a:chExt cx="889966" cy="720000"/>
          </a:xfrm>
        </p:grpSpPr>
        <p:sp>
          <p:nvSpPr>
            <p:cNvPr id="33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5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397496" y="3518802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210150" y="3518801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83531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8349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68990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13" name="Рисунок 40"/>
          <p:cNvSpPr>
            <a:spLocks noGrp="1"/>
          </p:cNvSpPr>
          <p:nvPr>
            <p:ph type="pic" sz="quarter" idx="41" hasCustomPrompt="1"/>
          </p:nvPr>
        </p:nvSpPr>
        <p:spPr>
          <a:xfrm>
            <a:off x="7352175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4" name="Рисунок 40"/>
          <p:cNvSpPr>
            <a:spLocks noGrp="1"/>
          </p:cNvSpPr>
          <p:nvPr>
            <p:ph type="pic" sz="quarter" idx="42" hasCustomPrompt="1"/>
          </p:nvPr>
        </p:nvSpPr>
        <p:spPr>
          <a:xfrm>
            <a:off x="8137674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7"/>
          <a:stretch/>
        </p:blipFill>
        <p:spPr>
          <a:xfrm>
            <a:off x="5633240" y="1366743"/>
            <a:ext cx="3363922" cy="1855882"/>
          </a:xfrm>
          <a:prstGeom prst="rect">
            <a:avLst/>
          </a:prstGeom>
          <a:effectLst>
            <a:reflection blurRad="88900" stA="89000" endPos="6000" dist="127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74387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6854886" y="3648448"/>
            <a:ext cx="889965" cy="719999"/>
            <a:chOff x="7247167" y="3369941"/>
            <a:chExt cx="889966" cy="720000"/>
          </a:xfrm>
        </p:grpSpPr>
        <p:sp>
          <p:nvSpPr>
            <p:cNvPr id="26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27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662157" y="3648448"/>
            <a:ext cx="889965" cy="719999"/>
            <a:chOff x="7247167" y="3369941"/>
            <a:chExt cx="889966" cy="720000"/>
          </a:xfrm>
        </p:grpSpPr>
        <p:sp>
          <p:nvSpPr>
            <p:cNvPr id="30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32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003809" y="3727750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816463" y="3727749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7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6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5208" y="1290887"/>
            <a:ext cx="980197" cy="2055585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8268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1697" y="1290887"/>
            <a:ext cx="980197" cy="2055585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614757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20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28" y="1282368"/>
            <a:ext cx="955902" cy="2004635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4437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21" y="1282368"/>
            <a:ext cx="955902" cy="2004635"/>
          </a:xfrm>
          <a:prstGeom prst="rect">
            <a:avLst/>
          </a:prstGeom>
        </p:spPr>
      </p:pic>
      <p:sp>
        <p:nvSpPr>
          <p:cNvPr id="37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23409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426329" cy="53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8" y="1310054"/>
            <a:ext cx="8426329" cy="316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750">
                <a:solidFill>
                  <a:schemeClr val="bg1"/>
                </a:solidFill>
              </a:rPr>
              <a:t>Confidential. Disclose only to employees needing to know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743450"/>
            <a:ext cx="9144000" cy="400050"/>
          </a:xfrm>
          <a:prstGeom prst="rect">
            <a:avLst/>
          </a:prstGeom>
          <a:gradFill>
            <a:gsLst>
              <a:gs pos="0">
                <a:srgbClr val="4786CD"/>
              </a:gs>
              <a:gs pos="0">
                <a:schemeClr val="accent1">
                  <a:lumMod val="97000"/>
                  <a:lumOff val="3000"/>
                </a:schemeClr>
              </a:gs>
              <a:gs pos="76000">
                <a:srgbClr val="6E53BB"/>
              </a:gs>
              <a:gs pos="100000">
                <a:srgbClr val="6E54BB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ounded Rectangle 7"/>
          <p:cNvSpPr/>
          <p:nvPr userDrawn="1"/>
        </p:nvSpPr>
        <p:spPr>
          <a:xfrm rot="20500862">
            <a:off x="860359" y="4690525"/>
            <a:ext cx="88556" cy="141308"/>
          </a:xfrm>
          <a:prstGeom prst="roundRect">
            <a:avLst/>
          </a:prstGeom>
          <a:solidFill>
            <a:srgbClr val="6E5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69232" y="4844823"/>
            <a:ext cx="374773" cy="20419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685749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4653298"/>
            <a:ext cx="800559" cy="3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1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18" r:id="rId10"/>
    <p:sldLayoutId id="2147483719" r:id="rId11"/>
    <p:sldLayoutId id="2147483720" r:id="rId12"/>
    <p:sldLayoutId id="2147483721" r:id="rId13"/>
    <p:sldLayoutId id="2147483729" r:id="rId14"/>
    <p:sldLayoutId id="2147483735" r:id="rId15"/>
    <p:sldLayoutId id="2147483736" r:id="rId1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Relationship Id="rId5" Type="http://schemas.openxmlformats.org/officeDocument/2006/relationships/hyperlink" Target="https://github.com/ybaryshnikova/extensions-meetup/tree/master/apiservice-example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tasks/run-application/horizontal-pod-autoscale-walkthrough/" TargetMode="External"/><Relationship Id="rId3" Type="http://schemas.openxmlformats.org/officeDocument/2006/relationships/notesSlide" Target="../notesSlides/notesSlide13.xml"/><Relationship Id="rId7" Type="http://schemas.openxmlformats.org/officeDocument/2006/relationships/hyperlink" Target="https://iximiuz.com/en/series/working-with-kubernetes-api/" TargetMode="Externa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2.xml"/><Relationship Id="rId6" Type="http://schemas.openxmlformats.org/officeDocument/2006/relationships/hyperlink" Target="https://github.com/kubernetes-client/python/blob/master/kubernetes/docs/CustomObjectsApi.md" TargetMode="External"/><Relationship Id="rId5" Type="http://schemas.openxmlformats.org/officeDocument/2006/relationships/hyperlink" Target="https://blog.kubesimplify.com/practical-guide-to-kubernetes-api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Extending Kubernetes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Server, custom API and custom resources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4BE81B6-9870-42E2-9A74-2E7E892385A2}"/>
              </a:ext>
            </a:extLst>
          </p:cNvPr>
          <p:cNvSpPr txBox="1">
            <a:spLocks/>
          </p:cNvSpPr>
          <p:nvPr/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749" rtl="0" eaLnBrk="1" latinLnBrk="0" hangingPunct="1">
              <a:defRPr sz="900" b="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Metrics server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create namespace metrics-server</a:t>
            </a:r>
            <a:b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helm upgrade --install metrics-server metrics-server/metrics-server --set </a:t>
            </a:r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="{--</a:t>
            </a:r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kubelet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-insecure-</a:t>
            </a:r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tls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 -n metrics-server</a:t>
            </a:r>
          </a:p>
          <a:p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endParaRPr lang="en-US" sz="16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35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54431"/>
            <a:ext cx="7720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https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://github.com/ybaryshnikova/extensions-meetup/tree/master/apiservice-example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Follow the metrics tutorial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(link in references)</a:t>
            </a:r>
            <a:endParaRPr lang="en-US" sz="16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6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Fine art</a:t>
            </a:r>
          </a:p>
        </p:txBody>
      </p:sp>
      <p:pic>
        <p:nvPicPr>
          <p:cNvPr id="5" name="Picture 4" descr="A diagram of a cave&#10;&#10;Description automatically generated">
            <a:extLst>
              <a:ext uri="{FF2B5EF4-FFF2-40B4-BE49-F238E27FC236}">
                <a16:creationId xmlns:a16="http://schemas.microsoft.com/office/drawing/2014/main" id="{776F8E50-F7E5-306D-19CC-E848AAFDE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195" y="350406"/>
            <a:ext cx="5336562" cy="4442688"/>
          </a:xfrm>
          <a:prstGeom prst="rect">
            <a:avLst/>
          </a:prstGeom>
        </p:spPr>
      </p:pic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13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7BDE"/>
                </a:solidFill>
                <a:effectLst/>
                <a:hlinkClick r:id="rId5"/>
              </a:rPr>
              <a:t>Kubernetes API guide</a:t>
            </a:r>
            <a:endParaRPr lang="en-US" sz="1600" dirty="0">
              <a:solidFill>
                <a:srgbClr val="A9B7C6"/>
              </a:solidFill>
              <a:effectLst/>
            </a:endParaRPr>
          </a:p>
          <a:p>
            <a:endParaRPr lang="en-US" sz="1600" dirty="0">
              <a:solidFill>
                <a:srgbClr val="A9B7C6"/>
              </a:solidFill>
            </a:endParaRPr>
          </a:p>
          <a:p>
            <a:r>
              <a:rPr lang="en-US" sz="1600" dirty="0">
                <a:solidFill>
                  <a:srgbClr val="287BDE"/>
                </a:solidFill>
                <a:effectLst/>
                <a:hlinkClick r:id="rId6"/>
              </a:rPr>
              <a:t>Kubernetes Python client </a:t>
            </a:r>
            <a:r>
              <a:rPr lang="en-US" sz="1600">
                <a:solidFill>
                  <a:srgbClr val="287BDE"/>
                </a:solidFill>
                <a:effectLst/>
                <a:hlinkClick r:id="rId6"/>
              </a:rPr>
              <a:t>custom API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287BDE"/>
                </a:solidFill>
                <a:effectLst/>
                <a:hlinkClick r:id="rId7"/>
              </a:rPr>
              <a:t>Working with Kubernetes API Series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287BDE"/>
                </a:solidFill>
                <a:effectLst/>
                <a:hlinkClick r:id="rId8"/>
              </a:rPr>
              <a:t>Metrics server tutorial</a:t>
            </a:r>
            <a:endParaRPr lang="en-US" sz="1600" dirty="0">
              <a:solidFill>
                <a:srgbClr val="A9B7C6"/>
              </a:solidFill>
              <a:effectLst/>
            </a:endParaRPr>
          </a:p>
          <a:p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endParaRPr lang="en-US" sz="16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9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485" y="1659592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1C82F2-FD3D-4DDB-6D43-D9AD5ACAFF63}"/>
              </a:ext>
            </a:extLst>
          </p:cNvPr>
          <p:cNvSpPr txBox="1"/>
          <p:nvPr/>
        </p:nvSpPr>
        <p:spPr>
          <a:xfrm>
            <a:off x="3776564" y="1822459"/>
            <a:ext cx="30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84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9DB81D-5344-1F02-FE78-95C9DDAB5384}"/>
              </a:ext>
            </a:extLst>
          </p:cNvPr>
          <p:cNvSpPr txBox="1"/>
          <p:nvPr/>
        </p:nvSpPr>
        <p:spPr>
          <a:xfrm>
            <a:off x="1112527" y="1558092"/>
            <a:ext cx="643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Understand how to extend Kubernetes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Application of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Look at real some world examples of extensions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3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B44EE6-6553-7A48-A99C-D2C7DFFBED27}"/>
              </a:ext>
            </a:extLst>
          </p:cNvPr>
          <p:cNvSpPr/>
          <p:nvPr/>
        </p:nvSpPr>
        <p:spPr>
          <a:xfrm>
            <a:off x="277421" y="1456376"/>
            <a:ext cx="4075481" cy="312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Intro into API Server (core API and structure),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Extending the API Server with a custom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Accessing the API Server via client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Metrics server overview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7D3670-FEDA-4040-82F7-4BA72E4DAA77}"/>
              </a:ext>
            </a:extLst>
          </p:cNvPr>
          <p:cNvSpPr/>
          <p:nvPr/>
        </p:nvSpPr>
        <p:spPr>
          <a:xfrm>
            <a:off x="4651074" y="1456374"/>
            <a:ext cx="4075481" cy="3109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</a:rPr>
              <a:t>Custom Resource Definitions (CRDs)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CRD controllers</a:t>
            </a:r>
            <a:endParaRPr lang="en-US" sz="180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Kubernetes operator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</a:rPr>
              <a:t>Using Helm</a:t>
            </a:r>
          </a:p>
          <a:p>
            <a:pPr algn="ctr"/>
            <a:endParaRPr dirty="0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BDD91-8565-80A6-C782-AFDB3CD8F9CA}"/>
              </a:ext>
            </a:extLst>
          </p:cNvPr>
          <p:cNvSpPr txBox="1"/>
          <p:nvPr/>
        </p:nvSpPr>
        <p:spPr>
          <a:xfrm>
            <a:off x="1929538" y="998305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E69B-7CBB-A033-68D8-3A122ED3F0C0}"/>
              </a:ext>
            </a:extLst>
          </p:cNvPr>
          <p:cNvSpPr txBox="1"/>
          <p:nvPr/>
        </p:nvSpPr>
        <p:spPr>
          <a:xfrm>
            <a:off x="6226915" y="994708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Part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40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API Server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66747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</a:t>
            </a:r>
            <a:r>
              <a:rPr lang="en-US" sz="2400" dirty="0">
                <a:solidFill>
                  <a:srgbClr val="7030A0"/>
                </a:solidFill>
                <a:effectLst/>
              </a:rPr>
              <a:t>rovides (mostly) REST API.</a:t>
            </a:r>
          </a:p>
          <a:p>
            <a:r>
              <a:rPr lang="en-US" sz="1400" dirty="0">
                <a:solidFill>
                  <a:srgbClr val="7030A0"/>
                </a:solidFill>
              </a:rPr>
              <a:t>E</a:t>
            </a:r>
            <a:r>
              <a:rPr lang="en-US" sz="1400" dirty="0">
                <a:solidFill>
                  <a:srgbClr val="7030A0"/>
                </a:solidFill>
                <a:effectLst/>
              </a:rPr>
              <a:t>xceptions: health checks.</a:t>
            </a:r>
          </a:p>
          <a:p>
            <a:endParaRPr lang="en-US" sz="1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Communicates with ETCD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API server gives access to the Kubernetes resources 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and non-resource objects.</a:t>
            </a: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33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Kubernetes resources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769787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Objects </a:t>
            </a:r>
            <a:r>
              <a:rPr lang="en-US" sz="2400" dirty="0">
                <a:solidFill>
                  <a:srgbClr val="7030A0"/>
                </a:solidFill>
                <a:effectLst/>
              </a:rPr>
              <a:t>managed by Kubernetes: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pods, services, deployments</a:t>
            </a: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From </a:t>
            </a:r>
            <a:r>
              <a:rPr lang="en-US" sz="2400" dirty="0">
                <a:solidFill>
                  <a:srgbClr val="7030A0"/>
                </a:solidFill>
              </a:rPr>
              <a:t>Kubernetes </a:t>
            </a:r>
            <a:r>
              <a:rPr lang="en-US" sz="2400" dirty="0">
                <a:solidFill>
                  <a:srgbClr val="7030A0"/>
                </a:solidFill>
                <a:effectLst/>
              </a:rPr>
              <a:t>docs: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effectLst/>
              </a:rPr>
              <a:t>”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A resource is an endpoint in the Kubernetes API that stores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a collection of API objects of a certain kind; 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for example, the built-in pods resource contains a collection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of Pod objects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sz="240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Kubernetes non-resource objects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1130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effectLst/>
              </a:rPr>
              <a:t>Metrics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Logs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2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Requests to API Server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6" y="1781092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get pods –v 6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proxy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get --raw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6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7" y="219808"/>
            <a:ext cx="7647210" cy="538475"/>
          </a:xfrm>
        </p:spPr>
        <p:txBody>
          <a:bodyPr/>
          <a:lstStyle/>
          <a:p>
            <a:r>
              <a:rPr lang="en-US" dirty="0"/>
              <a:t>Kubernetes API structure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3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7B7A28C-1AA9-C9CF-FBDD-E390A462B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797" y="763324"/>
            <a:ext cx="5216055" cy="3951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48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 err="1"/>
              <a:t>APIService</a:t>
            </a:r>
            <a:endParaRPr lang="en-US" dirty="0"/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66692" y="1007208"/>
            <a:ext cx="55977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C7832"/>
                </a:solidFill>
                <a:effectLst/>
              </a:rPr>
              <a:t>apiVersion</a:t>
            </a:r>
            <a:r>
              <a:rPr lang="en-US" sz="1600" dirty="0">
                <a:solidFill>
                  <a:srgbClr val="A9B7C6"/>
                </a:solidFill>
                <a:effectLst/>
              </a:rPr>
              <a:t>: apiregistration.k8s.io/v1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kind</a:t>
            </a:r>
            <a:r>
              <a:rPr lang="en-US" sz="1600" dirty="0">
                <a:solidFill>
                  <a:srgbClr val="A9B7C6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APIService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metadata</a:t>
            </a:r>
            <a:r>
              <a:rPr lang="en-US" sz="1600" dirty="0">
                <a:solidFill>
                  <a:srgbClr val="A9B7C6"/>
                </a:solidFill>
                <a:effectLst/>
              </a:rPr>
              <a:t>: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</a:rPr>
              <a:t>name</a:t>
            </a:r>
            <a:r>
              <a:rPr lang="en-US" sz="1600" dirty="0">
                <a:solidFill>
                  <a:srgbClr val="A9B7C6"/>
                </a:solidFill>
                <a:effectLst/>
              </a:rPr>
              <a:t>: v1alpha1.example.com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CC7832"/>
                </a:solidFill>
                <a:effectLst/>
              </a:rPr>
              <a:t>spec</a:t>
            </a:r>
            <a:r>
              <a:rPr lang="en-US" sz="1600" dirty="0">
                <a:solidFill>
                  <a:srgbClr val="A9B7C6"/>
                </a:solidFill>
                <a:effectLst/>
              </a:rPr>
              <a:t>: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</a:rPr>
              <a:t>service</a:t>
            </a:r>
            <a:r>
              <a:rPr lang="en-US" sz="1600" dirty="0">
                <a:solidFill>
                  <a:srgbClr val="A9B7C6"/>
                </a:solidFill>
                <a:effectLst/>
              </a:rPr>
              <a:t>: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</a:rPr>
              <a:t>name</a:t>
            </a:r>
            <a:r>
              <a:rPr lang="en-US" sz="1600" dirty="0">
                <a:solidFill>
                  <a:srgbClr val="A9B7C6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api</a:t>
            </a:r>
            <a:r>
              <a:rPr lang="en-US" sz="1600" dirty="0">
                <a:solidFill>
                  <a:srgbClr val="A9B7C6"/>
                </a:solidFill>
                <a:effectLst/>
              </a:rPr>
              <a:t>-extension-server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</a:rPr>
              <a:t>namespace</a:t>
            </a:r>
            <a:r>
              <a:rPr lang="en-US" sz="1600" dirty="0">
                <a:solidFill>
                  <a:srgbClr val="A9B7C6"/>
                </a:solidFill>
                <a:effectLst/>
              </a:rPr>
              <a:t>: default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</a:rPr>
              <a:t>group</a:t>
            </a:r>
            <a:r>
              <a:rPr lang="en-US" sz="1600" dirty="0">
                <a:solidFill>
                  <a:srgbClr val="A9B7C6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A9B7C6"/>
                </a:solidFill>
                <a:effectLst/>
              </a:rPr>
              <a:t>example.com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>
                <a:solidFill>
                  <a:srgbClr val="CC7832"/>
                </a:solidFill>
                <a:effectLst/>
              </a:rPr>
              <a:t>version</a:t>
            </a:r>
            <a:r>
              <a:rPr lang="en-US" sz="1600" dirty="0">
                <a:solidFill>
                  <a:srgbClr val="A9B7C6"/>
                </a:solidFill>
                <a:effectLst/>
              </a:rPr>
              <a:t>: v1alpha1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insecureSkipTLSVerify</a:t>
            </a:r>
            <a:r>
              <a:rPr lang="en-US" sz="1600" dirty="0">
                <a:solidFill>
                  <a:srgbClr val="A9B7C6"/>
                </a:solidFill>
                <a:effectLst/>
              </a:rPr>
              <a:t>: true</a:t>
            </a:r>
            <a:br>
              <a:rPr lang="en-US" sz="1600" dirty="0">
                <a:solidFill>
                  <a:srgbClr val="A9B7C6"/>
                </a:solidFill>
                <a:effectLst/>
              </a:rPr>
            </a:br>
            <a:r>
              <a:rPr lang="en-US" sz="1600" dirty="0">
                <a:solidFill>
                  <a:srgbClr val="A9B7C6"/>
                </a:solidFill>
                <a:effectLst/>
              </a:rPr>
              <a:t>  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groupPriorityMinimum</a:t>
            </a:r>
            <a:r>
              <a:rPr lang="en-US" sz="1600" dirty="0">
                <a:solidFill>
                  <a:srgbClr val="A9B7C6"/>
                </a:solidFill>
                <a:effectLst/>
              </a:rPr>
              <a:t>: 1000 </a:t>
            </a:r>
            <a:r>
              <a:rPr lang="en-US" sz="1600" i="1" dirty="0">
                <a:solidFill>
                  <a:srgbClr val="629755"/>
                </a:solidFill>
                <a:effectLst/>
              </a:rPr>
              <a:t># Kubernetes uses this to resolve conflicts when multiple API groups serve the same resource. A higher value means higher priority.</a:t>
            </a:r>
            <a:br>
              <a:rPr lang="en-US" sz="1600" i="1" dirty="0">
                <a:solidFill>
                  <a:srgbClr val="629755"/>
                </a:solidFill>
                <a:effectLst/>
              </a:rPr>
            </a:br>
            <a:r>
              <a:rPr lang="en-US" sz="1600" i="1" dirty="0">
                <a:solidFill>
                  <a:srgbClr val="629755"/>
                </a:solidFill>
                <a:effectLst/>
              </a:rPr>
              <a:t>  </a:t>
            </a:r>
            <a:r>
              <a:rPr lang="en-US" sz="1600" dirty="0" err="1">
                <a:solidFill>
                  <a:srgbClr val="CC7832"/>
                </a:solidFill>
                <a:effectLst/>
              </a:rPr>
              <a:t>versionPriority</a:t>
            </a:r>
            <a:r>
              <a:rPr lang="en-US" sz="1600" dirty="0">
                <a:solidFill>
                  <a:srgbClr val="A9B7C6"/>
                </a:solidFill>
                <a:effectLst/>
              </a:rPr>
              <a:t>: 15</a:t>
            </a:r>
          </a:p>
          <a:p>
            <a:endParaRPr lang="en-US" sz="16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00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3FE655CF1ED43B75EA5D411DBE140" ma:contentTypeVersion="2" ma:contentTypeDescription="Create a new document." ma:contentTypeScope="" ma:versionID="dfcebf7562644688ce6ee3bad9de533b">
  <xsd:schema xmlns:xsd="http://www.w3.org/2001/XMLSchema" xmlns:xs="http://www.w3.org/2001/XMLSchema" xmlns:p="http://schemas.microsoft.com/office/2006/metadata/properties" xmlns:ns2="52cc2760-b3dd-4e40-8c14-a4bef07420a7" targetNamespace="http://schemas.microsoft.com/office/2006/metadata/properties" ma:root="true" ma:fieldsID="5c8bc54871a42a718e1ad0ee6563d4d0" ns2:_="">
    <xsd:import namespace="52cc2760-b3dd-4e40-8c14-a4bef07420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c2760-b3dd-4e40-8c14-a4bef0742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F8D509-23D9-4C54-AF87-293BA1A605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04C1A0-A675-4C19-A396-213721E544B7}">
  <ds:schemaRefs>
    <ds:schemaRef ds:uri="http://schemas.microsoft.com/office/2006/metadata/properties"/>
    <ds:schemaRef ds:uri="http://purl.org/dc/elements/1.1/"/>
    <ds:schemaRef ds:uri="http://purl.org/dc/terms/"/>
    <ds:schemaRef ds:uri="52cc2760-b3dd-4e40-8c14-a4bef07420a7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E7C4B9-2735-4DA6-9554-9F342F6F03E8}">
  <ds:schemaRefs>
    <ds:schemaRef ds:uri="52cc2760-b3dd-4e40-8c14-a4bef07420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355</Words>
  <Application>Microsoft Macintosh PowerPoint</Application>
  <PresentationFormat>On-screen Show (16:9)</PresentationFormat>
  <Paragraphs>58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Arial Narrow</vt:lpstr>
      <vt:lpstr>Calibri</vt:lpstr>
      <vt:lpstr>Calibri Light</vt:lpstr>
      <vt:lpstr>Consolas</vt:lpstr>
      <vt:lpstr>Office Theme</vt:lpstr>
      <vt:lpstr>Extending Kubernetes API</vt:lpstr>
      <vt:lpstr>Objectives</vt:lpstr>
      <vt:lpstr>Overview</vt:lpstr>
      <vt:lpstr>API Server</vt:lpstr>
      <vt:lpstr>Kubernetes resources</vt:lpstr>
      <vt:lpstr>Kubernetes non-resource objects</vt:lpstr>
      <vt:lpstr>Requests to API Server</vt:lpstr>
      <vt:lpstr>Kubernetes API structure</vt:lpstr>
      <vt:lpstr>APIService</vt:lpstr>
      <vt:lpstr>Metrics server</vt:lpstr>
      <vt:lpstr>Next steps</vt:lpstr>
      <vt:lpstr>Fine art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Volha Shnarkevich</dc:creator>
  <cp:lastModifiedBy>Yuliya Baryshnikava</cp:lastModifiedBy>
  <cp:revision>28</cp:revision>
  <dcterms:created xsi:type="dcterms:W3CDTF">2017-12-05T10:10:48Z</dcterms:created>
  <dcterms:modified xsi:type="dcterms:W3CDTF">2024-07-14T12:13:24Z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0x0101002153FE655CF1ED43B75EA5D411DBE140</vt:lpwstr>
  </property>
</Properties>
</file>