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30"/>
  </p:notesMasterIdLst>
  <p:handoutMasterIdLst>
    <p:handoutMasterId r:id="rId31"/>
  </p:handoutMasterIdLst>
  <p:sldIdLst>
    <p:sldId id="256" r:id="rId5"/>
    <p:sldId id="340" r:id="rId6"/>
    <p:sldId id="339" r:id="rId7"/>
    <p:sldId id="341" r:id="rId8"/>
    <p:sldId id="351" r:id="rId9"/>
    <p:sldId id="352" r:id="rId10"/>
    <p:sldId id="353" r:id="rId11"/>
    <p:sldId id="356" r:id="rId12"/>
    <p:sldId id="354" r:id="rId13"/>
    <p:sldId id="370" r:id="rId14"/>
    <p:sldId id="357" r:id="rId15"/>
    <p:sldId id="350" r:id="rId16"/>
    <p:sldId id="361" r:id="rId17"/>
    <p:sldId id="359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58" r:id="rId26"/>
    <p:sldId id="348" r:id="rId27"/>
    <p:sldId id="369" r:id="rId28"/>
    <p:sldId id="344" r:id="rId29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1"/>
  </p:normalViewPr>
  <p:slideViewPr>
    <p:cSldViewPr snapToGrid="0">
      <p:cViewPr varScale="1">
        <p:scale>
          <a:sx n="169" d="100"/>
          <a:sy n="169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16.08.24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97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38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68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322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687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9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27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43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16.08.24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chart_best_practices/custom_resource_definitions/#install-a-crd-declaration-before-using-the-resource" TargetMode="External"/><Relationship Id="rId3" Type="http://schemas.openxmlformats.org/officeDocument/2006/relationships/notesSlide" Target="../notesSlides/notesSlide24.xml"/><Relationship Id="rId7" Type="http://schemas.openxmlformats.org/officeDocument/2006/relationships/hyperlink" Target="https://helm.sh/docs/chart_best_practices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6" Type="http://schemas.openxmlformats.org/officeDocument/2006/relationships/hyperlink" Target="https://helm.sh/docs/topics/charts_hooks/" TargetMode="External"/><Relationship Id="rId5" Type="http://schemas.openxmlformats.org/officeDocument/2006/relationships/hyperlink" Target="https://helm.sh/docs/chart_template_guide/getting_started/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3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cave&#10;&#10;Description automatically generated">
            <a:extLst>
              <a:ext uri="{FF2B5EF4-FFF2-40B4-BE49-F238E27FC236}">
                <a16:creationId xmlns:a16="http://schemas.microsoft.com/office/drawing/2014/main" id="{EC9650D1-A741-A9EE-491F-8EB83E1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66" y="-1"/>
            <a:ext cx="6106555" cy="5156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operations (creation, update, deletion)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6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 (</a:t>
            </a:r>
            <a:r>
              <a:rPr lang="en-US" sz="2400">
                <a:solidFill>
                  <a:srgbClr val="7030A0"/>
                </a:solidFill>
                <a:effectLst/>
              </a:rPr>
              <a:t>Service catalog)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Organizing Kubernetes manifests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605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Share, version, revert collections of manifests?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31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“package manager” for Kubernetes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Allows to package and deploy applications in Kubernetes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994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A structured collection of files.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 running instance = release.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75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8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1B3D0C88-1643-3C54-054D-D5B2496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" y="1100879"/>
            <a:ext cx="7772400" cy="246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099E3-9A4D-1DC7-A652-51BEB1F93459}"/>
              </a:ext>
            </a:extLst>
          </p:cNvPr>
          <p:cNvSpPr txBox="1"/>
          <p:nvPr/>
        </p:nvSpPr>
        <p:spPr>
          <a:xfrm>
            <a:off x="5794170" y="3809954"/>
            <a:ext cx="2728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/docs/topics/charts/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Helm: wait for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440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--wait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--wait-for-jobs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post-install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030A0"/>
                </a:solidFill>
              </a:rPr>
              <a:t>crds</a:t>
            </a:r>
            <a:r>
              <a:rPr lang="en-US" sz="2400" dirty="0">
                <a:solidFill>
                  <a:srgbClr val="7030A0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Separate charts with a post-install 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2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17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</a:t>
            </a:r>
            <a:r>
              <a:rPr lang="en-US" sz="1600" dirty="0" err="1">
                <a:solidFill>
                  <a:srgbClr val="7030A0"/>
                </a:solidFill>
              </a:rPr>
              <a:t>crd</a:t>
            </a:r>
            <a:r>
              <a:rPr lang="en-US" sz="1600" dirty="0">
                <a:solidFill>
                  <a:srgbClr val="7030A0"/>
                </a:solidFill>
              </a:rPr>
              <a:t>-example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/extensions-meetup/tree/master/helm-packaging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Helm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Chart hooks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Helm best practices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hlinkClick r:id="rId8"/>
              </a:rPr>
              <a:t>Installing CRD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9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12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88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resource management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based on resource manipulation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View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-resources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721</Words>
  <Application>Microsoft Macintosh PowerPoint</Application>
  <PresentationFormat>On-screen Show (16:9)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CRD vs APIService</vt:lpstr>
      <vt:lpstr>CRD use case</vt:lpstr>
      <vt:lpstr>CRD use case: Prometheus operator</vt:lpstr>
      <vt:lpstr>View CRD</vt:lpstr>
      <vt:lpstr>CRD example</vt:lpstr>
      <vt:lpstr>CRD controller implementation options</vt:lpstr>
      <vt:lpstr>KOPF library vs implementation from scratch</vt:lpstr>
      <vt:lpstr>Fine art</vt:lpstr>
      <vt:lpstr>When to use CRD or APIService</vt:lpstr>
      <vt:lpstr>Other</vt:lpstr>
      <vt:lpstr>Organizing Kubernetes manifests</vt:lpstr>
      <vt:lpstr>Helm</vt:lpstr>
      <vt:lpstr>Helm chart</vt:lpstr>
      <vt:lpstr>Helm chart features</vt:lpstr>
      <vt:lpstr>Helm chart features</vt:lpstr>
      <vt:lpstr>Helm chart structure</vt:lpstr>
      <vt:lpstr>Helm: wait for resources</vt:lpstr>
      <vt:lpstr>Next steps</vt:lpstr>
      <vt:lpstr>References: CRD</vt:lpstr>
      <vt:lpstr>References: Helm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51</cp:revision>
  <dcterms:created xsi:type="dcterms:W3CDTF">2017-12-05T10:10:48Z</dcterms:created>
  <dcterms:modified xsi:type="dcterms:W3CDTF">2024-08-16T09:46:56Z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