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4"/>
  </p:sldMasterIdLst>
  <p:notesMasterIdLst>
    <p:notesMasterId r:id="rId30"/>
  </p:notesMasterIdLst>
  <p:handoutMasterIdLst>
    <p:handoutMasterId r:id="rId31"/>
  </p:handoutMasterIdLst>
  <p:sldIdLst>
    <p:sldId id="256" r:id="rId5"/>
    <p:sldId id="340" r:id="rId6"/>
    <p:sldId id="339" r:id="rId7"/>
    <p:sldId id="341" r:id="rId8"/>
    <p:sldId id="371" r:id="rId9"/>
    <p:sldId id="351" r:id="rId10"/>
    <p:sldId id="352" r:id="rId11"/>
    <p:sldId id="353" r:id="rId12"/>
    <p:sldId id="356" r:id="rId13"/>
    <p:sldId id="354" r:id="rId14"/>
    <p:sldId id="370" r:id="rId15"/>
    <p:sldId id="357" r:id="rId16"/>
    <p:sldId id="350" r:id="rId17"/>
    <p:sldId id="361" r:id="rId18"/>
    <p:sldId id="359" r:id="rId19"/>
    <p:sldId id="362" r:id="rId20"/>
    <p:sldId id="363" r:id="rId21"/>
    <p:sldId id="364" r:id="rId22"/>
    <p:sldId id="366" r:id="rId23"/>
    <p:sldId id="367" r:id="rId24"/>
    <p:sldId id="368" r:id="rId25"/>
    <p:sldId id="358" r:id="rId26"/>
    <p:sldId id="348" r:id="rId27"/>
    <p:sldId id="369" r:id="rId28"/>
    <p:sldId id="344" r:id="rId29"/>
  </p:sldIdLst>
  <p:sldSz cx="9144000" cy="5143500" type="screen16x9"/>
  <p:notesSz cx="6858000" cy="9144000"/>
  <p:defaultTextStyle>
    <a:defPPr>
      <a:defRPr lang="en-US"/>
    </a:defPPr>
    <a:lvl1pPr marL="0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289394D-8E69-1821-6589-0CE69426645B}" name="Eugene Lavnikevich" initials="EL" userId="S::eugenel@sam-solutions.net::385a7ff1-e95f-444b-824b-97b9c59c401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53BB"/>
    <a:srgbClr val="9E18CF"/>
    <a:srgbClr val="C31FFF"/>
    <a:srgbClr val="EA92A4"/>
    <a:srgbClr val="3E6AB7"/>
    <a:srgbClr val="B3BEDF"/>
    <a:srgbClr val="FF7E79"/>
    <a:srgbClr val="CFD5EA"/>
    <a:srgbClr val="F3F3F3"/>
    <a:srgbClr val="5968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61"/>
  </p:normalViewPr>
  <p:slideViewPr>
    <p:cSldViewPr snapToGrid="0">
      <p:cViewPr varScale="1">
        <p:scale>
          <a:sx n="169" d="100"/>
          <a:sy n="169" d="100"/>
        </p:scale>
        <p:origin x="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C2718D-3B46-4800-863C-682C44AEBD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0FC13-213E-44DA-9A8D-F09312E38E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49B37-B3CF-48A3-B172-7B77541BFFBD}" type="datetimeFigureOut">
              <a:rPr lang="de-DE" smtClean="0"/>
              <a:t>09.09.24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BC16C-6923-44FC-9DF1-E1C6F8DB2F5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BD611-FCAF-453B-AF68-093FBD0089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2191E-C56F-4DFB-A3F8-62E0336378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550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54D81-05C3-7140-80BE-EDE0A1F8F28E}" type="datetimeFigureOut">
              <a:rPr lang="en-US" smtClean="0"/>
              <a:t>9/9/24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AE4CF-3039-6542-9479-3EEA9F1E0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0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AE4CF-3039-6542-9479-3EEA9F1E08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24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7972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9136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2057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883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8282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3389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6686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1322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0638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297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145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10277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09302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8171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79430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237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243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216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87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725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512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157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793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gradFill>
          <a:gsLst>
            <a:gs pos="0">
              <a:srgbClr val="4786CD"/>
            </a:gs>
            <a:gs pos="0">
              <a:schemeClr val="accent1">
                <a:lumMod val="97000"/>
                <a:lumOff val="3000"/>
              </a:schemeClr>
            </a:gs>
            <a:gs pos="100000">
              <a:srgbClr val="6E54BB"/>
            </a:gs>
          </a:gsLst>
          <a:lin ang="8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4140926"/>
            <a:ext cx="9144000" cy="10025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89" y="492726"/>
            <a:ext cx="1572395" cy="90115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biLevel thresh="25000"/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209" y="217693"/>
            <a:ext cx="5080509" cy="2714051"/>
          </a:xfrm>
          <a:prstGeom prst="rect">
            <a:avLst/>
          </a:prstGeom>
        </p:spPr>
      </p:pic>
      <p:sp>
        <p:nvSpPr>
          <p:cNvPr id="2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526161" y="4865842"/>
            <a:ext cx="3243071" cy="201458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Confidential. Disclose only to employees needing to know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2189" y="2499360"/>
            <a:ext cx="7786979" cy="888312"/>
          </a:xfrm>
        </p:spPr>
        <p:txBody>
          <a:bodyPr anchor="b">
            <a:noAutofit/>
          </a:bodyPr>
          <a:lstStyle>
            <a:lvl1pPr>
              <a:defRPr sz="3200" b="1" i="0">
                <a:solidFill>
                  <a:schemeClr val="bg1"/>
                </a:solidFill>
                <a:latin typeface="+mj-lt"/>
                <a:ea typeface="Calibri" charset="0"/>
                <a:cs typeface="Calibri" charset="0"/>
              </a:defRPr>
            </a:lvl1pPr>
          </a:lstStyle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32189" y="3390094"/>
            <a:ext cx="7786979" cy="6521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marL="171434" marR="0" lvl="0" indent="-171434" algn="l" defTabSz="68573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32189" y="4380758"/>
            <a:ext cx="3206657" cy="5722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/>
            </a:lvl1pPr>
          </a:lstStyle>
          <a:p>
            <a:pPr marL="171434" marR="0" lvl="0" indent="-171434" algn="l" defTabSz="685732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Client name</a:t>
            </a:r>
          </a:p>
          <a:p>
            <a:pPr marL="171434" marR="0" lvl="0" indent="-171434" algn="l" defTabSz="685732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Presentation template</a:t>
            </a:r>
          </a:p>
          <a:p>
            <a:pPr marL="171434" marR="0" lvl="0" indent="-171434" algn="l" defTabSz="685732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Made by	Ver. 1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197601" y="4380758"/>
            <a:ext cx="2575496" cy="485084"/>
          </a:xfrm>
        </p:spPr>
        <p:txBody>
          <a:bodyPr/>
          <a:lstStyle>
            <a:lvl1pPr algn="r">
              <a:defRPr/>
            </a:lvl1pPr>
          </a:lstStyle>
          <a:p>
            <a:pPr marL="171434" marR="0" lvl="0" indent="-171434" algn="l" defTabSz="685732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614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1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, Caption,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389321"/>
            <a:ext cx="9143999" cy="3754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2624" y="842964"/>
            <a:ext cx="8284176" cy="432643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42856" y="4905175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cs typeface="Arial" panose="020B0604020202020204" pitchFamily="34" charset="0"/>
              </a:rPr>
              <a:t>SaM Solutions © 201</a:t>
            </a:r>
            <a:r>
              <a:rPr lang="de-DE" sz="900">
                <a:cs typeface="Arial" panose="020B0604020202020204" pitchFamily="34" charset="0"/>
              </a:rPr>
              <a:t>7</a:t>
            </a:r>
            <a:r>
              <a:rPr lang="en-US" sz="900">
                <a:cs typeface="Arial" panose="020B0604020202020204" pitchFamily="34" charset="0"/>
              </a:rPr>
              <a:t>. Confidential</a:t>
            </a:r>
            <a:endParaRPr lang="de-DE" sz="9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592" y="4905175"/>
            <a:ext cx="405408" cy="273844"/>
          </a:xfrm>
        </p:spPr>
        <p:txBody>
          <a:bodyPr/>
          <a:lstStyle>
            <a:lvl1pPr>
              <a:defRPr/>
            </a:lvl1pPr>
          </a:lstStyle>
          <a:p>
            <a:fld id="{4FF36F0E-B080-4C68-8E1B-65008635549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36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, Caption,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389321"/>
            <a:ext cx="9143999" cy="3754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2624" y="842964"/>
            <a:ext cx="8284176" cy="432643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42856" y="4905175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cs typeface="Arial" panose="020B0604020202020204" pitchFamily="34" charset="0"/>
              </a:rPr>
              <a:t>SaM Solutions © 201</a:t>
            </a:r>
            <a:r>
              <a:rPr lang="de-DE" sz="900">
                <a:cs typeface="Arial" panose="020B0604020202020204" pitchFamily="34" charset="0"/>
              </a:rPr>
              <a:t>7</a:t>
            </a:r>
            <a:r>
              <a:rPr lang="en-US" sz="900">
                <a:cs typeface="Arial" panose="020B0604020202020204" pitchFamily="34" charset="0"/>
              </a:rPr>
              <a:t>. Confidential</a:t>
            </a:r>
            <a:endParaRPr lang="de-DE" sz="9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592" y="4905175"/>
            <a:ext cx="405408" cy="273844"/>
          </a:xfrm>
        </p:spPr>
        <p:txBody>
          <a:bodyPr/>
          <a:lstStyle>
            <a:lvl1pPr>
              <a:defRPr/>
            </a:lvl1pPr>
          </a:lstStyle>
          <a:p>
            <a:fld id="{4FF36F0E-B080-4C68-8E1B-65008635549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49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, Caption,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389321"/>
            <a:ext cx="9143999" cy="3754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2624" y="842964"/>
            <a:ext cx="8284176" cy="432643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42856" y="4905175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cs typeface="Arial" panose="020B0604020202020204" pitchFamily="34" charset="0"/>
              </a:rPr>
              <a:t>SaM Solutions © 201</a:t>
            </a:r>
            <a:r>
              <a:rPr lang="de-DE" sz="900">
                <a:cs typeface="Arial" panose="020B0604020202020204" pitchFamily="34" charset="0"/>
              </a:rPr>
              <a:t>7</a:t>
            </a:r>
            <a:r>
              <a:rPr lang="en-US" sz="900">
                <a:cs typeface="Arial" panose="020B0604020202020204" pitchFamily="34" charset="0"/>
              </a:rPr>
              <a:t>. Confidential</a:t>
            </a:r>
            <a:endParaRPr lang="de-DE" sz="9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592" y="4905175"/>
            <a:ext cx="405408" cy="273844"/>
          </a:xfrm>
        </p:spPr>
        <p:txBody>
          <a:bodyPr/>
          <a:lstStyle>
            <a:lvl1pPr>
              <a:defRPr/>
            </a:lvl1pPr>
          </a:lstStyle>
          <a:p>
            <a:fld id="{4FF36F0E-B080-4C68-8E1B-65008635549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204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, Caption,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389321"/>
            <a:ext cx="9143999" cy="3754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2624" y="842964"/>
            <a:ext cx="8284176" cy="432643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42856" y="4905175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cs typeface="Arial" panose="020B0604020202020204" pitchFamily="34" charset="0"/>
              </a:rPr>
              <a:t>SaM Solutions © 201</a:t>
            </a:r>
            <a:r>
              <a:rPr lang="de-DE" sz="900">
                <a:cs typeface="Arial" panose="020B0604020202020204" pitchFamily="34" charset="0"/>
              </a:rPr>
              <a:t>7</a:t>
            </a:r>
            <a:r>
              <a:rPr lang="en-US" sz="900">
                <a:cs typeface="Arial" panose="020B0604020202020204" pitchFamily="34" charset="0"/>
              </a:rPr>
              <a:t>. Confidential</a:t>
            </a:r>
            <a:endParaRPr lang="de-DE" sz="9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592" y="4905175"/>
            <a:ext cx="405408" cy="273844"/>
          </a:xfrm>
        </p:spPr>
        <p:txBody>
          <a:bodyPr/>
          <a:lstStyle>
            <a:lvl1pPr>
              <a:defRPr/>
            </a:lvl1pPr>
          </a:lstStyle>
          <a:p>
            <a:fld id="{4FF36F0E-B080-4C68-8E1B-65008635549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654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75607"/>
            <a:ext cx="8291264" cy="35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2624" y="4869656"/>
            <a:ext cx="2895600" cy="273844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err="1">
                <a:cs typeface="Arial" panose="020B0604020202020204" pitchFamily="34" charset="0"/>
              </a:rPr>
              <a:t>SaM</a:t>
            </a:r>
            <a:r>
              <a:rPr lang="en-US">
                <a:cs typeface="Arial" panose="020B0604020202020204" pitchFamily="34" charset="0"/>
              </a:rPr>
              <a:t> Solutions © Confidential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591" y="4869656"/>
            <a:ext cx="405408" cy="273844"/>
          </a:xfrm>
        </p:spPr>
        <p:txBody>
          <a:bodyPr/>
          <a:lstStyle/>
          <a:p>
            <a:fld id="{0C13F998-EF6B-4CED-A4A1-9D50C45BA8B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Rectangle 7"/>
          <p:cNvSpPr/>
          <p:nvPr userDrawn="1"/>
        </p:nvSpPr>
        <p:spPr>
          <a:xfrm>
            <a:off x="9036496" y="1275607"/>
            <a:ext cx="107503" cy="3528392"/>
          </a:xfrm>
          <a:prstGeom prst="rect">
            <a:avLst/>
          </a:prstGeom>
          <a:solidFill>
            <a:srgbClr val="478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93778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mple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389321"/>
            <a:ext cx="9143999" cy="3754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2624" y="842964"/>
            <a:ext cx="8284176" cy="432643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42856" y="4905175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cs typeface="Arial" panose="020B0604020202020204" pitchFamily="34" charset="0"/>
              </a:rPr>
              <a:t>SaM Solutions © 201</a:t>
            </a:r>
            <a:r>
              <a:rPr lang="de-DE" sz="900">
                <a:cs typeface="Arial" panose="020B0604020202020204" pitchFamily="34" charset="0"/>
              </a:rPr>
              <a:t>6</a:t>
            </a:r>
            <a:r>
              <a:rPr lang="en-US" sz="900">
                <a:cs typeface="Arial" panose="020B0604020202020204" pitchFamily="34" charset="0"/>
              </a:rPr>
              <a:t>. Confidential</a:t>
            </a:r>
            <a:endParaRPr lang="de-DE" sz="90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8112" y="4868429"/>
            <a:ext cx="4054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C13F998-EF6B-4CED-A4A1-9D50C45BA8B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209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752D0F8-6159-4366-B54E-606536237956}" type="datetimeFigureOut">
              <a:rPr lang="de-DE" smtClean="0"/>
              <a:pPr/>
              <a:t>09.09.24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F998-EF6B-4CED-A4A1-9D50C45BA8B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30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440671" cy="402431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42899" y="1377013"/>
            <a:ext cx="4064509" cy="307072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72584" y="1377013"/>
            <a:ext cx="4110931" cy="307072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240" y="1366743"/>
            <a:ext cx="3363922" cy="1893684"/>
          </a:xfrm>
          <a:prstGeom prst="rect">
            <a:avLst/>
          </a:prstGeom>
        </p:spPr>
      </p:pic>
      <p:sp>
        <p:nvSpPr>
          <p:cNvPr id="2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018290" y="1478184"/>
            <a:ext cx="2578256" cy="1573241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1" name="Рисунок 40"/>
          <p:cNvSpPr>
            <a:spLocks noGrp="1"/>
          </p:cNvSpPr>
          <p:nvPr>
            <p:ph type="pic" sz="quarter" idx="28" hasCustomPrompt="1"/>
          </p:nvPr>
        </p:nvSpPr>
        <p:spPr>
          <a:xfrm>
            <a:off x="5751672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12" name="Рисунок 40"/>
          <p:cNvSpPr>
            <a:spLocks noGrp="1"/>
          </p:cNvSpPr>
          <p:nvPr>
            <p:ph type="pic" sz="quarter" idx="29" hasCustomPrompt="1"/>
          </p:nvPr>
        </p:nvSpPr>
        <p:spPr>
          <a:xfrm>
            <a:off x="6537171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7248573" y="3439500"/>
            <a:ext cx="889965" cy="719999"/>
            <a:chOff x="7247167" y="3369941"/>
            <a:chExt cx="889966" cy="720000"/>
          </a:xfrm>
        </p:grpSpPr>
        <p:sp>
          <p:nvSpPr>
            <p:cNvPr id="29" name="Rectangle 12"/>
            <p:cNvSpPr/>
            <p:nvPr/>
          </p:nvSpPr>
          <p:spPr>
            <a:xfrm>
              <a:off x="7332150" y="3369941"/>
              <a:ext cx="720000" cy="720000"/>
            </a:xfrm>
            <a:prstGeom prst="rect">
              <a:avLst/>
            </a:prstGeom>
            <a:ln w="19050">
              <a:solidFill>
                <a:srgbClr val="6E53BB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800" b="1"/>
            </a:p>
          </p:txBody>
        </p:sp>
        <p:sp>
          <p:nvSpPr>
            <p:cNvPr id="31" name="Текст 10"/>
            <p:cNvSpPr txBox="1">
              <a:spLocks/>
            </p:cNvSpPr>
            <p:nvPr/>
          </p:nvSpPr>
          <p:spPr>
            <a:xfrm>
              <a:off x="7247167" y="3714600"/>
              <a:ext cx="889966" cy="353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SzPct val="85000"/>
                <a:buFont typeface="Arial" panose="020B0604020202020204" pitchFamily="34" charset="0"/>
                <a:buChar char="□"/>
                <a:defRPr lang="en-US" sz="2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24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1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lang="de-DE" sz="1600" kern="120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>
                  <a:solidFill>
                    <a:srgbClr val="6E53BB"/>
                  </a:solidFill>
                  <a:latin typeface="+mn-lt"/>
                </a:rPr>
                <a:t>team size</a:t>
              </a:r>
              <a:endParaRPr lang="ru-RU" sz="1200" b="1">
                <a:solidFill>
                  <a:srgbClr val="6E53BB"/>
                </a:solidFill>
                <a:latin typeface="+mn-lt"/>
              </a:endParaRPr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8055844" y="3439500"/>
            <a:ext cx="889965" cy="719999"/>
            <a:chOff x="7247167" y="3369941"/>
            <a:chExt cx="889966" cy="720000"/>
          </a:xfrm>
        </p:grpSpPr>
        <p:sp>
          <p:nvSpPr>
            <p:cNvPr id="33" name="Rectangle 12"/>
            <p:cNvSpPr/>
            <p:nvPr/>
          </p:nvSpPr>
          <p:spPr>
            <a:xfrm>
              <a:off x="7332150" y="3369941"/>
              <a:ext cx="720000" cy="7200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800" b="1"/>
            </a:p>
          </p:txBody>
        </p:sp>
        <p:sp>
          <p:nvSpPr>
            <p:cNvPr id="35" name="Текст 10"/>
            <p:cNvSpPr txBox="1">
              <a:spLocks/>
            </p:cNvSpPr>
            <p:nvPr/>
          </p:nvSpPr>
          <p:spPr>
            <a:xfrm>
              <a:off x="7247167" y="3714600"/>
              <a:ext cx="889966" cy="353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SzPct val="85000"/>
                <a:buFont typeface="Arial" panose="020B0604020202020204" pitchFamily="34" charset="0"/>
                <a:buChar char="□"/>
                <a:defRPr lang="en-US" sz="2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24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1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lang="de-DE" sz="1600" kern="120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>
                  <a:solidFill>
                    <a:srgbClr val="3867B8"/>
                  </a:solidFill>
                  <a:latin typeface="+mn-lt"/>
                </a:rPr>
                <a:t>months</a:t>
              </a:r>
              <a:endParaRPr lang="ru-RU" sz="1200" b="1">
                <a:solidFill>
                  <a:srgbClr val="3867B8"/>
                </a:solidFill>
                <a:latin typeface="+mn-lt"/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7397496" y="3518802"/>
            <a:ext cx="573365" cy="360363"/>
          </a:xfrm>
        </p:spPr>
        <p:txBody>
          <a:bodyPr>
            <a:noAutofit/>
          </a:bodyPr>
          <a:lstStyle>
            <a:lvl1pPr algn="ctr">
              <a:defRPr sz="2400" b="1">
                <a:solidFill>
                  <a:srgbClr val="6E53BB"/>
                </a:solidFill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8210150" y="3518801"/>
            <a:ext cx="573365" cy="360363"/>
          </a:xfrm>
        </p:spPr>
        <p:txBody>
          <a:bodyPr>
            <a:noAutofit/>
          </a:bodyPr>
          <a:lstStyle>
            <a:lvl1pPr algn="ctr"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240" y="1366743"/>
            <a:ext cx="3363922" cy="1893684"/>
          </a:xfrm>
          <a:prstGeom prst="rect">
            <a:avLst/>
          </a:prstGeom>
        </p:spPr>
      </p:pic>
      <p:sp>
        <p:nvSpPr>
          <p:cNvPr id="2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023637" y="1483531"/>
            <a:ext cx="2578256" cy="1573241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1" name="Рисунок 40"/>
          <p:cNvSpPr>
            <a:spLocks noGrp="1"/>
          </p:cNvSpPr>
          <p:nvPr>
            <p:ph type="pic" sz="quarter" idx="28" hasCustomPrompt="1"/>
          </p:nvPr>
        </p:nvSpPr>
        <p:spPr>
          <a:xfrm>
            <a:off x="5783491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12" name="Рисунок 40"/>
          <p:cNvSpPr>
            <a:spLocks noGrp="1"/>
          </p:cNvSpPr>
          <p:nvPr>
            <p:ph type="pic" sz="quarter" idx="29" hasCustomPrompt="1"/>
          </p:nvPr>
        </p:nvSpPr>
        <p:spPr>
          <a:xfrm>
            <a:off x="6568990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  <p:sp>
        <p:nvSpPr>
          <p:cNvPr id="13" name="Рисунок 40"/>
          <p:cNvSpPr>
            <a:spLocks noGrp="1"/>
          </p:cNvSpPr>
          <p:nvPr>
            <p:ph type="pic" sz="quarter" idx="41" hasCustomPrompt="1"/>
          </p:nvPr>
        </p:nvSpPr>
        <p:spPr>
          <a:xfrm>
            <a:off x="7352175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14" name="Рисунок 40"/>
          <p:cNvSpPr>
            <a:spLocks noGrp="1"/>
          </p:cNvSpPr>
          <p:nvPr>
            <p:ph type="pic" sz="quarter" idx="42" hasCustomPrompt="1"/>
          </p:nvPr>
        </p:nvSpPr>
        <p:spPr>
          <a:xfrm>
            <a:off x="8137674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7"/>
          <a:stretch/>
        </p:blipFill>
        <p:spPr>
          <a:xfrm>
            <a:off x="5633240" y="1366743"/>
            <a:ext cx="3363922" cy="1855882"/>
          </a:xfrm>
          <a:prstGeom prst="rect">
            <a:avLst/>
          </a:prstGeom>
          <a:effectLst>
            <a:reflection blurRad="88900" stA="89000" endPos="6000" dist="12700" dir="5400000" sy="-100000" algn="bl" rotWithShape="0"/>
          </a:effectLst>
        </p:spPr>
      </p:pic>
      <p:sp>
        <p:nvSpPr>
          <p:cNvPr id="2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023637" y="1474387"/>
            <a:ext cx="2578256" cy="1573241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6854886" y="3648448"/>
            <a:ext cx="889965" cy="719999"/>
            <a:chOff x="7247167" y="3369941"/>
            <a:chExt cx="889966" cy="720000"/>
          </a:xfrm>
        </p:grpSpPr>
        <p:sp>
          <p:nvSpPr>
            <p:cNvPr id="26" name="Rectangle 12"/>
            <p:cNvSpPr/>
            <p:nvPr/>
          </p:nvSpPr>
          <p:spPr>
            <a:xfrm>
              <a:off x="7332150" y="3369941"/>
              <a:ext cx="720000" cy="720000"/>
            </a:xfrm>
            <a:prstGeom prst="rect">
              <a:avLst/>
            </a:prstGeom>
            <a:ln w="19050">
              <a:solidFill>
                <a:srgbClr val="6E53BB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800" b="1"/>
            </a:p>
          </p:txBody>
        </p:sp>
        <p:sp>
          <p:nvSpPr>
            <p:cNvPr id="27" name="Текст 10"/>
            <p:cNvSpPr txBox="1">
              <a:spLocks/>
            </p:cNvSpPr>
            <p:nvPr/>
          </p:nvSpPr>
          <p:spPr>
            <a:xfrm>
              <a:off x="7247167" y="3714600"/>
              <a:ext cx="889966" cy="353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SzPct val="85000"/>
                <a:buFont typeface="Arial" panose="020B0604020202020204" pitchFamily="34" charset="0"/>
                <a:buChar char="□"/>
                <a:defRPr lang="en-US" sz="2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24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1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lang="de-DE" sz="1600" kern="120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>
                  <a:solidFill>
                    <a:srgbClr val="6E53BB"/>
                  </a:solidFill>
                  <a:latin typeface="+mn-lt"/>
                </a:rPr>
                <a:t>team size</a:t>
              </a:r>
              <a:endParaRPr lang="ru-RU" sz="1200" b="1">
                <a:solidFill>
                  <a:srgbClr val="6E53BB"/>
                </a:solidFill>
                <a:latin typeface="+mn-lt"/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7662157" y="3648448"/>
            <a:ext cx="889965" cy="719999"/>
            <a:chOff x="7247167" y="3369941"/>
            <a:chExt cx="889966" cy="720000"/>
          </a:xfrm>
        </p:grpSpPr>
        <p:sp>
          <p:nvSpPr>
            <p:cNvPr id="30" name="Rectangle 12"/>
            <p:cNvSpPr/>
            <p:nvPr/>
          </p:nvSpPr>
          <p:spPr>
            <a:xfrm>
              <a:off x="7332150" y="3369941"/>
              <a:ext cx="720000" cy="7200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800" b="1"/>
            </a:p>
          </p:txBody>
        </p:sp>
        <p:sp>
          <p:nvSpPr>
            <p:cNvPr id="31" name="Текст 10"/>
            <p:cNvSpPr txBox="1">
              <a:spLocks/>
            </p:cNvSpPr>
            <p:nvPr/>
          </p:nvSpPr>
          <p:spPr>
            <a:xfrm>
              <a:off x="7247167" y="3714600"/>
              <a:ext cx="889966" cy="353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SzPct val="85000"/>
                <a:buFont typeface="Arial" panose="020B0604020202020204" pitchFamily="34" charset="0"/>
                <a:buChar char="□"/>
                <a:defRPr lang="en-US" sz="2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24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1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lang="de-DE" sz="1600" kern="120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>
                  <a:solidFill>
                    <a:srgbClr val="3867B8"/>
                  </a:solidFill>
                  <a:latin typeface="+mn-lt"/>
                </a:rPr>
                <a:t>months</a:t>
              </a:r>
              <a:endParaRPr lang="ru-RU" sz="1200" b="1">
                <a:solidFill>
                  <a:srgbClr val="3867B8"/>
                </a:solidFill>
                <a:latin typeface="+mn-lt"/>
              </a:endParaRPr>
            </a:p>
          </p:txBody>
        </p:sp>
      </p:grpSp>
      <p:sp>
        <p:nvSpPr>
          <p:cNvPr id="32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7003809" y="3727750"/>
            <a:ext cx="573365" cy="360363"/>
          </a:xfrm>
        </p:spPr>
        <p:txBody>
          <a:bodyPr>
            <a:noAutofit/>
          </a:bodyPr>
          <a:lstStyle>
            <a:lvl1pPr algn="ctr">
              <a:defRPr sz="2400" b="1">
                <a:solidFill>
                  <a:srgbClr val="6E53BB"/>
                </a:solidFill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7816463" y="3727749"/>
            <a:ext cx="573365" cy="360363"/>
          </a:xfrm>
        </p:spPr>
        <p:txBody>
          <a:bodyPr>
            <a:noAutofit/>
          </a:bodyPr>
          <a:lstStyle>
            <a:lvl1pPr algn="ctr"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X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7"/>
          <a:stretch/>
        </p:blipFill>
        <p:spPr>
          <a:xfrm>
            <a:off x="5979886" y="1335782"/>
            <a:ext cx="2655064" cy="1896626"/>
          </a:xfrm>
          <a:prstGeom prst="rect">
            <a:avLst/>
          </a:prstGeom>
          <a:effectLst>
            <a:reflection blurRad="88900" stA="64000" endPos="12000" dir="5400000" sy="-100000" algn="bl" rotWithShape="0"/>
          </a:effectLst>
        </p:spPr>
      </p:pic>
      <p:sp>
        <p:nvSpPr>
          <p:cNvPr id="2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216952" y="1457901"/>
            <a:ext cx="2181981" cy="1623965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  <p:sp>
        <p:nvSpPr>
          <p:cNvPr id="26" name="Рисунок 40"/>
          <p:cNvSpPr>
            <a:spLocks noGrp="1"/>
          </p:cNvSpPr>
          <p:nvPr>
            <p:ph type="pic" sz="quarter" idx="28" hasCustomPrompt="1"/>
          </p:nvPr>
        </p:nvSpPr>
        <p:spPr>
          <a:xfrm>
            <a:off x="6544152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27" name="Рисунок 40"/>
          <p:cNvSpPr>
            <a:spLocks noGrp="1"/>
          </p:cNvSpPr>
          <p:nvPr>
            <p:ph type="pic" sz="quarter" idx="29" hasCustomPrompt="1"/>
          </p:nvPr>
        </p:nvSpPr>
        <p:spPr>
          <a:xfrm>
            <a:off x="7329651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7"/>
          <a:stretch/>
        </p:blipFill>
        <p:spPr>
          <a:xfrm>
            <a:off x="5979886" y="1335782"/>
            <a:ext cx="2655064" cy="1896626"/>
          </a:xfrm>
          <a:prstGeom prst="rect">
            <a:avLst/>
          </a:prstGeom>
          <a:effectLst>
            <a:reflection blurRad="88900" stA="64000" endPos="12000" dir="5400000" sy="-100000" algn="bl" rotWithShape="0"/>
          </a:effectLst>
        </p:spPr>
      </p:pic>
      <p:sp>
        <p:nvSpPr>
          <p:cNvPr id="26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216952" y="1457901"/>
            <a:ext cx="2181981" cy="1623965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45208" y="1290887"/>
            <a:ext cx="980197" cy="2055585"/>
          </a:xfrm>
          <a:prstGeom prst="rect">
            <a:avLst/>
          </a:prstGeom>
        </p:spPr>
      </p:pic>
      <p:sp>
        <p:nvSpPr>
          <p:cNvPr id="2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218268" y="1592863"/>
            <a:ext cx="816348" cy="1450103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4738959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4738959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4738959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4738959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41697" y="1290887"/>
            <a:ext cx="980197" cy="2055585"/>
          </a:xfrm>
          <a:prstGeom prst="rect">
            <a:avLst/>
          </a:prstGeom>
        </p:spPr>
      </p:pic>
      <p:sp>
        <p:nvSpPr>
          <p:cNvPr id="23" name="Picture Placeholder 3"/>
          <p:cNvSpPr>
            <a:spLocks noGrp="1"/>
          </p:cNvSpPr>
          <p:nvPr>
            <p:ph type="pic" sz="quarter" idx="41" hasCustomPrompt="1"/>
          </p:nvPr>
        </p:nvSpPr>
        <p:spPr>
          <a:xfrm>
            <a:off x="7614757" y="1592863"/>
            <a:ext cx="816348" cy="1450103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20" name="Рисунок 40"/>
          <p:cNvSpPr>
            <a:spLocks noGrp="1"/>
          </p:cNvSpPr>
          <p:nvPr>
            <p:ph type="pic" sz="quarter" idx="28" hasCustomPrompt="1"/>
          </p:nvPr>
        </p:nvSpPr>
        <p:spPr>
          <a:xfrm>
            <a:off x="6544152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26" name="Рисунок 40"/>
          <p:cNvSpPr>
            <a:spLocks noGrp="1"/>
          </p:cNvSpPr>
          <p:nvPr>
            <p:ph type="pic" sz="quarter" idx="29" hasCustomPrompt="1"/>
          </p:nvPr>
        </p:nvSpPr>
        <p:spPr>
          <a:xfrm>
            <a:off x="7329651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528" y="1282368"/>
            <a:ext cx="955902" cy="2004635"/>
          </a:xfrm>
          <a:prstGeom prst="rect">
            <a:avLst/>
          </a:prstGeom>
        </p:spPr>
      </p:pic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4738959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4738959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4738959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4738959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144378" y="1565854"/>
            <a:ext cx="816348" cy="1435594"/>
          </a:xfrm>
          <a:effectLst>
            <a:reflection endPos="0" dir="5400000" sy="-100000" algn="bl" rotWithShape="0"/>
          </a:effectLst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021" y="1282368"/>
            <a:ext cx="955902" cy="2004635"/>
          </a:xfrm>
          <a:prstGeom prst="rect">
            <a:avLst/>
          </a:prstGeom>
        </p:spPr>
      </p:pic>
      <p:sp>
        <p:nvSpPr>
          <p:cNvPr id="37" name="Picture Placeholder 3"/>
          <p:cNvSpPr>
            <a:spLocks noGrp="1"/>
          </p:cNvSpPr>
          <p:nvPr>
            <p:ph type="pic" sz="quarter" idx="41" hasCustomPrompt="1"/>
          </p:nvPr>
        </p:nvSpPr>
        <p:spPr>
          <a:xfrm>
            <a:off x="7234098" y="1565854"/>
            <a:ext cx="816348" cy="1435594"/>
          </a:xfrm>
          <a:effectLst>
            <a:reflection endPos="0" dir="5400000" sy="-100000" algn="bl" rotWithShape="0"/>
          </a:effectLst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426329" cy="538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898" y="1310054"/>
            <a:ext cx="8426329" cy="316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750">
                <a:solidFill>
                  <a:schemeClr val="bg1"/>
                </a:solidFill>
              </a:rPr>
              <a:t>Confidential. Disclose only to employees needing to know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AB926-7FF9-CA48-AEB8-EF06CCD50A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743450"/>
            <a:ext cx="9144000" cy="400050"/>
          </a:xfrm>
          <a:prstGeom prst="rect">
            <a:avLst/>
          </a:prstGeom>
          <a:gradFill>
            <a:gsLst>
              <a:gs pos="0">
                <a:srgbClr val="4786CD"/>
              </a:gs>
              <a:gs pos="0">
                <a:schemeClr val="accent1">
                  <a:lumMod val="97000"/>
                  <a:lumOff val="3000"/>
                </a:schemeClr>
              </a:gs>
              <a:gs pos="76000">
                <a:srgbClr val="6E53BB"/>
              </a:gs>
              <a:gs pos="100000">
                <a:srgbClr val="6E54BB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Rounded Rectangle 7"/>
          <p:cNvSpPr/>
          <p:nvPr userDrawn="1"/>
        </p:nvSpPr>
        <p:spPr>
          <a:xfrm rot="20500862">
            <a:off x="860359" y="4690525"/>
            <a:ext cx="88556" cy="141308"/>
          </a:xfrm>
          <a:prstGeom prst="roundRect">
            <a:avLst/>
          </a:prstGeom>
          <a:solidFill>
            <a:srgbClr val="6E5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769232" y="4844823"/>
            <a:ext cx="374773" cy="20419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685749" rtl="0" eaLnBrk="1" latinLnBrk="0" hangingPunct="1"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EAB926-7FF9-CA48-AEB8-EF06CCD50A7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" y="4653298"/>
            <a:ext cx="800559" cy="39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0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91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18" r:id="rId10"/>
    <p:sldLayoutId id="2147483719" r:id="rId11"/>
    <p:sldLayoutId id="2147483720" r:id="rId12"/>
    <p:sldLayoutId id="2147483721" r:id="rId13"/>
    <p:sldLayoutId id="2147483729" r:id="rId14"/>
    <p:sldLayoutId id="2147483735" r:id="rId15"/>
    <p:sldLayoutId id="2147483736" r:id="rId16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0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8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9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0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1.xml"/><Relationship Id="rId5" Type="http://schemas.openxmlformats.org/officeDocument/2006/relationships/image" Target="../media/image11.jp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3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4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5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6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8.xml"/><Relationship Id="rId6" Type="http://schemas.openxmlformats.org/officeDocument/2006/relationships/hyperlink" Target="https://helm.sh/docs/topics/charts/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9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0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hyperlink" Target="https://kopf.readthedocs.io/en/latest/" TargetMode="Externa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1.xml"/><Relationship Id="rId6" Type="http://schemas.openxmlformats.org/officeDocument/2006/relationships/hyperlink" Target="https://github.com/flugel-it/k8s-python-operator" TargetMode="External"/><Relationship Id="rId5" Type="http://schemas.openxmlformats.org/officeDocument/2006/relationships/hyperlink" Target="https://flugel-it.medium.com/building-custom-kubernetes-operators-part-5-building-operators-in-python-141929c3d0db" TargetMode="Externa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helm.sh/docs/chart_best_practices/custom_resource_definitions/#install-a-crd-declaration-before-using-the-resource" TargetMode="External"/><Relationship Id="rId3" Type="http://schemas.openxmlformats.org/officeDocument/2006/relationships/notesSlide" Target="../notesSlides/notesSlide23.xml"/><Relationship Id="rId7" Type="http://schemas.openxmlformats.org/officeDocument/2006/relationships/hyperlink" Target="https://helm.sh/docs/chart_best_practices" TargetMode="Externa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2.xml"/><Relationship Id="rId6" Type="http://schemas.openxmlformats.org/officeDocument/2006/relationships/hyperlink" Target="https://helm.sh/docs/topics/charts_hooks/" TargetMode="External"/><Relationship Id="rId5" Type="http://schemas.openxmlformats.org/officeDocument/2006/relationships/hyperlink" Target="https://helm.sh/docs/chart_template_guide/getting_started/" TargetMode="Externa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6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Extending Kubernetes 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API Server, custom API and custom resources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B4BE81B6-9870-42E2-9A74-2E7E892385A2}"/>
              </a:ext>
            </a:extLst>
          </p:cNvPr>
          <p:cNvSpPr txBox="1">
            <a:spLocks/>
          </p:cNvSpPr>
          <p:nvPr/>
        </p:nvSpPr>
        <p:spPr>
          <a:xfrm>
            <a:off x="5526161" y="4865842"/>
            <a:ext cx="3243071" cy="201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85749" rtl="0" eaLnBrk="1" latinLnBrk="0" hangingPunct="1">
              <a:defRPr sz="900" b="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16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CRD example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78DE54-7DAD-7CEC-212E-5788A6E678D6}"/>
              </a:ext>
            </a:extLst>
          </p:cNvPr>
          <p:cNvSpPr txBox="1"/>
          <p:nvPr/>
        </p:nvSpPr>
        <p:spPr>
          <a:xfrm>
            <a:off x="2399791" y="672157"/>
            <a:ext cx="4289561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apiVersion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apiextensions.k8s.io/v1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kind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CustomResourceDefinition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metadata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i="1" dirty="0">
                <a:solidFill>
                  <a:srgbClr val="6297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name must match &lt;plural&gt;.&lt;group&gt;</a:t>
            </a:r>
            <a:br>
              <a:rPr lang="en-US" sz="900" i="1" dirty="0">
                <a:solidFill>
                  <a:srgbClr val="6297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i="1" dirty="0">
                <a:solidFill>
                  <a:srgbClr val="6297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ephemeralvolumeclaims.crd.dev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spec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Namespaced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crd.dev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names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kind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EphemeralVolumeClaim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plural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ephemeralvolumeclaims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singular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ephemeralvolumeclaim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shortNames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-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evcs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-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evc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versions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-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v1</a:t>
            </a:r>
            <a:br>
              <a:rPr lang="en-US" sz="900" i="1" dirty="0">
                <a:solidFill>
                  <a:srgbClr val="6297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i="1" dirty="0">
                <a:solidFill>
                  <a:srgbClr val="6297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served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true</a:t>
            </a:r>
            <a:br>
              <a:rPr lang="en-US" sz="900" i="1" dirty="0">
                <a:solidFill>
                  <a:srgbClr val="6297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i="1" dirty="0">
                <a:solidFill>
                  <a:srgbClr val="6297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storage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true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openAPIV3Schema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object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properties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spec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object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x-</a:t>
            </a:r>
            <a:r>
              <a:rPr lang="en-US" sz="900" dirty="0" err="1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kubernetes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-preserve-unknown-fields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true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object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x-</a:t>
            </a:r>
            <a:r>
              <a:rPr lang="en-US" sz="900" dirty="0" err="1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kubernetes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-preserve-unknown-fields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true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900" dirty="0">
              <a:solidFill>
                <a:srgbClr val="A9B7C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5490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CRD controller implementation options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41663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Implementation from scratch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KOPF python library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0359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>
            <a:normAutofit fontScale="90000"/>
          </a:bodyPr>
          <a:lstStyle/>
          <a:p>
            <a:r>
              <a:rPr lang="en-US" dirty="0"/>
              <a:t>KOPF library vs implementation from scratch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80391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Advantages of KOPF:</a:t>
            </a:r>
          </a:p>
          <a:p>
            <a:r>
              <a:rPr lang="en-US" sz="2400" dirty="0">
                <a:solidFill>
                  <a:srgbClr val="7030A0"/>
                </a:solidFill>
                <a:effectLst/>
              </a:rPr>
              <a:t>- Abstracts away boilerplate (event types, run in a thread)</a:t>
            </a:r>
            <a:br>
              <a:rPr lang="en-US" sz="2400" dirty="0">
                <a:solidFill>
                  <a:srgbClr val="7030A0"/>
                </a:solidFill>
                <a:effectLst/>
              </a:rPr>
            </a:br>
            <a:r>
              <a:rPr lang="en-US" sz="2400" dirty="0">
                <a:solidFill>
                  <a:srgbClr val="7030A0"/>
                </a:solidFill>
                <a:effectLst/>
              </a:rPr>
              <a:t>- Automatic Retry on error</a:t>
            </a:r>
            <a:br>
              <a:rPr lang="en-US" sz="2400" dirty="0">
                <a:solidFill>
                  <a:srgbClr val="7030A0"/>
                </a:solidFill>
                <a:effectLst/>
              </a:rPr>
            </a:br>
            <a:r>
              <a:rPr lang="en-US" sz="2400" dirty="0">
                <a:solidFill>
                  <a:srgbClr val="7030A0"/>
                </a:solidFill>
                <a:effectLst/>
              </a:rPr>
              <a:t>- connect the custom resource to a child resource with one line</a:t>
            </a:r>
            <a:br>
              <a:rPr lang="en-US" sz="2400" dirty="0">
                <a:solidFill>
                  <a:srgbClr val="7030A0"/>
                </a:solidFill>
                <a:effectLst/>
              </a:rPr>
            </a:br>
            <a:r>
              <a:rPr lang="en-US" sz="2400" dirty="0">
                <a:solidFill>
                  <a:srgbClr val="7030A0"/>
                </a:solidFill>
                <a:effectLst/>
              </a:rPr>
              <a:t>- built-in ability to filter on fields, annotations</a:t>
            </a:r>
          </a:p>
          <a:p>
            <a:endParaRPr lang="en-US" sz="2400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4672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63154" y="1063154"/>
            <a:ext cx="5156864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8871" y="1995355"/>
            <a:ext cx="3266696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885662" y="1228564"/>
            <a:ext cx="5143179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560516" y="900984"/>
            <a:ext cx="3606227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075329"/>
            <a:ext cx="2160621" cy="23039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Fine art</a:t>
            </a:r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>
              <a:ea typeface="ＭＳ Ｐゴシック" charset="0"/>
              <a:cs typeface="Lato Light" charset="0"/>
              <a:sym typeface="Lato Light" charset="0"/>
            </a:endParaRP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pic>
        <p:nvPicPr>
          <p:cNvPr id="3" name="Picture 2" descr="A diagram of a cave&#10;&#10;Description automatically generated">
            <a:extLst>
              <a:ext uri="{FF2B5EF4-FFF2-40B4-BE49-F238E27FC236}">
                <a16:creationId xmlns:a16="http://schemas.microsoft.com/office/drawing/2014/main" id="{EC9650D1-A741-A9EE-491F-8EB83E1429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8366" y="-1"/>
            <a:ext cx="6106555" cy="51568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1362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4B44EE6-6553-7A48-A99C-D2C7DFFBED27}"/>
              </a:ext>
            </a:extLst>
          </p:cNvPr>
          <p:cNvSpPr/>
          <p:nvPr/>
        </p:nvSpPr>
        <p:spPr>
          <a:xfrm>
            <a:off x="277421" y="1456376"/>
            <a:ext cx="4075481" cy="31209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7030A0"/>
                </a:solidFill>
              </a:rPr>
              <a:t>Simpler to implement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7030A0"/>
                </a:solidFill>
              </a:rPr>
              <a:t>Native management (e.g. </a:t>
            </a:r>
            <a:r>
              <a:rPr lang="en-US" sz="1800" dirty="0" err="1">
                <a:solidFill>
                  <a:srgbClr val="7030A0"/>
                </a:solidFill>
              </a:rPr>
              <a:t>kubectl</a:t>
            </a:r>
            <a:r>
              <a:rPr lang="en-US" sz="1800" dirty="0">
                <a:solidFill>
                  <a:srgbClr val="7030A0"/>
                </a:solidFill>
              </a:rPr>
              <a:t> get &lt;</a:t>
            </a:r>
            <a:r>
              <a:rPr lang="en-US" sz="1800" dirty="0" err="1">
                <a:solidFill>
                  <a:srgbClr val="7030A0"/>
                </a:solidFill>
              </a:rPr>
              <a:t>cr</a:t>
            </a:r>
            <a:r>
              <a:rPr lang="en-US" sz="1800" dirty="0">
                <a:solidFill>
                  <a:srgbClr val="7030A0"/>
                </a:solidFill>
              </a:rPr>
              <a:t> name&gt;)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7030A0"/>
                </a:solidFill>
              </a:rPr>
              <a:t>Custom workflows based on resource operations (creation, update, deletion)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57D3670-FEDA-4040-82F7-4BA72E4DAA77}"/>
              </a:ext>
            </a:extLst>
          </p:cNvPr>
          <p:cNvSpPr/>
          <p:nvPr/>
        </p:nvSpPr>
        <p:spPr>
          <a:xfrm>
            <a:off x="4651074" y="1456374"/>
            <a:ext cx="4075481" cy="31094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E53BB"/>
                </a:solidFill>
                <a:effectLst/>
              </a:rPr>
              <a:t>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E53BB"/>
                </a:solidFill>
                <a:effectLst/>
              </a:rPr>
              <a:t>Complex endpoints (e.g. query params)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E53BB"/>
                </a:solidFill>
              </a:rPr>
              <a:t>Custom authentication</a:t>
            </a:r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When to use CRD or </a:t>
            </a:r>
            <a:r>
              <a:rPr lang="en-US" dirty="0" err="1"/>
              <a:t>APIService</a:t>
            </a:r>
            <a:endParaRPr lang="en-US" dirty="0"/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1BDD91-8565-80A6-C782-AFDB3CD8F9CA}"/>
              </a:ext>
            </a:extLst>
          </p:cNvPr>
          <p:cNvSpPr txBox="1"/>
          <p:nvPr/>
        </p:nvSpPr>
        <p:spPr>
          <a:xfrm>
            <a:off x="1929538" y="998305"/>
            <a:ext cx="94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A0E69B-7CBB-A033-68D8-3A122ED3F0C0}"/>
              </a:ext>
            </a:extLst>
          </p:cNvPr>
          <p:cNvSpPr txBox="1"/>
          <p:nvPr/>
        </p:nvSpPr>
        <p:spPr>
          <a:xfrm>
            <a:off x="5937937" y="998305"/>
            <a:ext cx="1501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APIService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9693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>
            <a:normAutofit/>
          </a:bodyPr>
          <a:lstStyle/>
          <a:p>
            <a:r>
              <a:rPr lang="en-US" dirty="0"/>
              <a:t>Other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56710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Webhooks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effectLst/>
              </a:rPr>
              <a:t>Open Service Broker API (</a:t>
            </a:r>
            <a:r>
              <a:rPr lang="en-US" sz="2400">
                <a:solidFill>
                  <a:srgbClr val="7030A0"/>
                </a:solidFill>
                <a:effectLst/>
              </a:rPr>
              <a:t>Service catalog)</a:t>
            </a:r>
            <a:endParaRPr lang="en-US" sz="2400" dirty="0">
              <a:solidFill>
                <a:srgbClr val="7030A0"/>
              </a:solidFill>
              <a:effectLst/>
            </a:endParaRPr>
          </a:p>
          <a:p>
            <a:endParaRPr lang="en-US" sz="2400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4536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>
            <a:normAutofit/>
          </a:bodyPr>
          <a:lstStyle/>
          <a:p>
            <a:r>
              <a:rPr lang="en-US" dirty="0"/>
              <a:t>Organizing Kubernetes manifests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6058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Share, version, revert collections of manifests?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092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>
            <a:normAutofit/>
          </a:bodyPr>
          <a:lstStyle/>
          <a:p>
            <a:r>
              <a:rPr lang="en-US" dirty="0"/>
              <a:t>Helm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73120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A “package manager” for Kubernetes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  <a:effectLst/>
              </a:rPr>
              <a:t>Allows to package and deploy applications in Kubernetes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4457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>
            <a:normAutofit/>
          </a:bodyPr>
          <a:lstStyle/>
          <a:p>
            <a:r>
              <a:rPr lang="en-US" dirty="0"/>
              <a:t>Helm chart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39945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effectLst/>
              </a:rPr>
              <a:t>A structured collection of files.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  <a:effectLst/>
              </a:rPr>
              <a:t>A running instance = release.</a:t>
            </a:r>
          </a:p>
          <a:p>
            <a:r>
              <a:rPr lang="en-US" sz="2400" dirty="0">
                <a:solidFill>
                  <a:srgbClr val="7030A0"/>
                </a:solidFill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6758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>
            <a:normAutofit/>
          </a:bodyPr>
          <a:lstStyle/>
          <a:p>
            <a:r>
              <a:rPr lang="en-US" dirty="0"/>
              <a:t>Helm chart features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378885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effectLst/>
              </a:rPr>
              <a:t>Track changes via versions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View release history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effectLst/>
              </a:rPr>
              <a:t>Rollback 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“Docker image” a chart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Share via a remote repo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Add dependencies </a:t>
            </a:r>
            <a:endParaRPr lang="en-US" sz="2400" dirty="0">
              <a:solidFill>
                <a:srgbClr val="7030A0"/>
              </a:solidFill>
              <a:effectLst/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264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4B44EE6-6553-7A48-A99C-D2C7DFFBED27}"/>
              </a:ext>
            </a:extLst>
          </p:cNvPr>
          <p:cNvSpPr/>
          <p:nvPr/>
        </p:nvSpPr>
        <p:spPr>
          <a:xfrm>
            <a:off x="277421" y="1456376"/>
            <a:ext cx="4075481" cy="31209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Intro into API Server (core API and structure),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Extending the API Server with a custom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Accessing the API Server via client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Metrics server overview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57D3670-FEDA-4040-82F7-4BA72E4DAA77}"/>
              </a:ext>
            </a:extLst>
          </p:cNvPr>
          <p:cNvSpPr/>
          <p:nvPr/>
        </p:nvSpPr>
        <p:spPr>
          <a:xfrm>
            <a:off x="4651074" y="1456374"/>
            <a:ext cx="4075481" cy="31094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E53BB"/>
                </a:solidFill>
                <a:effectLst/>
              </a:rPr>
              <a:t>Custom Resource Definitions (CRDs)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E53BB"/>
                </a:solidFill>
              </a:rPr>
              <a:t>CRD controllers</a:t>
            </a:r>
            <a:endParaRPr lang="en-US" sz="1800" dirty="0">
              <a:solidFill>
                <a:srgbClr val="6E53BB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E53BB"/>
                </a:solidFill>
              </a:rPr>
              <a:t>Kubernetes operator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E53BB"/>
                </a:solidFill>
                <a:effectLst/>
              </a:rPr>
              <a:t>Using Helm</a:t>
            </a:r>
          </a:p>
          <a:p>
            <a:pPr algn="ctr"/>
            <a:endParaRPr dirty="0"/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1BDD91-8565-80A6-C782-AFDB3CD8F9CA}"/>
              </a:ext>
            </a:extLst>
          </p:cNvPr>
          <p:cNvSpPr txBox="1"/>
          <p:nvPr/>
        </p:nvSpPr>
        <p:spPr>
          <a:xfrm>
            <a:off x="1929538" y="998305"/>
            <a:ext cx="94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Part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A0E69B-7CBB-A033-68D8-3A122ED3F0C0}"/>
              </a:ext>
            </a:extLst>
          </p:cNvPr>
          <p:cNvSpPr txBox="1"/>
          <p:nvPr/>
        </p:nvSpPr>
        <p:spPr>
          <a:xfrm>
            <a:off x="6226915" y="994708"/>
            <a:ext cx="94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Part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7407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>
            <a:normAutofit/>
          </a:bodyPr>
          <a:lstStyle/>
          <a:p>
            <a:r>
              <a:rPr lang="en-US" dirty="0"/>
              <a:t>Helm chart structure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pic>
        <p:nvPicPr>
          <p:cNvPr id="5" name="Picture 4" descr="A white text with black text&#10;&#10;Description automatically generated">
            <a:extLst>
              <a:ext uri="{FF2B5EF4-FFF2-40B4-BE49-F238E27FC236}">
                <a16:creationId xmlns:a16="http://schemas.microsoft.com/office/drawing/2014/main" id="{1B3D0C88-1643-3C54-054D-D5B2496B01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983" y="1100879"/>
            <a:ext cx="7772400" cy="24663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C099E3-9A4D-1DC7-A652-51BEB1F93459}"/>
              </a:ext>
            </a:extLst>
          </p:cNvPr>
          <p:cNvSpPr txBox="1"/>
          <p:nvPr/>
        </p:nvSpPr>
        <p:spPr>
          <a:xfrm>
            <a:off x="5794170" y="3809954"/>
            <a:ext cx="27285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6"/>
              </a:rPr>
              <a:t>https://</a:t>
            </a:r>
            <a:r>
              <a:rPr lang="en-US" dirty="0" err="1">
                <a:hlinkClick r:id="rId6"/>
              </a:rPr>
              <a:t>helm.sh</a:t>
            </a:r>
            <a:r>
              <a:rPr lang="en-US" dirty="0">
                <a:hlinkClick r:id="rId6"/>
              </a:rPr>
              <a:t>/docs/topics/charts/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384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>
            <a:normAutofit/>
          </a:bodyPr>
          <a:lstStyle/>
          <a:p>
            <a:r>
              <a:rPr lang="en-US" dirty="0"/>
              <a:t>Helm: wait for resources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54402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effectLst/>
              </a:rPr>
              <a:t>--wait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--wait-for-jobs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effectLst/>
              </a:rPr>
              <a:t>post-install hook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7030A0"/>
                </a:solidFill>
              </a:rPr>
              <a:t>crds</a:t>
            </a:r>
            <a:r>
              <a:rPr lang="en-US" sz="2400" dirty="0">
                <a:solidFill>
                  <a:srgbClr val="7030A0"/>
                </a:solidFill>
              </a:rPr>
              <a:t> folder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effectLst/>
              </a:rPr>
              <a:t>Separate charts with a post-install hook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6923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7170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https://</a:t>
            </a:r>
            <a:r>
              <a:rPr lang="en-US" sz="1600" dirty="0" err="1">
                <a:solidFill>
                  <a:srgbClr val="7030A0"/>
                </a:solidFill>
              </a:rPr>
              <a:t>github.com</a:t>
            </a:r>
            <a:r>
              <a:rPr lang="en-US" sz="1600" dirty="0">
                <a:solidFill>
                  <a:srgbClr val="7030A0"/>
                </a:solidFill>
              </a:rPr>
              <a:t>/</a:t>
            </a:r>
            <a:r>
              <a:rPr lang="en-US" sz="1600" dirty="0" err="1">
                <a:solidFill>
                  <a:srgbClr val="7030A0"/>
                </a:solidFill>
              </a:rPr>
              <a:t>ybaryshnikova</a:t>
            </a:r>
            <a:r>
              <a:rPr lang="en-US" sz="1600" dirty="0">
                <a:solidFill>
                  <a:srgbClr val="7030A0"/>
                </a:solidFill>
              </a:rPr>
              <a:t>/extensions-meetup/tree/master/</a:t>
            </a:r>
            <a:r>
              <a:rPr lang="en-US" sz="1600" dirty="0" err="1">
                <a:solidFill>
                  <a:srgbClr val="7030A0"/>
                </a:solidFill>
              </a:rPr>
              <a:t>crd</a:t>
            </a:r>
            <a:r>
              <a:rPr lang="en-US" sz="1600" dirty="0">
                <a:solidFill>
                  <a:srgbClr val="7030A0"/>
                </a:solidFill>
              </a:rPr>
              <a:t>-example</a:t>
            </a:r>
          </a:p>
          <a:p>
            <a:r>
              <a:rPr lang="en-US" sz="1600" dirty="0">
                <a:solidFill>
                  <a:srgbClr val="7030A0"/>
                </a:solidFill>
              </a:rPr>
              <a:t>https://</a:t>
            </a:r>
            <a:r>
              <a:rPr lang="en-US" sz="1600" dirty="0" err="1">
                <a:solidFill>
                  <a:srgbClr val="7030A0"/>
                </a:solidFill>
              </a:rPr>
              <a:t>github.com</a:t>
            </a:r>
            <a:r>
              <a:rPr lang="en-US" sz="1600" dirty="0">
                <a:solidFill>
                  <a:srgbClr val="7030A0"/>
                </a:solidFill>
              </a:rPr>
              <a:t>/</a:t>
            </a:r>
            <a:r>
              <a:rPr lang="en-US" sz="1600" dirty="0" err="1">
                <a:solidFill>
                  <a:srgbClr val="7030A0"/>
                </a:solidFill>
              </a:rPr>
              <a:t>ybaryshnikova</a:t>
            </a:r>
            <a:r>
              <a:rPr lang="en-US" sz="1600" dirty="0">
                <a:solidFill>
                  <a:srgbClr val="7030A0"/>
                </a:solidFill>
              </a:rPr>
              <a:t>/extensions-meetup/tree/master/helm-packaging</a:t>
            </a:r>
          </a:p>
          <a:p>
            <a:endParaRPr lang="en-US" sz="1600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0879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References: CRD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FFC6A-AD3B-B8A5-A033-3135B2B7D9B6}"/>
              </a:ext>
            </a:extLst>
          </p:cNvPr>
          <p:cNvSpPr txBox="1"/>
          <p:nvPr/>
        </p:nvSpPr>
        <p:spPr>
          <a:xfrm>
            <a:off x="890545" y="1662382"/>
            <a:ext cx="77207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effectLst/>
                <a:hlinkClick r:id="rId5"/>
              </a:rPr>
              <a:t>CRD official documentation</a:t>
            </a:r>
            <a:endParaRPr lang="en-US" sz="1600" dirty="0">
              <a:solidFill>
                <a:srgbClr val="7030A0"/>
              </a:solidFill>
              <a:effectLst/>
            </a:endParaRPr>
          </a:p>
          <a:p>
            <a:endParaRPr lang="en-US" sz="1600" dirty="0">
              <a:solidFill>
                <a:srgbClr val="7030A0"/>
              </a:solidFill>
              <a:effectLst/>
              <a:hlinkClick r:id="rId5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hlinkClick r:id="rId5"/>
              </a:rPr>
              <a:t>Python operator tutorial</a:t>
            </a:r>
            <a:endParaRPr lang="en-US" sz="1600" dirty="0">
              <a:solidFill>
                <a:srgbClr val="7030A0"/>
              </a:solidFill>
              <a:effectLst/>
            </a:endParaRPr>
          </a:p>
          <a:p>
            <a:endParaRPr lang="en-US" sz="1600" dirty="0">
              <a:solidFill>
                <a:srgbClr val="7030A0"/>
              </a:solidFill>
              <a:effectLst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hlinkClick r:id="rId6"/>
              </a:rPr>
              <a:t>Python operator tutorial repo</a:t>
            </a:r>
            <a:endParaRPr lang="en-US" sz="1600" dirty="0">
              <a:solidFill>
                <a:srgbClr val="7030A0"/>
              </a:solidFill>
              <a:effectLst/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hlinkClick r:id="rId7"/>
              </a:rPr>
              <a:t>Kopf documentation</a:t>
            </a:r>
            <a:br>
              <a:rPr lang="en-US" sz="1600" dirty="0">
                <a:solidFill>
                  <a:srgbClr val="7030A0"/>
                </a:solidFill>
                <a:effectLst/>
              </a:rPr>
            </a:br>
            <a:r>
              <a:rPr lang="en-US" sz="1600" dirty="0">
                <a:solidFill>
                  <a:srgbClr val="7030A0"/>
                </a:solidFill>
                <a:effectLst/>
              </a:rPr>
              <a:t>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7908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References: Helm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FFC6A-AD3B-B8A5-A033-3135B2B7D9B6}"/>
              </a:ext>
            </a:extLst>
          </p:cNvPr>
          <p:cNvSpPr txBox="1"/>
          <p:nvPr/>
        </p:nvSpPr>
        <p:spPr>
          <a:xfrm>
            <a:off x="890545" y="1662382"/>
            <a:ext cx="77207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effectLst/>
                <a:hlinkClick r:id="rId5"/>
              </a:rPr>
              <a:t>Helm tutorial</a:t>
            </a:r>
            <a:endParaRPr lang="en-US" sz="1600" dirty="0">
              <a:solidFill>
                <a:srgbClr val="7030A0"/>
              </a:solidFill>
              <a:effectLst/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hlinkClick r:id="rId6"/>
              </a:rPr>
              <a:t>Chart hooks</a:t>
            </a:r>
            <a:endParaRPr lang="en-US" sz="1600" dirty="0">
              <a:solidFill>
                <a:srgbClr val="7030A0"/>
              </a:solidFill>
              <a:effectLst/>
            </a:endParaRPr>
          </a:p>
          <a:p>
            <a:br>
              <a:rPr lang="en-US" sz="1600" dirty="0">
                <a:solidFill>
                  <a:srgbClr val="7030A0"/>
                </a:solidFill>
                <a:effectLst/>
              </a:rPr>
            </a:br>
            <a:r>
              <a:rPr lang="en-US" sz="1600" dirty="0">
                <a:solidFill>
                  <a:srgbClr val="7030A0"/>
                </a:solidFill>
                <a:effectLst/>
                <a:hlinkClick r:id="rId7"/>
              </a:rPr>
              <a:t>Helm best practices</a:t>
            </a:r>
            <a:endParaRPr lang="en-US" sz="1600" dirty="0">
              <a:solidFill>
                <a:srgbClr val="7030A0"/>
              </a:solidFill>
              <a:effectLst/>
            </a:endParaRPr>
          </a:p>
          <a:p>
            <a:endParaRPr lang="en-US" sz="1600" dirty="0">
              <a:solidFill>
                <a:srgbClr val="7030A0"/>
              </a:solidFill>
              <a:effectLst/>
            </a:endParaRPr>
          </a:p>
          <a:p>
            <a:r>
              <a:rPr lang="en-US" sz="1600" dirty="0">
                <a:solidFill>
                  <a:srgbClr val="7030A0"/>
                </a:solidFill>
                <a:hlinkClick r:id="rId8"/>
              </a:rPr>
              <a:t>Installing CRD documentation</a:t>
            </a:r>
            <a:endParaRPr lang="en-US" sz="1600" dirty="0">
              <a:solidFill>
                <a:srgbClr val="7030A0"/>
              </a:solidFill>
              <a:effectLst/>
            </a:endParaRPr>
          </a:p>
          <a:p>
            <a:br>
              <a:rPr lang="en-US" sz="1600" dirty="0">
                <a:solidFill>
                  <a:srgbClr val="7030A0"/>
                </a:solidFill>
                <a:effectLst/>
              </a:rPr>
            </a:br>
            <a:r>
              <a:rPr lang="en-US" sz="1600" dirty="0">
                <a:solidFill>
                  <a:srgbClr val="7030A0"/>
                </a:solidFill>
                <a:effectLst/>
              </a:rPr>
              <a:t>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6091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485" y="1659592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1C82F2-FD3D-4DDB-6D43-D9AD5ACAFF63}"/>
              </a:ext>
            </a:extLst>
          </p:cNvPr>
          <p:cNvSpPr txBox="1"/>
          <p:nvPr/>
        </p:nvSpPr>
        <p:spPr>
          <a:xfrm>
            <a:off x="3776564" y="1822459"/>
            <a:ext cx="307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Questions?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5841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7" y="219808"/>
            <a:ext cx="7647210" cy="538475"/>
          </a:xfrm>
        </p:spPr>
        <p:txBody>
          <a:bodyPr/>
          <a:lstStyle/>
          <a:p>
            <a:r>
              <a:rPr lang="en-US" dirty="0"/>
              <a:t>Kubernetes API structure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pic>
        <p:nvPicPr>
          <p:cNvPr id="3" name="Picture 2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97B7A28C-1AA9-C9CF-FBDD-E390A462B0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2797" y="763324"/>
            <a:ext cx="5216055" cy="39517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88487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Custom resource definition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78DE54-7DAD-7CEC-212E-5788A6E678D6}"/>
              </a:ext>
            </a:extLst>
          </p:cNvPr>
          <p:cNvSpPr txBox="1"/>
          <p:nvPr/>
        </p:nvSpPr>
        <p:spPr>
          <a:xfrm>
            <a:off x="634711" y="1456012"/>
            <a:ext cx="82823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A type of resource that allows to add custom resources known to</a:t>
            </a:r>
            <a:endParaRPr lang="en-US" sz="2400" dirty="0">
              <a:solidFill>
                <a:srgbClr val="7030A0"/>
              </a:solidFill>
              <a:effectLst/>
            </a:endParaRPr>
          </a:p>
          <a:p>
            <a:r>
              <a:rPr lang="en-US" sz="2400" dirty="0">
                <a:solidFill>
                  <a:srgbClr val="7030A0"/>
                </a:solidFill>
                <a:effectLst/>
              </a:rPr>
              <a:t>Kubernetes</a:t>
            </a:r>
          </a:p>
          <a:p>
            <a:endParaRPr lang="en-US" sz="2400" dirty="0">
              <a:solidFill>
                <a:srgbClr val="7030A0"/>
              </a:solidFill>
              <a:effectLst/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CRD manifest + controller = operator</a:t>
            </a:r>
            <a:endParaRPr lang="en-US" sz="2400" dirty="0">
              <a:solidFill>
                <a:srgbClr val="7030A0"/>
              </a:solidFill>
              <a:effectLst/>
            </a:endParaRPr>
          </a:p>
          <a:p>
            <a:endParaRPr lang="en-US" sz="2400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533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2B71-2AE2-4722-2B9B-1A3E7E90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resources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F10E38-A603-561E-69E3-EB92B6CF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B32B8-5993-4437-0527-887B31BE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F998-EF6B-4CED-A4A1-9D50C45BA8B3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CDF615-215E-85F0-676D-577BF16E6B26}"/>
              </a:ext>
            </a:extLst>
          </p:cNvPr>
          <p:cNvSpPr/>
          <p:nvPr/>
        </p:nvSpPr>
        <p:spPr>
          <a:xfrm>
            <a:off x="3514017" y="851745"/>
            <a:ext cx="1828799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resources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6CDDFC-8757-2D81-CCD4-EF93FD001192}"/>
              </a:ext>
            </a:extLst>
          </p:cNvPr>
          <p:cNvSpPr/>
          <p:nvPr/>
        </p:nvSpPr>
        <p:spPr>
          <a:xfrm>
            <a:off x="986821" y="2229322"/>
            <a:ext cx="1362784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0810A1-17FB-DA37-C9B8-97D70288E5F0}"/>
              </a:ext>
            </a:extLst>
          </p:cNvPr>
          <p:cNvSpPr/>
          <p:nvPr/>
        </p:nvSpPr>
        <p:spPr>
          <a:xfrm>
            <a:off x="5475064" y="2229322"/>
            <a:ext cx="914400" cy="914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9D17D9-D411-C9CE-0197-6514C17EEDD7}"/>
              </a:ext>
            </a:extLst>
          </p:cNvPr>
          <p:cNvSpPr/>
          <p:nvPr/>
        </p:nvSpPr>
        <p:spPr>
          <a:xfrm>
            <a:off x="3774970" y="2229322"/>
            <a:ext cx="1031534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APIService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37667A-2CDB-566F-FD0C-0A12C1075B25}"/>
              </a:ext>
            </a:extLst>
          </p:cNvPr>
          <p:cNvSpPr/>
          <p:nvPr/>
        </p:nvSpPr>
        <p:spPr>
          <a:xfrm>
            <a:off x="7486650" y="2212499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6CB856-46A5-E4D3-1211-8FEEEEC8FE4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668213" y="1766145"/>
            <a:ext cx="2760204" cy="463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0C9E9C-2678-413F-B3A8-0150242F63D1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4290737" y="1766145"/>
            <a:ext cx="137680" cy="463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612A88-AE38-5B69-A067-2064881EA406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4428417" y="1766145"/>
            <a:ext cx="1503847" cy="463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751260-CC59-AE43-5691-0A19FFBEB545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428417" y="1766145"/>
            <a:ext cx="3377990" cy="44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5A900C2-B38D-9049-3236-84EBC2D1CF62}"/>
              </a:ext>
            </a:extLst>
          </p:cNvPr>
          <p:cNvSpPr/>
          <p:nvPr/>
        </p:nvSpPr>
        <p:spPr>
          <a:xfrm>
            <a:off x="836940" y="3454819"/>
            <a:ext cx="1662545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MyCustomResource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354D5D8-3DEE-3BCF-5901-05CBBC4BE20F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922475" y="1766145"/>
            <a:ext cx="2505942" cy="1688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47E6305-62DF-0BD5-1409-363A77A1895A}"/>
              </a:ext>
            </a:extLst>
          </p:cNvPr>
          <p:cNvCxnSpPr>
            <a:stCxn id="7" idx="2"/>
            <a:endCxn id="23" idx="0"/>
          </p:cNvCxnSpPr>
          <p:nvPr/>
        </p:nvCxnSpPr>
        <p:spPr>
          <a:xfrm>
            <a:off x="1668213" y="3143722"/>
            <a:ext cx="0" cy="311097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53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CRD vs </a:t>
            </a:r>
            <a:r>
              <a:rPr lang="en-US" dirty="0" err="1"/>
              <a:t>APIService</a:t>
            </a:r>
            <a:endParaRPr lang="en-US" dirty="0"/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78DE54-7DAD-7CEC-212E-5788A6E678D6}"/>
              </a:ext>
            </a:extLst>
          </p:cNvPr>
          <p:cNvSpPr txBox="1"/>
          <p:nvPr/>
        </p:nvSpPr>
        <p:spPr>
          <a:xfrm>
            <a:off x="634711" y="1456012"/>
            <a:ext cx="50654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API endpoints are added automatically.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An endpoint URL is not important.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We add handlers.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6651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CRD use case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78DE54-7DAD-7CEC-212E-5788A6E678D6}"/>
              </a:ext>
            </a:extLst>
          </p:cNvPr>
          <p:cNvSpPr txBox="1"/>
          <p:nvPr/>
        </p:nvSpPr>
        <p:spPr>
          <a:xfrm>
            <a:off x="634711" y="1456012"/>
            <a:ext cx="7883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Create a custom workflow based on resource manipulation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Extend/encapsulate functionality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4172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CRD use case: Prometheus operator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78DE54-7DAD-7CEC-212E-5788A6E678D6}"/>
              </a:ext>
            </a:extLst>
          </p:cNvPr>
          <p:cNvSpPr txBox="1"/>
          <p:nvPr/>
        </p:nvSpPr>
        <p:spPr>
          <a:xfrm>
            <a:off x="1186791" y="704205"/>
            <a:ext cx="4910319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scrape_configs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# Scrape Prometheus itself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-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job_name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 '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prometheus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static_configs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- targets: ['localhost:9090’]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job_name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 'static-targets'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static_configs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- targets: ['192.168.1.1:9100', '192.168.1.2:9100']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labels: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environment: 'production'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group: 'servers'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# Example of scraping dynamic targets using DNS service discovery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-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job_name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 '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dns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-targets'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dns_sd_configs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- names: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- '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tasks.example.com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type: 'A'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port: 9100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refresh_interval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 30s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3421F78-6D4F-C336-861A-B8E275B513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0576" y="831405"/>
            <a:ext cx="2836425" cy="23592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471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View CRD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37529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-resources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get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crd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97370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53FE655CF1ED43B75EA5D411DBE140" ma:contentTypeVersion="2" ma:contentTypeDescription="Create a new document." ma:contentTypeScope="" ma:versionID="dfcebf7562644688ce6ee3bad9de533b">
  <xsd:schema xmlns:xsd="http://www.w3.org/2001/XMLSchema" xmlns:xs="http://www.w3.org/2001/XMLSchema" xmlns:p="http://schemas.microsoft.com/office/2006/metadata/properties" xmlns:ns2="52cc2760-b3dd-4e40-8c14-a4bef07420a7" targetNamespace="http://schemas.microsoft.com/office/2006/metadata/properties" ma:root="true" ma:fieldsID="5c8bc54871a42a718e1ad0ee6563d4d0" ns2:_="">
    <xsd:import namespace="52cc2760-b3dd-4e40-8c14-a4bef07420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cc2760-b3dd-4e40-8c14-a4bef07420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04C1A0-A675-4C19-A396-213721E544B7}">
  <ds:schemaRefs>
    <ds:schemaRef ds:uri="http://schemas.microsoft.com/office/2006/metadata/properties"/>
    <ds:schemaRef ds:uri="http://purl.org/dc/elements/1.1/"/>
    <ds:schemaRef ds:uri="http://purl.org/dc/terms/"/>
    <ds:schemaRef ds:uri="52cc2760-b3dd-4e40-8c14-a4bef07420a7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5F8D509-23D9-4C54-AF87-293BA1A605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E7C4B9-2735-4DA6-9554-9F342F6F03E8}">
  <ds:schemaRefs>
    <ds:schemaRef ds:uri="52cc2760-b3dd-4e40-8c14-a4bef07420a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3012</TotalTime>
  <Words>707</Words>
  <Application>Microsoft Macintosh PowerPoint</Application>
  <PresentationFormat>On-screen Show (16:9)</PresentationFormat>
  <Paragraphs>134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ＭＳ Ｐゴシック</vt:lpstr>
      <vt:lpstr>Arial</vt:lpstr>
      <vt:lpstr>Arial Narrow</vt:lpstr>
      <vt:lpstr>Calibri</vt:lpstr>
      <vt:lpstr>Calibri Light</vt:lpstr>
      <vt:lpstr>Consolas</vt:lpstr>
      <vt:lpstr>Office Theme</vt:lpstr>
      <vt:lpstr>Extending Kubernetes API</vt:lpstr>
      <vt:lpstr>Overview</vt:lpstr>
      <vt:lpstr>Kubernetes API structure</vt:lpstr>
      <vt:lpstr>Custom resource definition</vt:lpstr>
      <vt:lpstr>Kubernetes resources</vt:lpstr>
      <vt:lpstr>CRD vs APIService</vt:lpstr>
      <vt:lpstr>CRD use case</vt:lpstr>
      <vt:lpstr>CRD use case: Prometheus operator</vt:lpstr>
      <vt:lpstr>View CRD</vt:lpstr>
      <vt:lpstr>CRD example</vt:lpstr>
      <vt:lpstr>CRD controller implementation options</vt:lpstr>
      <vt:lpstr>KOPF library vs implementation from scratch</vt:lpstr>
      <vt:lpstr>Fine art</vt:lpstr>
      <vt:lpstr>When to use CRD or APIService</vt:lpstr>
      <vt:lpstr>Other</vt:lpstr>
      <vt:lpstr>Organizing Kubernetes manifests</vt:lpstr>
      <vt:lpstr>Helm</vt:lpstr>
      <vt:lpstr>Helm chart</vt:lpstr>
      <vt:lpstr>Helm chart features</vt:lpstr>
      <vt:lpstr>Helm chart structure</vt:lpstr>
      <vt:lpstr>Helm: wait for resources</vt:lpstr>
      <vt:lpstr>Next steps</vt:lpstr>
      <vt:lpstr>References: CRD</vt:lpstr>
      <vt:lpstr>References: Helm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Volha Shnarkevich</dc:creator>
  <cp:lastModifiedBy>Yuliya Baryshnikava</cp:lastModifiedBy>
  <cp:revision>55</cp:revision>
  <dcterms:created xsi:type="dcterms:W3CDTF">2017-12-05T10:10:48Z</dcterms:created>
  <dcterms:modified xsi:type="dcterms:W3CDTF">2024-09-10T11:28:53Z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0x0101002153FE655CF1ED43B75EA5D411DBE140</vt:lpwstr>
  </property>
</Properties>
</file>