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9" r:id="rId2"/>
    <p:sldId id="261" r:id="rId3"/>
    <p:sldId id="262" r:id="rId4"/>
    <p:sldId id="268" r:id="rId5"/>
    <p:sldId id="269" r:id="rId6"/>
    <p:sldId id="264" r:id="rId7"/>
    <p:sldId id="267" r:id="rId8"/>
    <p:sldId id="265" r:id="rId9"/>
    <p:sldId id="270" r:id="rId10"/>
    <p:sldId id="271" r:id="rId11"/>
    <p:sldId id="275" r:id="rId12"/>
    <p:sldId id="272" r:id="rId13"/>
    <p:sldId id="273" r:id="rId14"/>
    <p:sldId id="266" r:id="rId15"/>
    <p:sldId id="274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644516"/>
            <a:ext cx="9144000" cy="51952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4731990"/>
            <a:ext cx="2249424" cy="3429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4731990"/>
            <a:ext cx="6784848" cy="33607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1" y="1599642"/>
            <a:ext cx="2880320" cy="540060"/>
          </a:xfrm>
        </p:spPr>
        <p:txBody>
          <a:bodyPr anchor="b">
            <a:normAutofit/>
          </a:bodyPr>
          <a:lstStyle>
            <a:lvl1pPr algn="l">
              <a:defRPr lang="en-US" sz="1575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7" y="2409732"/>
            <a:ext cx="7704856" cy="864096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18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177406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95736" y="4731992"/>
            <a:ext cx="69482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1125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kumimoji="0" lang="en-US" altLang="zh-CN" sz="1125" b="0" i="0" dirty="0">
              <a:solidFill>
                <a:srgbClr val="1F497D"/>
              </a:solidFill>
              <a:effectLst/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4" y="4731992"/>
            <a:ext cx="187220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125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3/24/2021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139705"/>
            <a:ext cx="9144000" cy="3428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76" y="4763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9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457203"/>
            <a:ext cx="2057400" cy="413742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4686304"/>
            <a:ext cx="22098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3" y="4686158"/>
            <a:ext cx="557348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</p:spPr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1" name="矩形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437624"/>
            <a:ext cx="6477000" cy="13716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50" y="3057804"/>
            <a:ext cx="5445968" cy="486054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177406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466" y="4627476"/>
            <a:ext cx="1872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135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3/24/2021</a:t>
            </a:fld>
            <a:endParaRPr kumimoji="0" lang="en-US" altLang="zh-CN" sz="135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00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5" y="4785996"/>
            <a:ext cx="720080" cy="183357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788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477834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50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2" y="2057400"/>
            <a:ext cx="7123113" cy="1254919"/>
          </a:xfrm>
        </p:spPr>
        <p:txBody>
          <a:bodyPr anchor="t"/>
          <a:lstStyle>
            <a:lvl1pPr marL="0" indent="0">
              <a:buNone/>
              <a:defRPr sz="1575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2475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159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8100393" y="4840002"/>
            <a:ext cx="677416" cy="18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788" smtClean="0"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7956376" y="4818663"/>
            <a:ext cx="749424" cy="18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788" smtClean="0">
                <a:solidFill>
                  <a:schemeClr val="tx2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722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5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2475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4686303"/>
            <a:ext cx="2667000" cy="273844"/>
          </a:xfrm>
          <a:prstGeom prst="rect">
            <a:avLst/>
          </a:prstGeom>
        </p:spPr>
        <p:txBody>
          <a:bodyPr/>
          <a:lstStyle/>
          <a:p>
            <a:fld id="{3CA22FB3-BB94-4B4C-B631-92D540F38D1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2" y="4686157"/>
            <a:ext cx="5421083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031690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563"/>
              </a:spcAft>
              <a:buNone/>
              <a:defRPr sz="1013"/>
            </a:lvl1pPr>
            <a:lvl2pPr>
              <a:buNone/>
              <a:defRPr sz="675"/>
            </a:lvl2pPr>
            <a:lvl3pPr>
              <a:buNone/>
              <a:defRPr sz="563"/>
            </a:lvl3pPr>
            <a:lvl4pPr>
              <a:buNone/>
              <a:defRPr sz="506"/>
            </a:lvl4pPr>
            <a:lvl5pPr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54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956"/>
            </a:lvl1pPr>
            <a:lvl2pPr>
              <a:buFontTx/>
              <a:buNone/>
              <a:defRPr sz="675"/>
            </a:lvl2pPr>
            <a:lvl3pPr>
              <a:buFontTx/>
              <a:buNone/>
              <a:defRPr sz="563"/>
            </a:lvl3pPr>
            <a:lvl4pPr>
              <a:buFontTx/>
              <a:buNone/>
              <a:defRPr sz="506"/>
            </a:lvl4pPr>
            <a:lvl5pPr>
              <a:buFontTx/>
              <a:buNone/>
              <a:defRPr sz="506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0" name="矩形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4686303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3CA22FB3-BB94-4B4C-B631-92D540F38D1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1575"/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4686157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814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9" name="矩形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13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660232" y="4844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rtl="0" eaLnBrk="1" latinLnBrk="0" hangingPunct="1">
        <a:spcBef>
          <a:spcPct val="0"/>
        </a:spcBef>
        <a:buNone/>
        <a:defRPr kumimoji="0"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23" indent="-180023" algn="l" rtl="0" eaLnBrk="1" latinLnBrk="0" hangingPunct="1">
        <a:spcBef>
          <a:spcPts val="394"/>
        </a:spcBef>
        <a:buClr>
          <a:schemeClr val="accent2"/>
        </a:buClr>
        <a:buSzPct val="60000"/>
        <a:buFont typeface="Wingdings"/>
        <a:buChar char=""/>
        <a:defRPr kumimoji="0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54305" algn="l" rtl="0" eaLnBrk="1" latinLnBrk="0" hangingPunct="1">
        <a:spcBef>
          <a:spcPts val="310"/>
        </a:spcBef>
        <a:buClr>
          <a:schemeClr val="accent1"/>
        </a:buClr>
        <a:buSzPct val="70000"/>
        <a:buFont typeface="Wingdings 2"/>
        <a:buChar char=""/>
        <a:defRPr kumimoji="0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rtl="0" eaLnBrk="1" latinLnBrk="0" hangingPunct="1">
        <a:spcBef>
          <a:spcPts val="281"/>
        </a:spcBef>
        <a:buClr>
          <a:schemeClr val="accent2"/>
        </a:buClr>
        <a:buSzPct val="75000"/>
        <a:buFont typeface="Wingdings"/>
        <a:buChar char=""/>
        <a:defRPr kumimoji="0" sz="1294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indent="-128588" algn="l" rtl="0" eaLnBrk="1" latinLnBrk="0" hangingPunct="1">
        <a:spcBef>
          <a:spcPts val="225"/>
        </a:spcBef>
        <a:buClr>
          <a:schemeClr val="accent3"/>
        </a:buClr>
        <a:buSzPct val="7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28588" algn="l" rtl="0" eaLnBrk="1" latinLnBrk="0" hangingPunct="1">
        <a:spcBef>
          <a:spcPts val="225"/>
        </a:spcBef>
        <a:buClr>
          <a:schemeClr val="accent4"/>
        </a:buClr>
        <a:buSzPct val="65000"/>
        <a:buFont typeface="Wingdings"/>
        <a:buChar char=""/>
        <a:defRPr kumimoji="0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indent="-12858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2858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91615" indent="-12858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2858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01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41D3-8958-45FA-9012-8B5B0C32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1" y="1385887"/>
            <a:ext cx="8208912" cy="753815"/>
          </a:xfrm>
        </p:spPr>
        <p:txBody>
          <a:bodyPr>
            <a:noAutofit/>
          </a:bodyPr>
          <a:lstStyle/>
          <a:p>
            <a:r>
              <a:rPr lang="en-US" altLang="zh-CN" sz="2100" b="1" dirty="0"/>
              <a:t>Lock Violation for Fault-tolerant Distributed Database System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A864C-F43B-4ADE-B9E4-E5963562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03" y="2409731"/>
            <a:ext cx="2517881" cy="753815"/>
          </a:xfrm>
        </p:spPr>
        <p:txBody>
          <a:bodyPr anchor="t">
            <a:noAutofit/>
          </a:bodyPr>
          <a:lstStyle/>
          <a:p>
            <a:pPr algn="ctr"/>
            <a:r>
              <a:rPr lang="en-US" altLang="zh-CN" sz="1200" dirty="0">
                <a:effectLst/>
              </a:rPr>
              <a:t>Hua Guo</a:t>
            </a:r>
          </a:p>
          <a:p>
            <a:pPr algn="ctr"/>
            <a:r>
              <a:rPr lang="en-US" altLang="zh-CN" sz="800" i="1" dirty="0">
                <a:effectLst/>
              </a:rPr>
              <a:t>School of Information</a:t>
            </a:r>
          </a:p>
          <a:p>
            <a:pPr algn="ctr"/>
            <a:r>
              <a:rPr lang="en-US" altLang="zh-CN" sz="800" i="1" dirty="0">
                <a:effectLst/>
              </a:rPr>
              <a:t>Renmin University of China</a:t>
            </a:r>
            <a:endParaRPr lang="en-US" altLang="zh-CN" sz="800" dirty="0">
              <a:effectLst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AFCB7A0-FCF4-457C-BDC2-DCAC35B729CE}"/>
              </a:ext>
            </a:extLst>
          </p:cNvPr>
          <p:cNvSpPr txBox="1">
            <a:spLocks/>
          </p:cNvSpPr>
          <p:nvPr/>
        </p:nvSpPr>
        <p:spPr>
          <a:xfrm>
            <a:off x="4159283" y="2409732"/>
            <a:ext cx="2114550" cy="89226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4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342900" indent="0" algn="ctr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None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effectLst/>
              </a:rPr>
              <a:t>Xuan Zhou</a:t>
            </a:r>
          </a:p>
          <a:p>
            <a:pPr algn="ctr"/>
            <a:r>
              <a:rPr lang="en-US" altLang="zh-CN" sz="800" i="1" dirty="0">
                <a:effectLst/>
              </a:rPr>
              <a:t>Shanghai Engineering Research Center of Big Data Management</a:t>
            </a:r>
          </a:p>
          <a:p>
            <a:pPr algn="ctr"/>
            <a:r>
              <a:rPr lang="en-US" altLang="zh-CN" sz="800" b="1" i="1" dirty="0">
                <a:effectLst/>
              </a:rPr>
              <a:t>East China Normal University</a:t>
            </a:r>
            <a:endParaRPr lang="en-US" altLang="zh-CN" sz="800" b="1" dirty="0">
              <a:effectLst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7A99796-4EAA-48E9-A86B-CB6402807E1B}"/>
              </a:ext>
            </a:extLst>
          </p:cNvPr>
          <p:cNvSpPr txBox="1">
            <a:spLocks/>
          </p:cNvSpPr>
          <p:nvPr/>
        </p:nvSpPr>
        <p:spPr>
          <a:xfrm>
            <a:off x="6273833" y="2409731"/>
            <a:ext cx="1718310" cy="81613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4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342900" indent="0" algn="ctr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None/>
              <a:defRPr kumimoji="0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effectLst/>
              </a:rPr>
              <a:t>Le Cai</a:t>
            </a:r>
          </a:p>
          <a:p>
            <a:pPr algn="ctr"/>
            <a:r>
              <a:rPr lang="en-US" altLang="zh-CN" sz="800" i="1" dirty="0">
                <a:effectLst/>
              </a:rPr>
              <a:t>Alibaba Group</a:t>
            </a:r>
          </a:p>
        </p:txBody>
      </p:sp>
    </p:spTree>
    <p:extLst>
      <p:ext uri="{BB962C8B-B14F-4D97-AF65-F5344CB8AC3E}">
        <p14:creationId xmlns:p14="http://schemas.microsoft.com/office/powerpoint/2010/main" val="28117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9611-9A15-4C61-86A3-080B6817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Dependency Tracing, Register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73D9-2DDE-44A6-8D72-FD7F69B54A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Each RM maintains:</a:t>
            </a:r>
          </a:p>
          <a:p>
            <a:pPr lvl="1"/>
            <a:r>
              <a:rPr lang="en-US" altLang="zh-CN" dirty="0"/>
              <a:t>in-dependency count </a:t>
            </a:r>
            <a:r>
              <a:rPr lang="en-US" altLang="zh-CN" b="1" i="1" dirty="0"/>
              <a:t>in</a:t>
            </a:r>
          </a:p>
          <a:p>
            <a:pPr lvl="2"/>
            <a:r>
              <a:rPr lang="en-US" altLang="zh-CN" dirty="0"/>
              <a:t>records the number of transactions it depends on that RM.</a:t>
            </a:r>
          </a:p>
          <a:p>
            <a:pPr lvl="1"/>
            <a:r>
              <a:rPr lang="en-US" altLang="zh-CN" dirty="0"/>
              <a:t>out-dependency set </a:t>
            </a:r>
            <a:r>
              <a:rPr lang="en-US" altLang="zh-CN" b="1" i="1" dirty="0"/>
              <a:t>out</a:t>
            </a:r>
            <a:r>
              <a:rPr lang="en-US" altLang="zh-CN" dirty="0"/>
              <a:t> </a:t>
            </a:r>
          </a:p>
          <a:p>
            <a:pPr lvl="2"/>
            <a:r>
              <a:rPr lang="en-US" altLang="zh-CN" dirty="0"/>
              <a:t>records all the transactions have a dependency on that RM.</a:t>
            </a:r>
          </a:p>
          <a:p>
            <a:pPr lvl="1"/>
            <a:endParaRPr lang="en-US" altLang="zh-CN" sz="1801" dirty="0"/>
          </a:p>
          <a:p>
            <a:pPr marL="1311592" lvl="7" indent="0">
              <a:buNone/>
            </a:pPr>
            <a:r>
              <a:rPr lang="en-US" altLang="zh-CN" sz="1600" dirty="0"/>
              <a:t>RM {</a:t>
            </a:r>
          </a:p>
          <a:p>
            <a:pPr marL="1491615" lvl="8" indent="0">
              <a:buNone/>
            </a:pP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0070C0"/>
                </a:solidFill>
              </a:rPr>
              <a:t>integer</a:t>
            </a:r>
          </a:p>
          <a:p>
            <a:pPr marL="1491615" lvl="8" indent="0">
              <a:buNone/>
            </a:pPr>
            <a:r>
              <a:rPr lang="en-US" altLang="zh-CN" sz="1600" dirty="0"/>
              <a:t>out </a:t>
            </a:r>
            <a:r>
              <a:rPr lang="en-US" altLang="zh-CN" sz="1600" dirty="0">
                <a:solidFill>
                  <a:srgbClr val="0070C0"/>
                </a:solidFill>
              </a:rPr>
              <a:t>set&lt;&gt;</a:t>
            </a:r>
          </a:p>
          <a:p>
            <a:pPr marL="1311592" lvl="7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3C3C4-4FC4-47E9-B7F9-7296B82F0F7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 a transaction </a:t>
            </a:r>
            <a:r>
              <a:rPr lang="en-US" altLang="zh-CN" b="1" i="1" dirty="0"/>
              <a:t>T</a:t>
            </a:r>
            <a:r>
              <a:rPr lang="en-US" altLang="zh-CN" dirty="0"/>
              <a:t>  violates another transaction </a:t>
            </a:r>
            <a:r>
              <a:rPr lang="en-US" altLang="zh-CN" b="1" i="1" dirty="0"/>
              <a:t>S</a:t>
            </a:r>
            <a:r>
              <a:rPr lang="en-US" altLang="zh-CN" i="1" dirty="0"/>
              <a:t> </a:t>
            </a:r>
            <a:r>
              <a:rPr lang="en-US" altLang="zh-CN" dirty="0"/>
              <a:t>’s lock,</a:t>
            </a:r>
          </a:p>
          <a:p>
            <a:pPr lvl="1"/>
            <a:r>
              <a:rPr lang="en-US" altLang="zh-CN" dirty="0"/>
              <a:t>register the commit dependency </a:t>
            </a:r>
          </a:p>
          <a:p>
            <a:pPr lvl="1"/>
            <a:r>
              <a:rPr lang="en-US" altLang="zh-CN" dirty="0"/>
              <a:t>adding </a:t>
            </a:r>
            <a:r>
              <a:rPr lang="en-US" altLang="zh-CN" b="1" i="1" dirty="0"/>
              <a:t>T</a:t>
            </a:r>
            <a:r>
              <a:rPr lang="en-US" altLang="zh-CN" dirty="0"/>
              <a:t> to the corresponding </a:t>
            </a:r>
            <a:r>
              <a:rPr lang="en-US" altLang="zh-CN" b="1" i="1" dirty="0"/>
              <a:t>out</a:t>
            </a:r>
            <a:r>
              <a:rPr lang="en-US" altLang="zh-CN" dirty="0"/>
              <a:t> set of </a:t>
            </a:r>
            <a:r>
              <a:rPr lang="en-US" altLang="zh-CN" b="1" i="1" dirty="0"/>
              <a:t>S</a:t>
            </a:r>
          </a:p>
          <a:p>
            <a:pPr lvl="1"/>
            <a:r>
              <a:rPr lang="en-US" altLang="zh-CN" dirty="0"/>
              <a:t>and incrementing the corresponding </a:t>
            </a:r>
            <a:r>
              <a:rPr lang="en-US" altLang="zh-CN" b="1" i="1" dirty="0"/>
              <a:t>in</a:t>
            </a:r>
            <a:r>
              <a:rPr lang="en-US" altLang="zh-CN" dirty="0"/>
              <a:t> of </a:t>
            </a:r>
            <a:r>
              <a:rPr lang="en-US" altLang="zh-CN" b="1" i="1" dirty="0"/>
              <a:t>T</a:t>
            </a:r>
            <a:r>
              <a:rPr lang="en-US" altLang="zh-CN" dirty="0"/>
              <a:t> by one.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1600" dirty="0"/>
              <a:t>T = {in:0, out:&lt;&gt;}, S = {in:0, out:&lt;&gt;}</a:t>
            </a:r>
          </a:p>
          <a:p>
            <a:pPr marL="0" indent="0" algn="ctr">
              <a:buNone/>
            </a:pPr>
            <a:r>
              <a:rPr lang="en-US" altLang="zh-CN" sz="1600" dirty="0"/>
              <a:t>After register dependency,  S </a:t>
            </a:r>
            <a:r>
              <a:rPr lang="en-US" altLang="zh-CN" sz="1600" dirty="0">
                <a:sym typeface="Wingdings" panose="05000000000000000000" pitchFamily="2" charset="2"/>
              </a:rPr>
              <a:t> T</a:t>
            </a:r>
          </a:p>
          <a:p>
            <a:pPr marL="0" indent="0" algn="ctr"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T = {in: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, out:&lt;&gt;}, S = {in:0, out:&lt;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zh-CN" sz="1600" dirty="0">
                <a:sym typeface="Wingdings" panose="05000000000000000000" pitchFamily="2" charset="2"/>
              </a:rPr>
              <a:t>&gt;}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319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BB0CB-50DE-4D95-8F26-A867860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 Tracing,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44441-6E0A-4478-A7A8-A7BA792819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RM will not prepare commit(1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r>
              <a:rPr lang="en-US" altLang="zh-CN" dirty="0" err="1"/>
              <a:t>pahse</a:t>
            </a:r>
            <a:r>
              <a:rPr lang="en-US" altLang="zh-CN" dirty="0"/>
              <a:t> of 2PC)</a:t>
            </a:r>
          </a:p>
          <a:p>
            <a:pPr lvl="1"/>
            <a:r>
              <a:rPr lang="en-US" altLang="zh-CN" dirty="0"/>
              <a:t>if its </a:t>
            </a:r>
            <a:r>
              <a:rPr lang="en-US" altLang="zh-CN" b="1" i="1" dirty="0"/>
              <a:t>in</a:t>
            </a:r>
            <a:r>
              <a:rPr lang="en-US" altLang="zh-CN" dirty="0"/>
              <a:t> dependency count is greater than 0</a:t>
            </a:r>
          </a:p>
          <a:p>
            <a:r>
              <a:rPr lang="en-US" altLang="zh-CN" dirty="0"/>
              <a:t>Not all dependencies(</a:t>
            </a:r>
            <a:r>
              <a:rPr lang="en-US" altLang="zh-CN" i="1" dirty="0" err="1"/>
              <a:t>rw</a:t>
            </a:r>
            <a:r>
              <a:rPr lang="en-US" altLang="zh-CN" dirty="0"/>
              <a:t>, </a:t>
            </a:r>
            <a:r>
              <a:rPr lang="en-US" altLang="zh-CN" i="1" dirty="0" err="1"/>
              <a:t>wr</a:t>
            </a:r>
            <a:r>
              <a:rPr lang="en-US" altLang="zh-CN" dirty="0"/>
              <a:t>, </a:t>
            </a:r>
            <a:r>
              <a:rPr lang="en-US" altLang="zh-CN" i="1" dirty="0" err="1"/>
              <a:t>ww</a:t>
            </a:r>
            <a:r>
              <a:rPr lang="en-US" altLang="zh-CN" dirty="0"/>
              <a:t>) are necessarily for all violation time.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600" dirty="0">
                <a:sym typeface="Wingdings" panose="05000000000000000000" pitchFamily="2" charset="2"/>
              </a:rPr>
              <a:t>T = {in: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1600" dirty="0">
                <a:sym typeface="Wingdings" panose="05000000000000000000" pitchFamily="2" charset="2"/>
              </a:rPr>
              <a:t>, out:&lt;&gt;}, S = {in:0, out:&lt;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zh-CN" sz="1600" dirty="0">
                <a:sym typeface="Wingdings" panose="05000000000000000000" pitchFamily="2" charset="2"/>
              </a:rPr>
              <a:t>&gt;}</a:t>
            </a:r>
            <a:endParaRPr lang="en-US" altLang="zh-CN" sz="1600" dirty="0"/>
          </a:p>
          <a:p>
            <a:pPr marL="0" indent="0" algn="ctr">
              <a:buNone/>
            </a:pPr>
            <a:r>
              <a:rPr lang="en-US" altLang="zh-CN" sz="1400" dirty="0"/>
              <a:t>T cannot commit(or prepare) before S commit</a:t>
            </a:r>
            <a:endParaRPr lang="zh-CN" altLang="en-US" sz="1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DAB41-0451-4BA7-A9A8-B7881DB025C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transaction commit,</a:t>
            </a:r>
          </a:p>
          <a:p>
            <a:pPr lvl="1"/>
            <a:r>
              <a:rPr lang="en-US" altLang="zh-CN" dirty="0"/>
              <a:t>It test all transaction in </a:t>
            </a:r>
            <a:r>
              <a:rPr lang="en-US" altLang="zh-CN" b="1" i="1" dirty="0"/>
              <a:t>out</a:t>
            </a:r>
            <a:r>
              <a:rPr lang="en-US" altLang="zh-CN" dirty="0"/>
              <a:t> set and decrease each </a:t>
            </a:r>
            <a:r>
              <a:rPr lang="en-US" altLang="zh-CN" b="1" i="1" dirty="0"/>
              <a:t>in</a:t>
            </a:r>
          </a:p>
          <a:p>
            <a:pPr lvl="1"/>
            <a:r>
              <a:rPr lang="en-US" altLang="zh-CN" dirty="0"/>
              <a:t>If whose </a:t>
            </a:r>
            <a:r>
              <a:rPr lang="en-US" altLang="zh-CN" b="1" i="1" dirty="0"/>
              <a:t>in </a:t>
            </a:r>
            <a:r>
              <a:rPr lang="en-US" altLang="zh-CN" dirty="0"/>
              <a:t>is 0, then reporting it stop waiting</a:t>
            </a:r>
          </a:p>
          <a:p>
            <a:endParaRPr lang="en-US" altLang="zh-CN" dirty="0"/>
          </a:p>
          <a:p>
            <a:r>
              <a:rPr lang="en-US" altLang="zh-CN" dirty="0"/>
              <a:t>A transaction aborts, </a:t>
            </a:r>
          </a:p>
          <a:p>
            <a:pPr lvl="1"/>
            <a:r>
              <a:rPr lang="en-US" altLang="zh-CN" dirty="0"/>
              <a:t>it notifies all transaction in </a:t>
            </a:r>
            <a:r>
              <a:rPr lang="en-US" altLang="zh-CN" b="1" i="1" dirty="0"/>
              <a:t>out</a:t>
            </a:r>
            <a:r>
              <a:rPr lang="en-US" altLang="zh-CN" dirty="0"/>
              <a:t> set transactions to abort</a:t>
            </a:r>
          </a:p>
          <a:p>
            <a:pPr lvl="1"/>
            <a:r>
              <a:rPr lang="en-US" altLang="zh-CN" dirty="0"/>
              <a:t>Cascade abort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3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95892-7C15-4D0B-B824-7FE6350E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Evaluation, YCSB Workload</a:t>
            </a:r>
            <a:endParaRPr lang="zh-CN" altLang="en-US" sz="2100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C7C355C-D13B-4FE3-A0F1-62DDB31A6F8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8650" y="1445241"/>
            <a:ext cx="3886200" cy="155573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BC09017-0245-4EB5-B31A-DC0EFBEA78BC}"/>
              </a:ext>
            </a:extLst>
          </p:cNvPr>
          <p:cNvSpPr/>
          <p:nvPr/>
        </p:nvSpPr>
        <p:spPr>
          <a:xfrm>
            <a:off x="628650" y="3178196"/>
            <a:ext cx="3757189" cy="55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3" dirty="0">
                <a:solidFill>
                  <a:srgbClr val="000000"/>
                </a:solidFill>
                <a:latin typeface="NimbusRomNo9L-Regu"/>
              </a:rPr>
              <a:t>YCSB performance when increasing terminal numbers, deadlock detection(d) and deadlock prevention(p) approach.</a:t>
            </a:r>
            <a:r>
              <a:rPr lang="en-US" altLang="zh-CN" sz="1013" dirty="0"/>
              <a:t> </a:t>
            </a:r>
            <a:br>
              <a:rPr lang="en-US" altLang="zh-CN" sz="1013" dirty="0"/>
            </a:br>
            <a:endParaRPr lang="zh-CN" altLang="en-US" sz="1013" dirty="0"/>
          </a:p>
        </p:txBody>
      </p:sp>
      <p:pic>
        <p:nvPicPr>
          <p:cNvPr id="19" name="内容占位符 4">
            <a:extLst>
              <a:ext uri="{FF2B5EF4-FFF2-40B4-BE49-F238E27FC236}">
                <a16:creationId xmlns:a16="http://schemas.microsoft.com/office/drawing/2014/main" id="{972ECF2D-7324-4F57-A705-E13A82D7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86" y="1470166"/>
            <a:ext cx="3886200" cy="158136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09DCEB2-ECB8-494B-BE27-A1EF3683C191}"/>
              </a:ext>
            </a:extLst>
          </p:cNvPr>
          <p:cNvSpPr/>
          <p:nvPr/>
        </p:nvSpPr>
        <p:spPr>
          <a:xfrm>
            <a:off x="4771741" y="3209967"/>
            <a:ext cx="3743609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3" dirty="0">
                <a:solidFill>
                  <a:srgbClr val="000000"/>
                </a:solidFill>
                <a:latin typeface="NimbusRomNo9L-Regu"/>
              </a:rPr>
              <a:t>YCSB workload performance, impact of replication latency  </a:t>
            </a:r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298378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6BAFE-51FB-45B8-8ACE-6E506A0D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Evaluation, TPC-C Workload</a:t>
            </a:r>
            <a:endParaRPr lang="zh-CN" altLang="en-US" sz="21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6D1789-14EA-40D2-A186-62A01989555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0" y="1480518"/>
            <a:ext cx="3886200" cy="15710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A8645B-223D-4346-85B7-AE12CCEB63C8}"/>
              </a:ext>
            </a:extLst>
          </p:cNvPr>
          <p:cNvSpPr/>
          <p:nvPr/>
        </p:nvSpPr>
        <p:spPr>
          <a:xfrm>
            <a:off x="4714591" y="3164559"/>
            <a:ext cx="3743609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3" dirty="0">
                <a:solidFill>
                  <a:srgbClr val="000000"/>
                </a:solidFill>
                <a:latin typeface="NimbusRomNo9L-Regu"/>
              </a:rPr>
              <a:t>TPC-C </a:t>
            </a:r>
            <a:r>
              <a:rPr lang="en-US" altLang="zh-CN" sz="1013" dirty="0" err="1">
                <a:solidFill>
                  <a:srgbClr val="000000"/>
                </a:solidFill>
                <a:latin typeface="NimbusRomNo9L-Regu"/>
              </a:rPr>
              <a:t>NewOrder</a:t>
            </a:r>
            <a:r>
              <a:rPr lang="en-US" altLang="zh-CN" sz="1013" dirty="0">
                <a:solidFill>
                  <a:srgbClr val="000000"/>
                </a:solidFill>
                <a:latin typeface="NimbusRomNo9L-Regu"/>
              </a:rPr>
              <a:t> performance when increasing terminal numbers</a:t>
            </a:r>
            <a:endParaRPr lang="zh-CN" altLang="en-US" sz="1013" dirty="0"/>
          </a:p>
        </p:txBody>
      </p:sp>
      <p:pic>
        <p:nvPicPr>
          <p:cNvPr id="9" name="内容占位符 14">
            <a:extLst>
              <a:ext uri="{FF2B5EF4-FFF2-40B4-BE49-F238E27FC236}">
                <a16:creationId xmlns:a16="http://schemas.microsoft.com/office/drawing/2014/main" id="{19A35FE1-CEF6-4FD2-A028-67680F5B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4" y="1421418"/>
            <a:ext cx="3886200" cy="16301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F2231D-8237-4074-8EF5-187FD9899338}"/>
              </a:ext>
            </a:extLst>
          </p:cNvPr>
          <p:cNvSpPr/>
          <p:nvPr/>
        </p:nvSpPr>
        <p:spPr>
          <a:xfrm>
            <a:off x="813118" y="3154372"/>
            <a:ext cx="3757187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3" dirty="0">
                <a:solidFill>
                  <a:srgbClr val="000000"/>
                </a:solidFill>
                <a:latin typeface="NimbusRomNo9L-Regu"/>
              </a:rPr>
              <a:t>TPC-C workload, impact of contention(Hot Spot)</a:t>
            </a:r>
            <a:r>
              <a:rPr lang="en-US" altLang="zh-CN" sz="1013" dirty="0"/>
              <a:t> </a:t>
            </a:r>
            <a:br>
              <a:rPr lang="en-US" altLang="zh-CN" sz="1013" dirty="0"/>
            </a:br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10084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39DE-CD82-4AD1-81D7-E94E8468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Conclusion</a:t>
            </a:r>
            <a:endParaRPr lang="zh-CN" altLang="en-US" sz="21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25DEC4-6EF9-4B96-B86B-849BB01E11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Geo-replication could have a big negative impact</a:t>
            </a:r>
          </a:p>
          <a:p>
            <a:r>
              <a:rPr lang="en-US" altLang="zh-CN" sz="2100" dirty="0"/>
              <a:t>The prolonged lock blocking time is a main contributor to the degraded performance.</a:t>
            </a:r>
          </a:p>
          <a:p>
            <a:r>
              <a:rPr lang="en-US" altLang="zh-CN" sz="2100" dirty="0"/>
              <a:t>Lock violation could be an effective measure to shorten the critical path and boost the performance of GDDB.</a:t>
            </a:r>
          </a:p>
          <a:p>
            <a:r>
              <a:rPr lang="en-US" altLang="zh-CN" sz="2100" dirty="0"/>
              <a:t>It is important to find the right time to violate the locks to harness the benefit of lock violation.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09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60B1-BA88-44C5-B064-F2BDBC8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Q&amp;A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8F0DD-C27D-4D7C-95FB-D6D4B77F5C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5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16799A-5FC3-48AE-B58E-8BE997BF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Geo-Replicated Distributed Database(GDDB)</a:t>
            </a:r>
            <a:endParaRPr lang="zh-CN" altLang="en-US" sz="24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6B873F-EA4E-4DED-A0C5-04E1F085854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8636" y="1394649"/>
            <a:ext cx="3265215" cy="235420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77D8CA-67C0-44B6-BCD7-42D29C1141B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CN" sz="2400" dirty="0"/>
              <a:t>2-layers architecture</a:t>
            </a:r>
          </a:p>
          <a:p>
            <a:r>
              <a:rPr lang="en-US" altLang="zh-CN" sz="2400" dirty="0" err="1"/>
              <a:t>Sharding</a:t>
            </a:r>
            <a:r>
              <a:rPr lang="en-US" altLang="zh-CN" sz="2400" dirty="0"/>
              <a:t> for scalability </a:t>
            </a:r>
          </a:p>
          <a:p>
            <a:r>
              <a:rPr lang="en-US" altLang="zh-CN" sz="2400" dirty="0"/>
              <a:t>Geo-replication for availability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96B84D-3AF2-4609-B933-C72153BD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GDDP use 2PL and 2PC</a:t>
            </a:r>
            <a:endParaRPr lang="zh-CN" altLang="en-US" sz="21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A83C63-72E6-4DC3-8539-FD7A1B057E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1119" y="1369219"/>
            <a:ext cx="3886200" cy="222745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5B5C3-93A0-40D0-ABC9-B3C039B42EF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Locking Concurrency Control(2PL)</a:t>
            </a:r>
          </a:p>
          <a:p>
            <a:r>
              <a:rPr lang="en-US" altLang="zh-CN" sz="1800" dirty="0"/>
              <a:t>Atomic Commit(2PC)</a:t>
            </a:r>
          </a:p>
          <a:p>
            <a:r>
              <a:rPr lang="en-US" altLang="zh-CN" sz="1800" dirty="0"/>
              <a:t>Many chatty message round trips</a:t>
            </a:r>
          </a:p>
          <a:p>
            <a:r>
              <a:rPr lang="en-US" altLang="zh-CN" sz="1800" dirty="0"/>
              <a:t>2PC and Consensus amplify lock duration </a:t>
            </a:r>
          </a:p>
          <a:p>
            <a:r>
              <a:rPr lang="en-US" altLang="zh-CN" sz="1800" dirty="0"/>
              <a:t>LAN RTT &lt;&lt; WAN RTT</a:t>
            </a:r>
          </a:p>
          <a:p>
            <a:pPr lvl="1"/>
            <a:r>
              <a:rPr lang="en-US" altLang="zh-CN" sz="1800" dirty="0"/>
              <a:t>LAN   0.1~0.2 </a:t>
            </a:r>
            <a:r>
              <a:rPr lang="en-US" altLang="zh-CN" sz="1800" dirty="0" err="1"/>
              <a:t>ms</a:t>
            </a:r>
            <a:endParaRPr lang="en-US" altLang="zh-CN" sz="1800" dirty="0"/>
          </a:p>
          <a:p>
            <a:pPr lvl="1"/>
            <a:r>
              <a:rPr lang="en-US" altLang="zh-CN" sz="1800" dirty="0"/>
              <a:t>WAN 30~200 </a:t>
            </a:r>
            <a:r>
              <a:rPr lang="en-US" altLang="zh-CN" sz="1800" dirty="0" err="1"/>
              <a:t>ms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91CF47-6FA1-45F1-B2F8-1B80AA9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Our Goal</a:t>
            </a:r>
            <a:endParaRPr lang="zh-CN" altLang="en-US" sz="21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23549-8791-44BB-8AE1-50EDEFD797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Shorten critical path </a:t>
            </a:r>
          </a:p>
          <a:p>
            <a:r>
              <a:rPr lang="en-US" altLang="zh-CN" sz="2400" dirty="0"/>
              <a:t>Increase concurrency when encounter lock conflict</a:t>
            </a:r>
          </a:p>
          <a:p>
            <a:r>
              <a:rPr lang="en-US" altLang="zh-CN" sz="2400" dirty="0"/>
              <a:t>Both performance and correctness</a:t>
            </a:r>
          </a:p>
        </p:txBody>
      </p:sp>
    </p:spTree>
    <p:extLst>
      <p:ext uri="{BB962C8B-B14F-4D97-AF65-F5344CB8AC3E}">
        <p14:creationId xmlns:p14="http://schemas.microsoft.com/office/powerpoint/2010/main" val="41803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0175-E99A-4A40-8219-1A0D62EC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Idea, Consolidate lock wait</a:t>
            </a:r>
            <a:endParaRPr lang="zh-CN" altLang="en-US" sz="21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3B0FB0-9D12-4AC3-B683-1AE747CD8A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0208" y="1446506"/>
            <a:ext cx="6990457" cy="22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BAE6-54F5-4F86-AE27-4FD8148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Related Work</a:t>
            </a:r>
            <a:endParaRPr lang="zh-CN" altLang="en-US" sz="2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55D0-720D-4E29-AC99-30921BDC30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Existing Work:</a:t>
            </a:r>
          </a:p>
          <a:p>
            <a:pPr lvl="1"/>
            <a:r>
              <a:rPr lang="en-US" altLang="zh-CN" sz="2100" dirty="0"/>
              <a:t>Controlled Lock Violation (Goetz </a:t>
            </a:r>
            <a:r>
              <a:rPr lang="en-US" altLang="zh-CN" sz="2100" dirty="0" err="1"/>
              <a:t>Graefe</a:t>
            </a:r>
            <a:r>
              <a:rPr lang="en-US" altLang="zh-CN" sz="2100" dirty="0"/>
              <a:t> et al.)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F6E3-40AC-44BA-A3AD-995569A518B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Our Work:</a:t>
            </a:r>
          </a:p>
          <a:p>
            <a:pPr lvl="1"/>
            <a:r>
              <a:rPr lang="en-US" altLang="zh-CN" sz="2100" dirty="0"/>
              <a:t>Extend CLV to distributed and geo-replication</a:t>
            </a:r>
          </a:p>
          <a:p>
            <a:pPr lvl="1"/>
            <a:r>
              <a:rPr lang="en-US" altLang="zh-CN" sz="2100" dirty="0"/>
              <a:t>Distributed Lock Violation(DLV) for GDDB</a:t>
            </a:r>
          </a:p>
          <a:p>
            <a:pPr lvl="1"/>
            <a:r>
              <a:rPr lang="en-US" altLang="zh-CN" sz="2100" dirty="0"/>
              <a:t>Find a proper violation time</a:t>
            </a:r>
          </a:p>
          <a:p>
            <a:pPr lvl="1"/>
            <a:r>
              <a:rPr lang="en-US" altLang="zh-CN" sz="2100" dirty="0"/>
              <a:t>Adapt to deadlock handling technique</a:t>
            </a:r>
          </a:p>
          <a:p>
            <a:pPr lvl="1"/>
            <a:r>
              <a:rPr lang="en-US" altLang="zh-CN" sz="2100" dirty="0"/>
              <a:t>Evaluation performance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7882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5C13-FAAF-444C-BC80-ED4CD01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DLV Correctness Criteria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B5F30-6731-4C17-8A26-F016722DD1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Recoverability  </a:t>
            </a:r>
          </a:p>
          <a:p>
            <a:r>
              <a:rPr lang="en-US" altLang="zh-CN" sz="2100" dirty="0"/>
              <a:t>Serializability</a:t>
            </a:r>
          </a:p>
          <a:p>
            <a:r>
              <a:rPr lang="en-US" altLang="zh-CN" sz="2100" dirty="0"/>
              <a:t>Not necessarily be strict</a:t>
            </a:r>
            <a:endParaRPr lang="zh-CN" altLang="en-US" sz="21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8B069-331B-404D-8C21-D35A42BB9BD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06576" y="1728030"/>
            <a:ext cx="3641052" cy="194546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019AF3D4-609B-4F74-89D2-63CFDEF7B139}"/>
              </a:ext>
            </a:extLst>
          </p:cNvPr>
          <p:cNvSpPr txBox="1">
            <a:spLocks/>
          </p:cNvSpPr>
          <p:nvPr/>
        </p:nvSpPr>
        <p:spPr>
          <a:xfrm>
            <a:off x="4506576" y="1206646"/>
            <a:ext cx="3886200" cy="3251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/>
              <a:t>Not Strict But Correct Example</a:t>
            </a:r>
            <a:r>
              <a:rPr lang="zh-CN" altLang="en-US" sz="21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1943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05E6FA2-52B1-49DB-BFB9-C07B997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DLV Design</a:t>
            </a:r>
            <a:endParaRPr lang="zh-CN" altLang="en-US" sz="21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1DB83D1-D12B-489E-B1A4-1922DA04D7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Violation Timing</a:t>
            </a:r>
          </a:p>
          <a:p>
            <a:r>
              <a:rPr lang="en-US" altLang="zh-CN" sz="2100" dirty="0"/>
              <a:t>Dependency Tracing</a:t>
            </a:r>
          </a:p>
          <a:p>
            <a:pPr lvl="1"/>
            <a:r>
              <a:rPr lang="en-US" altLang="zh-CN" sz="1931" dirty="0"/>
              <a:t>Register and Report Dependency</a:t>
            </a:r>
          </a:p>
          <a:p>
            <a:pPr lvl="1"/>
            <a:r>
              <a:rPr lang="en-US" altLang="zh-CN" sz="1931" dirty="0"/>
              <a:t>In memory dependency maintenance</a:t>
            </a:r>
          </a:p>
          <a:p>
            <a:pPr lvl="1"/>
            <a:r>
              <a:rPr lang="en-US" altLang="zh-CN" sz="1931" dirty="0"/>
              <a:t>Cascade Abort</a:t>
            </a:r>
          </a:p>
          <a:p>
            <a:r>
              <a:rPr lang="en-US" altLang="zh-CN" sz="2100" dirty="0"/>
              <a:t>Combine with deadlock handling</a:t>
            </a:r>
          </a:p>
          <a:p>
            <a:r>
              <a:rPr lang="en-US" altLang="zh-CN" sz="2100" dirty="0"/>
              <a:t>Append only storage, easy to recovery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F58E-9172-4AB0-BFC5-CCC05B6D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100" dirty="0"/>
              <a:t>When to enable violation</a:t>
            </a:r>
            <a:endParaRPr lang="zh-CN" altLang="en-US" sz="21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122CAB-4199-44CC-9EEA-CB50F5B8710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369219"/>
            <a:ext cx="3886200" cy="2204535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B38401-3C49-4074-A310-22EAF017F64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DLV0:</a:t>
            </a:r>
          </a:p>
          <a:p>
            <a:pPr lvl="1"/>
            <a:r>
              <a:rPr lang="en-US" altLang="zh-CN" dirty="0"/>
              <a:t>violation can be any time</a:t>
            </a:r>
          </a:p>
          <a:p>
            <a:r>
              <a:rPr lang="en-US" altLang="zh-CN" dirty="0"/>
              <a:t>DLV1:</a:t>
            </a:r>
          </a:p>
          <a:p>
            <a:pPr lvl="1"/>
            <a:r>
              <a:rPr lang="en-US" altLang="zh-CN" dirty="0"/>
              <a:t>first phase of 2PC</a:t>
            </a:r>
          </a:p>
          <a:p>
            <a:pPr lvl="1"/>
            <a:r>
              <a:rPr lang="en-US" altLang="zh-CN" dirty="0"/>
              <a:t>finishing local data accessing</a:t>
            </a:r>
          </a:p>
          <a:p>
            <a:r>
              <a:rPr lang="en-US" altLang="zh-CN" dirty="0"/>
              <a:t>DLV2:</a:t>
            </a:r>
          </a:p>
          <a:p>
            <a:pPr lvl="1"/>
            <a:r>
              <a:rPr lang="en-US" altLang="zh-CN" dirty="0"/>
              <a:t>the second phase of 2PC</a:t>
            </a:r>
          </a:p>
          <a:p>
            <a:r>
              <a:rPr lang="en-US" altLang="zh-CN" dirty="0"/>
              <a:t>DLV1x:</a:t>
            </a:r>
          </a:p>
          <a:p>
            <a:pPr lvl="1"/>
            <a:r>
              <a:rPr lang="en-US" altLang="zh-CN" dirty="0"/>
              <a:t>after test global serializability</a:t>
            </a:r>
          </a:p>
          <a:p>
            <a:pPr lvl="1"/>
            <a:r>
              <a:rPr lang="en-US" altLang="zh-CN" dirty="0"/>
              <a:t>preventing possible abort</a:t>
            </a:r>
          </a:p>
          <a:p>
            <a:r>
              <a:rPr lang="en-US" altLang="zh-CN" dirty="0"/>
              <a:t>We call that:</a:t>
            </a:r>
          </a:p>
          <a:p>
            <a:pPr lvl="1"/>
            <a:r>
              <a:rPr lang="en-US" altLang="zh-CN" dirty="0"/>
              <a:t>DLV0,</a:t>
            </a:r>
            <a:r>
              <a:rPr lang="zh-CN" altLang="en-US" dirty="0"/>
              <a:t> </a:t>
            </a:r>
            <a:r>
              <a:rPr lang="en-US" altLang="zh-CN" dirty="0"/>
              <a:t>DLV1 early violation </a:t>
            </a:r>
          </a:p>
          <a:p>
            <a:pPr lvl="1"/>
            <a:r>
              <a:rPr lang="en-US" altLang="zh-CN" dirty="0"/>
              <a:t>DLV2, DLV1x late violation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27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内存数据库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sz="1600" dirty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B4EFE031-7968-4A81-98FF-F89F3D88F955}" vid="{B95AB744-D798-4D2C-9B2C-FEC47DCB68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Amazon Aurora</Template>
  <TotalTime>1345</TotalTime>
  <Words>736</Words>
  <Application>Microsoft Office PowerPoint</Application>
  <PresentationFormat>全屏显示(16:9)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Lingoes Unicode</vt:lpstr>
      <vt:lpstr>NimbusRomNo9L-Regu</vt:lpstr>
      <vt:lpstr>新細明體</vt:lpstr>
      <vt:lpstr>宋体</vt:lpstr>
      <vt:lpstr>Arial</vt:lpstr>
      <vt:lpstr>Arial Black</vt:lpstr>
      <vt:lpstr>Calibri</vt:lpstr>
      <vt:lpstr>Ebrima</vt:lpstr>
      <vt:lpstr>Iskoola Pota</vt:lpstr>
      <vt:lpstr>Microsoft Himalaya</vt:lpstr>
      <vt:lpstr>Wingdings</vt:lpstr>
      <vt:lpstr>Wingdings 2</vt:lpstr>
      <vt:lpstr>内存数据库</vt:lpstr>
      <vt:lpstr>Lock Violation for Fault-tolerant Distributed Database System</vt:lpstr>
      <vt:lpstr>Geo-Replicated Distributed Database(GDDB)</vt:lpstr>
      <vt:lpstr>GDDP use 2PL and 2PC</vt:lpstr>
      <vt:lpstr>Our Goal</vt:lpstr>
      <vt:lpstr>Idea, Consolidate lock wait</vt:lpstr>
      <vt:lpstr>Related Work</vt:lpstr>
      <vt:lpstr>DLV Correctness Criteria</vt:lpstr>
      <vt:lpstr>DLV Design</vt:lpstr>
      <vt:lpstr>When to enable violation</vt:lpstr>
      <vt:lpstr>Dependency Tracing, Register</vt:lpstr>
      <vt:lpstr>Dependency Tracing, Report</vt:lpstr>
      <vt:lpstr>Evaluation, YCSB Workload</vt:lpstr>
      <vt:lpstr>Evaluation, TPC-C Workload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 郭</dc:creator>
  <cp:lastModifiedBy>ybbh</cp:lastModifiedBy>
  <cp:revision>203</cp:revision>
  <dcterms:created xsi:type="dcterms:W3CDTF">2020-07-06T17:25:12Z</dcterms:created>
  <dcterms:modified xsi:type="dcterms:W3CDTF">2021-03-24T11:15:54Z</dcterms:modified>
</cp:coreProperties>
</file>