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100"/>
            </a:lvl1pPr>
            <a:lvl2pPr marL="0" indent="342900">
              <a:spcBef>
                <a:spcPts val="500"/>
              </a:spcBef>
              <a:buSzTx/>
              <a:buNone/>
              <a:defRPr sz="2100"/>
            </a:lvl2pPr>
            <a:lvl3pPr marL="0" indent="685800">
              <a:spcBef>
                <a:spcPts val="500"/>
              </a:spcBef>
              <a:buSzTx/>
              <a:buNone/>
              <a:defRPr sz="2100"/>
            </a:lvl3pPr>
            <a:lvl4pPr marL="0" indent="1028700">
              <a:spcBef>
                <a:spcPts val="500"/>
              </a:spcBef>
              <a:buSzTx/>
              <a:buNone/>
              <a:defRPr sz="2100"/>
            </a:lvl4pPr>
            <a:lvl5pPr marL="0" indent="1371600">
              <a:spcBef>
                <a:spcPts val="500"/>
              </a:spcBef>
              <a:buSz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500"/>
              </a:spcBef>
              <a:buSzTx/>
              <a:buNone/>
              <a:defRPr sz="21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80808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95" name="标题 3073"/>
          <p:cNvSpPr txBox="1"/>
          <p:nvPr>
            <p:ph type="ctrTitle"/>
          </p:nvPr>
        </p:nvSpPr>
        <p:spPr>
          <a:xfrm>
            <a:off x="4855750" y="388578"/>
            <a:ext cx="2480500" cy="883053"/>
          </a:xfrm>
          <a:prstGeom prst="rect">
            <a:avLst/>
          </a:prstGeom>
        </p:spPr>
        <p:txBody>
          <a:bodyPr anchor="ctr"/>
          <a:lstStyle>
            <a:lvl1pPr algn="l" defTabSz="905255">
              <a:defRPr sz="4554">
                <a:solidFill>
                  <a:schemeClr val="accent3">
                    <a:lumOff val="44000"/>
                  </a:schemeClr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数据建模</a:t>
            </a:r>
          </a:p>
        </p:txBody>
      </p:sp>
      <p:pic>
        <p:nvPicPr>
          <p:cNvPr id="9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8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9" name="基本类型和复杂类型"/>
          <p:cNvSpPr txBox="1"/>
          <p:nvPr/>
        </p:nvSpPr>
        <p:spPr>
          <a:xfrm>
            <a:off x="1575759" y="1866593"/>
            <a:ext cx="32384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DB3E"/>
                </a:solidFill>
              </a:defRPr>
            </a:lvl1pPr>
          </a:lstStyle>
          <a:p>
            <a:pPr/>
            <a:r>
              <a:t>基本类型和复杂类型</a:t>
            </a:r>
          </a:p>
        </p:txBody>
      </p:sp>
      <p:sp>
        <p:nvSpPr>
          <p:cNvPr id="100" name="复杂类型检索的问题"/>
          <p:cNvSpPr txBox="1"/>
          <p:nvPr/>
        </p:nvSpPr>
        <p:spPr>
          <a:xfrm>
            <a:off x="1575759" y="2880654"/>
            <a:ext cx="32384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DB3E"/>
                </a:solidFill>
              </a:defRPr>
            </a:lvl1pPr>
          </a:lstStyle>
          <a:p>
            <a:pPr/>
            <a:r>
              <a:t>复杂类型检索的问题</a:t>
            </a:r>
          </a:p>
        </p:txBody>
      </p:sp>
      <p:sp>
        <p:nvSpPr>
          <p:cNvPr id="101" name="Nested的应用场景及案例"/>
          <p:cNvSpPr txBox="1"/>
          <p:nvPr/>
        </p:nvSpPr>
        <p:spPr>
          <a:xfrm>
            <a:off x="1575759" y="3894717"/>
            <a:ext cx="350412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DB3E"/>
                </a:solidFill>
              </a:defRPr>
            </a:lvl1pPr>
          </a:lstStyle>
          <a:p>
            <a:pPr/>
            <a:r>
              <a:t>Nested的应用场景及案例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04" name="标题 3073"/>
          <p:cNvSpPr txBox="1"/>
          <p:nvPr>
            <p:ph type="ctrTitle"/>
          </p:nvPr>
        </p:nvSpPr>
        <p:spPr>
          <a:xfrm>
            <a:off x="4855750" y="388578"/>
            <a:ext cx="2480500" cy="883053"/>
          </a:xfrm>
          <a:prstGeom prst="rect">
            <a:avLst/>
          </a:prstGeom>
        </p:spPr>
        <p:txBody>
          <a:bodyPr anchor="ctr"/>
          <a:lstStyle>
            <a:lvl1pPr algn="l" defTabSz="905255">
              <a:defRPr sz="4554">
                <a:solidFill>
                  <a:schemeClr val="accent3">
                    <a:lumOff val="44000"/>
                  </a:schemeClr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数据建模</a:t>
            </a:r>
          </a:p>
        </p:txBody>
      </p:sp>
      <p:pic>
        <p:nvPicPr>
          <p:cNvPr id="10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7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8" name="父子级关系"/>
          <p:cNvSpPr txBox="1"/>
          <p:nvPr/>
        </p:nvSpPr>
        <p:spPr>
          <a:xfrm>
            <a:off x="1575759" y="1866593"/>
            <a:ext cx="32384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DB3E"/>
                </a:solidFill>
              </a:defRPr>
            </a:lvl1pPr>
          </a:lstStyle>
          <a:p>
            <a:pPr/>
            <a:r>
              <a:t>父子级关系</a:t>
            </a:r>
          </a:p>
        </p:txBody>
      </p:sp>
      <p:sp>
        <p:nvSpPr>
          <p:cNvPr id="109" name="Join类型的应用场景及案例"/>
          <p:cNvSpPr txBox="1"/>
          <p:nvPr/>
        </p:nvSpPr>
        <p:spPr>
          <a:xfrm>
            <a:off x="1524959" y="3073400"/>
            <a:ext cx="4166610" cy="41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DB3E"/>
                </a:solidFill>
              </a:defRPr>
            </a:lvl1pPr>
          </a:lstStyle>
          <a:p>
            <a:pPr/>
            <a:r>
              <a:t>Join类型的应用场景及案例</a:t>
            </a:r>
          </a:p>
        </p:txBody>
      </p:sp>
      <p:sp>
        <p:nvSpPr>
          <p:cNvPr id="110" name="文本"/>
          <p:cNvSpPr txBox="1"/>
          <p:nvPr/>
        </p:nvSpPr>
        <p:spPr>
          <a:xfrm>
            <a:off x="6032500" y="3256185"/>
            <a:ext cx="127000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13" name="标题 3073"/>
          <p:cNvSpPr txBox="1"/>
          <p:nvPr>
            <p:ph type="ctrTitle"/>
          </p:nvPr>
        </p:nvSpPr>
        <p:spPr>
          <a:xfrm>
            <a:off x="4855750" y="388578"/>
            <a:ext cx="2480500" cy="883053"/>
          </a:xfrm>
          <a:prstGeom prst="rect">
            <a:avLst/>
          </a:prstGeom>
        </p:spPr>
        <p:txBody>
          <a:bodyPr anchor="ctr"/>
          <a:lstStyle>
            <a:lvl1pPr algn="l" defTabSz="905255">
              <a:defRPr sz="4554">
                <a:solidFill>
                  <a:schemeClr val="accent3">
                    <a:lumOff val="44000"/>
                  </a:schemeClr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数据建模</a:t>
            </a:r>
          </a:p>
        </p:txBody>
      </p:sp>
      <p:pic>
        <p:nvPicPr>
          <p:cNvPr id="114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6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17" name="未命名文件.jpg" descr="未命名文件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05330" y="1372656"/>
            <a:ext cx="6359673" cy="4586488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在Java开发中常见的一种领域…"/>
          <p:cNvSpPr txBox="1"/>
          <p:nvPr/>
        </p:nvSpPr>
        <p:spPr>
          <a:xfrm>
            <a:off x="729093" y="4406593"/>
            <a:ext cx="4059189" cy="848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DB3E"/>
                </a:solidFill>
              </a:defRPr>
            </a:pPr>
            <a:r>
              <a:t>在Java开发中常见的一种领域</a:t>
            </a:r>
          </a:p>
          <a:p>
            <a:pPr>
              <a:defRPr>
                <a:solidFill>
                  <a:srgbClr val="FFDB3E"/>
                </a:solidFill>
              </a:defRPr>
            </a:pPr>
            <a:r>
              <a:t>模型的概念：POJO</a:t>
            </a:r>
          </a:p>
        </p:txBody>
      </p:sp>
      <p:sp>
        <p:nvSpPr>
          <p:cNvPr id="119" name="数据模型是描述某些现象或者逻辑的物理抽象"/>
          <p:cNvSpPr txBox="1"/>
          <p:nvPr/>
        </p:nvSpPr>
        <p:spPr>
          <a:xfrm>
            <a:off x="729093" y="1519459"/>
            <a:ext cx="405918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DB3E"/>
                </a:solidFill>
              </a:defRPr>
            </a:lvl1pPr>
          </a:lstStyle>
          <a:p>
            <a:pPr/>
            <a:r>
              <a:t>数据模型是描述某些现象或者逻辑的物理抽象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2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4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5" name="概念：需求 =&gt; 抽象…"/>
          <p:cNvSpPr txBox="1"/>
          <p:nvPr/>
        </p:nvSpPr>
        <p:spPr>
          <a:xfrm>
            <a:off x="1061218" y="1637216"/>
            <a:ext cx="7377163" cy="4092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4900">
                <a:solidFill>
                  <a:srgbClr val="FFDB3E"/>
                </a:solidFill>
              </a:defRPr>
            </a:pPr>
            <a:r>
              <a:t>概念：需求 =&gt; 抽象</a:t>
            </a:r>
          </a:p>
          <a:p>
            <a:pPr>
              <a:defRPr sz="4900">
                <a:solidFill>
                  <a:srgbClr val="FFDB3E"/>
                </a:solidFill>
              </a:defRPr>
            </a:pPr>
            <a:r>
              <a:t> </a:t>
            </a:r>
          </a:p>
          <a:p>
            <a:pPr>
              <a:defRPr sz="4900">
                <a:solidFill>
                  <a:srgbClr val="FFDB3E"/>
                </a:solidFill>
              </a:defRPr>
            </a:pPr>
            <a:r>
              <a:t>逻辑：抽象 =&gt; 具体</a:t>
            </a:r>
          </a:p>
          <a:p>
            <a:pPr>
              <a:defRPr sz="4900">
                <a:solidFill>
                  <a:srgbClr val="FFDB3E"/>
                </a:solidFill>
              </a:defRPr>
            </a:pPr>
            <a:r>
              <a:t> </a:t>
            </a:r>
          </a:p>
          <a:p>
            <a:pPr>
              <a:defRPr sz="6800">
                <a:solidFill>
                  <a:srgbClr val="FFDB3E"/>
                </a:solidFill>
              </a:defRPr>
            </a:pPr>
            <a:r>
              <a:rPr sz="4900"/>
              <a:t>物理：具体 =&gt; 落地</a:t>
            </a:r>
          </a:p>
        </p:txBody>
      </p:sp>
      <p:sp>
        <p:nvSpPr>
          <p:cNvPr id="126" name="数据建模的过程"/>
          <p:cNvSpPr txBox="1"/>
          <p:nvPr/>
        </p:nvSpPr>
        <p:spPr>
          <a:xfrm>
            <a:off x="737559" y="625842"/>
            <a:ext cx="391406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300">
                <a:solidFill>
                  <a:srgbClr val="FFDB3E"/>
                </a:solidFill>
              </a:defRPr>
            </a:lvl1pPr>
          </a:lstStyle>
          <a:p>
            <a:pPr/>
            <a:r>
              <a:t>数据建模的过程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29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1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2" name="数据建模的意义"/>
          <p:cNvSpPr txBox="1"/>
          <p:nvPr/>
        </p:nvSpPr>
        <p:spPr>
          <a:xfrm>
            <a:off x="737559" y="625842"/>
            <a:ext cx="391406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300">
                <a:solidFill>
                  <a:srgbClr val="FFDB3E"/>
                </a:solidFill>
              </a:defRPr>
            </a:lvl1pPr>
          </a:lstStyle>
          <a:p>
            <a:pPr/>
            <a:r>
              <a:t>数据建模的意义</a:t>
            </a:r>
          </a:p>
        </p:txBody>
      </p:sp>
      <p:sp>
        <p:nvSpPr>
          <p:cNvPr id="133" name="开发：简化开发流程，从而提高效率…"/>
          <p:cNvSpPr txBox="1"/>
          <p:nvPr/>
        </p:nvSpPr>
        <p:spPr>
          <a:xfrm>
            <a:off x="1406426" y="1667243"/>
            <a:ext cx="9181589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00789" indent="-300789">
              <a:buSzPct val="100000"/>
              <a:buChar char="•"/>
              <a:defRPr sz="3000">
                <a:solidFill>
                  <a:srgbClr val="FFDB3E"/>
                </a:solidFill>
              </a:defRPr>
            </a:pPr>
            <a:r>
              <a:t>开发：简化开发流程，从而提高效率</a:t>
            </a:r>
          </a:p>
          <a:p>
            <a:pPr marL="300789" indent="-300789">
              <a:buSzPct val="100000"/>
              <a:buChar char="•"/>
              <a:defRPr sz="3000">
                <a:solidFill>
                  <a:srgbClr val="FFDB3E"/>
                </a:solidFill>
              </a:defRPr>
            </a:pPr>
          </a:p>
          <a:p>
            <a:pPr marL="300789" indent="-300789">
              <a:buSzPct val="100000"/>
              <a:buChar char="•"/>
              <a:defRPr sz="3000">
                <a:solidFill>
                  <a:srgbClr val="FFDB3E"/>
                </a:solidFill>
              </a:defRPr>
            </a:pPr>
            <a:r>
              <a:t>产品：提升数据的存储效率，提升查询性能</a:t>
            </a:r>
          </a:p>
          <a:p>
            <a:pPr marL="300789" indent="-300789">
              <a:buSzPct val="100000"/>
              <a:buChar char="•"/>
              <a:defRPr sz="3000">
                <a:solidFill>
                  <a:srgbClr val="FFDB3E"/>
                </a:solidFill>
              </a:defRPr>
            </a:pPr>
          </a:p>
          <a:p>
            <a:pPr marL="300789" indent="-300789">
              <a:buSzPct val="100000"/>
              <a:buChar char="•"/>
              <a:defRPr sz="3000">
                <a:solidFill>
                  <a:srgbClr val="FFDB3E"/>
                </a:solidFill>
              </a:defRPr>
            </a:pPr>
            <a:r>
              <a:t>管理：前期准备充分，降低后期出现问题的可能性</a:t>
            </a:r>
          </a:p>
          <a:p>
            <a:pPr marL="300789" indent="-300789">
              <a:buSzPct val="100000"/>
              <a:buChar char="•"/>
              <a:defRPr sz="3000">
                <a:solidFill>
                  <a:srgbClr val="FFDB3E"/>
                </a:solidFill>
              </a:defRPr>
            </a:pPr>
          </a:p>
          <a:p>
            <a:pPr marL="300789" indent="-300789">
              <a:buSzPct val="100000"/>
              <a:buChar char="•"/>
              <a:defRPr sz="3000">
                <a:solidFill>
                  <a:srgbClr val="FFDB3E"/>
                </a:solidFill>
              </a:defRPr>
            </a:pPr>
            <a:r>
              <a:t>成本：综合各个因素，降低整体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3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8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9" name="父子级关系…"/>
          <p:cNvSpPr txBox="1"/>
          <p:nvPr/>
        </p:nvSpPr>
        <p:spPr>
          <a:xfrm>
            <a:off x="1370443" y="444500"/>
            <a:ext cx="4275486" cy="567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DB3E"/>
                </a:solidFill>
              </a:defRPr>
            </a:pPr>
            <a:r>
              <a:t>父子级关系</a:t>
            </a:r>
          </a:p>
          <a:p>
            <a:pPr>
              <a:defRPr>
                <a:solidFill>
                  <a:srgbClr val="FFDB3E"/>
                </a:solidFill>
              </a:defRPr>
            </a:pPr>
          </a:p>
          <a:p>
            <a:pPr lvl="1" marL="621631" indent="-240631">
              <a:buSzPct val="100000"/>
              <a:buChar char="•"/>
              <a:defRPr>
                <a:solidFill>
                  <a:srgbClr val="FFDB3E"/>
                </a:solidFill>
              </a:defRPr>
            </a:pPr>
            <a:r>
              <a:t>映射</a:t>
            </a:r>
          </a:p>
          <a:p>
            <a:pPr lvl="1" marL="621631" indent="-240631">
              <a:buSzPct val="100000"/>
              <a:buChar char="•"/>
              <a:defRPr>
                <a:solidFill>
                  <a:srgbClr val="FFDB3E"/>
                </a:solidFill>
              </a:defRPr>
            </a:pPr>
            <a:r>
              <a:t>索引</a:t>
            </a:r>
          </a:p>
          <a:p>
            <a:pPr lvl="1" marL="621631" indent="-240631">
              <a:buSzPct val="100000"/>
              <a:buChar char="•"/>
              <a:defRPr>
                <a:solidFill>
                  <a:srgbClr val="FFDB3E"/>
                </a:solidFill>
              </a:defRPr>
            </a:pPr>
            <a:r>
              <a:t>父子文档查询</a:t>
            </a:r>
          </a:p>
          <a:p>
            <a:pPr lvl="1" marL="621631" indent="-240631">
              <a:buSzPct val="100000"/>
              <a:buChar char="•"/>
              <a:defRPr>
                <a:solidFill>
                  <a:srgbClr val="FFDB3E"/>
                </a:solidFill>
              </a:defRPr>
            </a:pPr>
            <a:r>
              <a:t>子文档聚合</a:t>
            </a:r>
          </a:p>
          <a:p>
            <a:pPr>
              <a:defRPr>
                <a:solidFill>
                  <a:srgbClr val="FFDB3E"/>
                </a:solidFill>
              </a:defRPr>
            </a:pPr>
          </a:p>
          <a:p>
            <a:pPr>
              <a:defRPr>
                <a:solidFill>
                  <a:srgbClr val="FFDB3E"/>
                </a:solidFill>
              </a:defRPr>
            </a:pPr>
            <a:r>
              <a:t>关联关系处理</a:t>
            </a:r>
          </a:p>
          <a:p>
            <a:pPr>
              <a:defRPr>
                <a:solidFill>
                  <a:srgbClr val="FFDB3E"/>
                </a:solidFill>
              </a:defRPr>
            </a:pPr>
          </a:p>
          <a:p>
            <a:pPr lvl="1" marL="621631" indent="-240631">
              <a:buSzPct val="100000"/>
              <a:buChar char="•"/>
              <a:defRPr>
                <a:solidFill>
                  <a:srgbClr val="FFDB3E"/>
                </a:solidFill>
              </a:defRPr>
            </a:pPr>
            <a:r>
              <a:t>数据模型的关联</a:t>
            </a:r>
          </a:p>
          <a:p>
            <a:pPr lvl="1" marL="621631" indent="-240631">
              <a:buSzPct val="100000"/>
              <a:buChar char="•"/>
              <a:defRPr>
                <a:solidFill>
                  <a:srgbClr val="FFDB3E"/>
                </a:solidFill>
              </a:defRPr>
            </a:pPr>
            <a:r>
              <a:t>范式</a:t>
            </a:r>
          </a:p>
          <a:p>
            <a:pPr lvl="1" marL="621631" indent="-240631">
              <a:buSzPct val="100000"/>
              <a:buChar char="•"/>
              <a:defRPr>
                <a:solidFill>
                  <a:srgbClr val="FFDB3E"/>
                </a:solidFill>
              </a:defRPr>
            </a:pPr>
            <a:r>
              <a:t>数据模型</a:t>
            </a:r>
          </a:p>
          <a:p>
            <a:pPr lvl="1" marL="621631" indent="-240631">
              <a:buSzPct val="100000"/>
              <a:buChar char="•"/>
              <a:defRPr>
                <a:solidFill>
                  <a:srgbClr val="FFDB3E"/>
                </a:solidFill>
              </a:defRPr>
            </a:pPr>
            <a:r>
              <a:t>稀疏字段</a:t>
            </a:r>
          </a:p>
          <a:p>
            <a:pPr lvl="1" marL="621631" indent="-240631">
              <a:buSzPct val="100000"/>
              <a:buChar char="•"/>
              <a:defRPr>
                <a:solidFill>
                  <a:srgbClr val="FFDB3E"/>
                </a:solidFill>
              </a:defRPr>
            </a:pPr>
            <a:r>
              <a:t>并发</a:t>
            </a:r>
          </a:p>
        </p:txBody>
      </p:sp>
      <p:sp>
        <p:nvSpPr>
          <p:cNvPr id="140" name="嵌套对象…"/>
          <p:cNvSpPr txBox="1"/>
          <p:nvPr/>
        </p:nvSpPr>
        <p:spPr>
          <a:xfrm>
            <a:off x="6793700" y="417735"/>
            <a:ext cx="4275486" cy="602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DB3E"/>
                </a:solidFill>
              </a:defRPr>
            </a:pPr>
            <a:r>
              <a:t>嵌套对象</a:t>
            </a:r>
          </a:p>
          <a:p>
            <a:pPr>
              <a:defRPr>
                <a:solidFill>
                  <a:srgbClr val="FFDB3E"/>
                </a:solidFill>
              </a:defRPr>
            </a:pPr>
          </a:p>
          <a:p>
            <a:pPr lvl="1" marL="621631" indent="-240631">
              <a:buSzPct val="100000"/>
              <a:buChar char="•"/>
              <a:defRPr>
                <a:solidFill>
                  <a:srgbClr val="FFDB3E"/>
                </a:solidFill>
              </a:defRPr>
            </a:pPr>
            <a:r>
              <a:t>映射</a:t>
            </a:r>
          </a:p>
          <a:p>
            <a:pPr lvl="1" marL="621631" indent="-240631">
              <a:buSzPct val="100000"/>
              <a:buChar char="•"/>
              <a:defRPr>
                <a:solidFill>
                  <a:srgbClr val="FFDB3E"/>
                </a:solidFill>
              </a:defRPr>
            </a:pPr>
            <a:r>
              <a:t>查询</a:t>
            </a:r>
          </a:p>
          <a:p>
            <a:pPr lvl="1" marL="621631" indent="-240631">
              <a:buSzPct val="100000"/>
              <a:buChar char="•"/>
              <a:defRPr>
                <a:solidFill>
                  <a:srgbClr val="FFDB3E"/>
                </a:solidFill>
              </a:defRPr>
            </a:pPr>
            <a:r>
              <a:t>排序</a:t>
            </a:r>
          </a:p>
          <a:p>
            <a:pPr lvl="1" marL="621631" indent="-240631">
              <a:buSzPct val="100000"/>
              <a:buChar char="•"/>
              <a:defRPr>
                <a:solidFill>
                  <a:srgbClr val="FFDB3E"/>
                </a:solidFill>
              </a:defRPr>
            </a:pPr>
            <a:r>
              <a:t>聚合</a:t>
            </a:r>
          </a:p>
          <a:p>
            <a:pPr>
              <a:defRPr>
                <a:solidFill>
                  <a:srgbClr val="FFDB3E"/>
                </a:solidFill>
              </a:defRPr>
            </a:pPr>
          </a:p>
          <a:p>
            <a:pPr>
              <a:defRPr>
                <a:solidFill>
                  <a:srgbClr val="FFDB3E"/>
                </a:solidFill>
              </a:defRPr>
            </a:pPr>
            <a:r>
              <a:t>易扩展的架构设计</a:t>
            </a:r>
          </a:p>
          <a:p>
            <a:pPr>
              <a:defRPr>
                <a:solidFill>
                  <a:srgbClr val="FFDB3E"/>
                </a:solidFill>
              </a:defRPr>
            </a:pPr>
          </a:p>
          <a:p>
            <a:pPr lvl="1" marL="621631" indent="-240631">
              <a:buSzPct val="100000"/>
              <a:buChar char="•"/>
              <a:defRPr>
                <a:solidFill>
                  <a:srgbClr val="FFDB3E"/>
                </a:solidFill>
              </a:defRPr>
            </a:pPr>
            <a:r>
              <a:t>分片分配感知</a:t>
            </a:r>
          </a:p>
          <a:p>
            <a:pPr lvl="1" marL="621631" indent="-240631">
              <a:buSzPct val="100000"/>
              <a:buChar char="•"/>
              <a:defRPr>
                <a:solidFill>
                  <a:srgbClr val="FFDB3E"/>
                </a:solidFill>
              </a:defRPr>
            </a:pPr>
            <a:r>
              <a:t>分片规划</a:t>
            </a:r>
          </a:p>
          <a:p>
            <a:pPr lvl="1" marL="621631" indent="-240631">
              <a:buSzPct val="100000"/>
              <a:buChar char="•"/>
              <a:defRPr>
                <a:solidFill>
                  <a:srgbClr val="FFDB3E"/>
                </a:solidFill>
              </a:defRPr>
            </a:pPr>
            <a:r>
              <a:t>索引的生命周期</a:t>
            </a:r>
          </a:p>
          <a:p>
            <a:pPr lvl="1" marL="621631" indent="-240631">
              <a:buSzPct val="100000"/>
              <a:buChar char="•"/>
              <a:defRPr>
                <a:solidFill>
                  <a:srgbClr val="FFDB3E"/>
                </a:solidFill>
              </a:defRPr>
            </a:pPr>
            <a:r>
              <a:t>别名和滚动索引</a:t>
            </a:r>
          </a:p>
          <a:p>
            <a:pPr lvl="1" marL="621631" indent="-240631">
              <a:buSzPct val="100000"/>
              <a:buChar char="•"/>
              <a:defRPr>
                <a:solidFill>
                  <a:srgbClr val="FFDB3E"/>
                </a:solidFill>
              </a:defRPr>
            </a:pPr>
            <a:r>
              <a:t>跨集群搜索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4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5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6" name="Object &gt; Nested &gt; Join"/>
          <p:cNvSpPr txBox="1"/>
          <p:nvPr/>
        </p:nvSpPr>
        <p:spPr>
          <a:xfrm>
            <a:off x="1262493" y="2801776"/>
            <a:ext cx="10797465" cy="96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800">
                <a:solidFill>
                  <a:srgbClr val="FFDB3E"/>
                </a:solidFill>
              </a:defRPr>
            </a:lvl1pPr>
          </a:lstStyle>
          <a:p>
            <a:pPr/>
            <a:r>
              <a:t>Object &gt; Nested &gt; Join </a:t>
            </a:r>
          </a:p>
        </p:txBody>
      </p:sp>
      <p:sp>
        <p:nvSpPr>
          <p:cNvPr id="147" name="关联关系处理"/>
          <p:cNvSpPr txBox="1"/>
          <p:nvPr/>
        </p:nvSpPr>
        <p:spPr>
          <a:xfrm>
            <a:off x="737559" y="625842"/>
            <a:ext cx="3452269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300">
                <a:solidFill>
                  <a:srgbClr val="FFDB3E"/>
                </a:solidFill>
              </a:defRPr>
            </a:lvl1pPr>
          </a:lstStyle>
          <a:p>
            <a:pPr/>
            <a:r>
              <a:t>关联关系处理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5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2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3" name="避免稀疏字段文档"/>
          <p:cNvSpPr txBox="1"/>
          <p:nvPr/>
        </p:nvSpPr>
        <p:spPr>
          <a:xfrm>
            <a:off x="602093" y="473442"/>
            <a:ext cx="601016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300">
                <a:solidFill>
                  <a:srgbClr val="FFDB3E"/>
                </a:solidFill>
              </a:defRPr>
            </a:lvl1pPr>
          </a:lstStyle>
          <a:p>
            <a:pPr/>
            <a:r>
              <a:t>避免稀疏字段文档</a:t>
            </a:r>
          </a:p>
        </p:txBody>
      </p:sp>
      <p:sp>
        <p:nvSpPr>
          <p:cNvPr id="154" name="PUT /my_index/_doc/1…"/>
          <p:cNvSpPr txBox="1"/>
          <p:nvPr/>
        </p:nvSpPr>
        <p:spPr>
          <a:xfrm>
            <a:off x="932293" y="1913346"/>
            <a:ext cx="3617765" cy="3650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rgbClr val="FFDB3E"/>
                </a:solidFill>
              </a:defRPr>
            </a:pPr>
            <a:r>
              <a:t>PUT /my_index/_doc/1</a:t>
            </a:r>
          </a:p>
          <a:p>
            <a:pPr>
              <a:defRPr sz="1600">
                <a:solidFill>
                  <a:srgbClr val="FFDB3E"/>
                </a:solidFill>
              </a:defRPr>
            </a:pPr>
            <a:r>
              <a:t>{</a:t>
            </a:r>
          </a:p>
          <a:p>
            <a:pPr lvl="1">
              <a:defRPr sz="1600">
                <a:solidFill>
                  <a:srgbClr val="FFDB3E"/>
                </a:solidFill>
              </a:defRPr>
            </a:pPr>
            <a:r>
              <a:t>  "name": "John Smith",</a:t>
            </a:r>
          </a:p>
          <a:p>
            <a:pPr lvl="1">
              <a:defRPr sz="1600">
                <a:solidFill>
                  <a:srgbClr val="FFDB3E"/>
                </a:solidFill>
              </a:defRPr>
            </a:pPr>
            <a:r>
              <a:t>  "email": "john@smith.com",</a:t>
            </a:r>
          </a:p>
          <a:p>
            <a:pPr lvl="1">
              <a:defRPr sz="1600">
                <a:solidFill>
                  <a:srgbClr val="FFDB3E"/>
                </a:solidFill>
              </a:defRPr>
            </a:pPr>
            <a:r>
              <a:t>  "dob": "1970/10/24"</a:t>
            </a:r>
          </a:p>
          <a:p>
            <a:pPr>
              <a:defRPr sz="1600">
                <a:solidFill>
                  <a:srgbClr val="FFDB3E"/>
                </a:solidFill>
              </a:defRPr>
            </a:pPr>
            <a:r>
              <a:t>}</a:t>
            </a:r>
          </a:p>
          <a:p>
            <a:pPr>
              <a:defRPr sz="1600">
                <a:solidFill>
                  <a:srgbClr val="FFDB3E"/>
                </a:solidFill>
              </a:defRPr>
            </a:pPr>
          </a:p>
          <a:p>
            <a:pPr>
              <a:defRPr sz="1600">
                <a:solidFill>
                  <a:srgbClr val="FFDB3E"/>
                </a:solidFill>
              </a:defRPr>
            </a:pPr>
            <a:r>
              <a:t>PUT /my_index/_doc/2</a:t>
            </a:r>
          </a:p>
          <a:p>
            <a:pPr>
              <a:defRPr sz="1600">
                <a:solidFill>
                  <a:srgbClr val="FFDB3E"/>
                </a:solidFill>
              </a:defRPr>
            </a:pPr>
            <a:r>
              <a:t>{</a:t>
            </a:r>
          </a:p>
          <a:p>
            <a:pPr lvl="1">
              <a:defRPr sz="1600">
                <a:solidFill>
                  <a:srgbClr val="FFDB3E"/>
                </a:solidFill>
              </a:defRPr>
            </a:pPr>
            <a:r>
              <a:t>  "title": "Relationships",</a:t>
            </a:r>
          </a:p>
          <a:p>
            <a:pPr lvl="1">
              <a:defRPr sz="1600">
                <a:solidFill>
                  <a:srgbClr val="FFDB3E"/>
                </a:solidFill>
              </a:defRPr>
            </a:pPr>
            <a:r>
              <a:t>  "body": "It's complicated...",</a:t>
            </a:r>
          </a:p>
          <a:p>
            <a:pPr lvl="1">
              <a:defRPr sz="1600">
                <a:solidFill>
                  <a:srgbClr val="FFDB3E"/>
                </a:solidFill>
              </a:defRPr>
            </a:pPr>
            <a:r>
              <a:t>  "user": {</a:t>
            </a:r>
          </a:p>
          <a:p>
            <a:pPr lvl="2">
              <a:defRPr sz="1600">
                <a:solidFill>
                  <a:srgbClr val="FFDB3E"/>
                </a:solidFill>
              </a:defRPr>
            </a:pPr>
            <a:r>
              <a:t>    "id": 1,</a:t>
            </a:r>
          </a:p>
          <a:p>
            <a:pPr lvl="2">
              <a:defRPr sz="1600">
                <a:solidFill>
                  <a:srgbClr val="FFDB3E"/>
                </a:solidFill>
              </a:defRPr>
            </a:pPr>
            <a:r>
              <a:t>    "name": "John Smith"</a:t>
            </a:r>
          </a:p>
          <a:p>
            <a:pPr lvl="1">
              <a:defRPr sz="1600">
                <a:solidFill>
                  <a:srgbClr val="FFDB3E"/>
                </a:solidFill>
              </a:defRPr>
            </a:pPr>
            <a:r>
              <a:t>  }</a:t>
            </a:r>
          </a:p>
          <a:p>
            <a:pPr>
              <a:defRPr sz="1600">
                <a:solidFill>
                  <a:srgbClr val="FFDB3E"/>
                </a:solidFill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