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4823471" y="213463"/>
            <a:ext cx="2545059" cy="911069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分词器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817138" y="1333823"/>
            <a:ext cx="4683612" cy="4190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规范化：normalization 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字符过滤器：character filter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分词器：tokenizer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令牌过滤器：token filter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  <p:sp>
        <p:nvSpPr>
          <p:cNvPr id="99" name="文本框 1"/>
          <p:cNvSpPr txBox="1"/>
          <p:nvPr/>
        </p:nvSpPr>
        <p:spPr>
          <a:xfrm>
            <a:off x="7378805" y="1357089"/>
            <a:ext cx="2545059" cy="414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常用分词器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中文分词器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自定义分词器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热更新</a:t>
            </a:r>
          </a:p>
          <a:p>
            <a:pPr algn="just" defTabSz="457200"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2"/>
      <p:bldP build="whole" bldLvl="1" animBg="1" rev="0" advAuto="0" spid="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2" name="标题 3073"/>
          <p:cNvSpPr txBox="1"/>
          <p:nvPr>
            <p:ph type="ctrTitle"/>
          </p:nvPr>
        </p:nvSpPr>
        <p:spPr>
          <a:xfrm>
            <a:off x="4133173" y="196530"/>
            <a:ext cx="3574023" cy="950590"/>
          </a:xfrm>
          <a:prstGeom prst="rect">
            <a:avLst/>
          </a:prstGeom>
        </p:spPr>
        <p:txBody>
          <a:bodyPr anchor="ctr"/>
          <a:lstStyle>
            <a:lvl1pPr algn="l" defTabSz="886968">
              <a:defRPr sz="446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Normalization</a:t>
            </a:r>
          </a:p>
        </p:txBody>
      </p:sp>
      <p:pic>
        <p:nvPicPr>
          <p:cNvPr id="10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" name="文本框 1"/>
          <p:cNvSpPr txBox="1"/>
          <p:nvPr/>
        </p:nvSpPr>
        <p:spPr>
          <a:xfrm>
            <a:off x="817138" y="1333823"/>
            <a:ext cx="1910381" cy="50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停用词 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时态转换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大小写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同义词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语气词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8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34340">
              <a:defRPr sz="4370"/>
            </a:lvl1pPr>
          </a:lstStyle>
          <a:p>
            <a:pPr/>
            <a:r>
              <a:t>Character Filter</a:t>
            </a:r>
          </a:p>
        </p:txBody>
      </p:sp>
      <p:pic>
        <p:nvPicPr>
          <p:cNvPr id="10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" name="文本框 1"/>
          <p:cNvSpPr txBox="1"/>
          <p:nvPr/>
        </p:nvSpPr>
        <p:spPr>
          <a:xfrm>
            <a:off x="1079605" y="1486223"/>
            <a:ext cx="3925654" cy="373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HTML Strip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Mapping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Pattern Replace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4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57200">
              <a:defRPr sz="4600"/>
            </a:lvl1pPr>
          </a:lstStyle>
          <a:p>
            <a:pPr/>
            <a:r>
              <a:t>Token Filter</a:t>
            </a:r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文本框 1"/>
          <p:cNvSpPr txBox="1"/>
          <p:nvPr/>
        </p:nvSpPr>
        <p:spPr>
          <a:xfrm>
            <a:off x="1079605" y="1486223"/>
            <a:ext cx="3925654" cy="5058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大小写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时态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停用词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同义词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语气词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0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57200">
              <a:defRPr sz="4600"/>
            </a:lvl1pPr>
          </a:lstStyle>
          <a:p>
            <a:pPr/>
            <a:r>
              <a:t>Tokenizer</a:t>
            </a:r>
          </a:p>
        </p:txBody>
      </p:sp>
      <p:pic>
        <p:nvPicPr>
          <p:cNvPr id="12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" name="文本框 1"/>
          <p:cNvSpPr txBox="1"/>
          <p:nvPr/>
        </p:nvSpPr>
        <p:spPr>
          <a:xfrm>
            <a:off x="1079605" y="1486223"/>
            <a:ext cx="3925654" cy="355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默认分词器：standard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中文分词器：ik分词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6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43484">
              <a:defRPr sz="4462"/>
            </a:lvl1pPr>
          </a:lstStyle>
          <a:p>
            <a:pPr/>
            <a:r>
              <a:t>自定义分词器</a:t>
            </a:r>
          </a:p>
        </p:txBody>
      </p:sp>
      <p:pic>
        <p:nvPicPr>
          <p:cNvPr id="12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文本框 1"/>
          <p:cNvSpPr txBox="1"/>
          <p:nvPr/>
        </p:nvSpPr>
        <p:spPr>
          <a:xfrm>
            <a:off x="1079605" y="1486223"/>
            <a:ext cx="3925654" cy="355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默认分词器：standard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中文分词器：ik分词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2" name="标题 3073"/>
          <p:cNvSpPr txBox="1"/>
          <p:nvPr>
            <p:ph type="ctrTitle"/>
          </p:nvPr>
        </p:nvSpPr>
        <p:spPr>
          <a:xfrm>
            <a:off x="4446439" y="213463"/>
            <a:ext cx="3091953" cy="905512"/>
          </a:xfrm>
          <a:prstGeom prst="rect">
            <a:avLst/>
          </a:prstGeom>
        </p:spPr>
        <p:txBody>
          <a:bodyPr anchor="ctr"/>
          <a:lstStyle>
            <a:lvl1pPr algn="just" defTabSz="452627">
              <a:defRPr sz="4554"/>
            </a:lvl1pPr>
          </a:lstStyle>
          <a:p>
            <a:pPr/>
            <a:r>
              <a:t>中文分词器</a:t>
            </a:r>
          </a:p>
        </p:txBody>
      </p:sp>
      <p:pic>
        <p:nvPicPr>
          <p:cNvPr id="1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文本框 1"/>
          <p:cNvSpPr txBox="1"/>
          <p:nvPr/>
        </p:nvSpPr>
        <p:spPr>
          <a:xfrm>
            <a:off x="1079605" y="1486223"/>
            <a:ext cx="3925654" cy="3354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ik分词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下载和安装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应用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热更新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8" name="标题 3073"/>
          <p:cNvSpPr txBox="1"/>
          <p:nvPr>
            <p:ph type="ctrTitle"/>
          </p:nvPr>
        </p:nvSpPr>
        <p:spPr>
          <a:xfrm>
            <a:off x="5073122" y="154196"/>
            <a:ext cx="2045756" cy="907530"/>
          </a:xfrm>
          <a:prstGeom prst="rect">
            <a:avLst/>
          </a:prstGeom>
        </p:spPr>
        <p:txBody>
          <a:bodyPr anchor="ctr"/>
          <a:lstStyle>
            <a:lvl1pPr algn="just" defTabSz="452627">
              <a:defRPr sz="4554"/>
            </a:lvl1pPr>
          </a:lstStyle>
          <a:p>
            <a:pPr/>
            <a:r>
              <a:t>热更新</a:t>
            </a:r>
          </a:p>
        </p:txBody>
      </p:sp>
      <p:pic>
        <p:nvPicPr>
          <p:cNvPr id="13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文本框 1"/>
          <p:cNvSpPr txBox="1"/>
          <p:nvPr/>
        </p:nvSpPr>
        <p:spPr>
          <a:xfrm>
            <a:off x="1079605" y="1486223"/>
            <a:ext cx="3925654" cy="151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基于远程词库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基于数据库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