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Elasticsearch核心概念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1054205" y="3733655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倒排索引深入解读</a:t>
            </a:r>
          </a:p>
        </p:txBody>
      </p:sp>
      <p:sp>
        <p:nvSpPr>
          <p:cNvPr id="99" name="文本框 1"/>
          <p:cNvSpPr txBox="1"/>
          <p:nvPr/>
        </p:nvSpPr>
        <p:spPr>
          <a:xfrm>
            <a:off x="1054205" y="147329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Lucene简介</a:t>
            </a:r>
          </a:p>
        </p:txBody>
      </p:sp>
      <p:sp>
        <p:nvSpPr>
          <p:cNvPr id="100" name="文本框 1"/>
          <p:cNvSpPr txBox="1"/>
          <p:nvPr/>
        </p:nvSpPr>
        <p:spPr>
          <a:xfrm>
            <a:off x="1054205" y="219852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Elasticsearch概念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054205" y="292375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集群、索引、分片和文档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2"/>
      <p:bldP build="whole" bldLvl="1" animBg="1" rev="0" advAuto="0" spid="101" grpId="3"/>
      <p:bldP build="whole" bldLvl="1" animBg="1" rev="0" advAuto="0" spid="99" grpId="1"/>
      <p:bldP build="whole" bldLvl="1" animBg="1" rev="0" advAuto="0" spid="98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全文检索</a:t>
            </a:r>
          </a:p>
        </p:txBody>
      </p:sp>
      <p:sp>
        <p:nvSpPr>
          <p:cNvPr id="184" name="文本框 1"/>
          <p:cNvSpPr txBox="1"/>
          <p:nvPr/>
        </p:nvSpPr>
        <p:spPr>
          <a:xfrm>
            <a:off x="786831" y="1091420"/>
            <a:ext cx="10707248" cy="134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81000" indent="-381000">
              <a:buSzPct val="100000"/>
              <a:buChar char="❖"/>
            </a:lvl1pPr>
          </a:lstStyle>
          <a:p>
            <a:pPr/>
            <a:r>
              <a:t>全文检索：索引系统通过扫描文章中的每一个词，对其创建索引，指明在文章中出现的次数和位置，当用户查询时，索引系统过就会根据事先简历的索引进行查找，并将查找的结果反馈给用户的检索方式</a:t>
            </a:r>
          </a:p>
        </p:txBody>
      </p:sp>
      <p:pic>
        <p:nvPicPr>
          <p:cNvPr id="185" name="检索引擎 (1).jpg" descr="检索引擎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7574" y="1978025"/>
            <a:ext cx="7785763" cy="4725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文本框 1"/>
          <p:cNvSpPr txBox="1"/>
          <p:nvPr/>
        </p:nvSpPr>
        <p:spPr>
          <a:xfrm>
            <a:off x="388898" y="420716"/>
            <a:ext cx="263011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倒排索引的原理</a:t>
            </a:r>
          </a:p>
        </p:txBody>
      </p:sp>
      <p:sp>
        <p:nvSpPr>
          <p:cNvPr id="191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469" y="924383"/>
            <a:ext cx="10110265" cy="551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倒排索引的数据结构</a:t>
            </a:r>
          </a:p>
        </p:txBody>
      </p:sp>
      <p:sp>
        <p:nvSpPr>
          <p:cNvPr id="198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199" name="倒排索引的数据结构.jpg" descr="倒排索引的数据结构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066" y="1158571"/>
            <a:ext cx="9260868" cy="4686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倒排索引核心算法</a:t>
            </a:r>
          </a:p>
        </p:txBody>
      </p:sp>
      <p:sp>
        <p:nvSpPr>
          <p:cNvPr id="205" name="文本框 1"/>
          <p:cNvSpPr txBox="1"/>
          <p:nvPr/>
        </p:nvSpPr>
        <p:spPr>
          <a:xfrm>
            <a:off x="1159364" y="1176919"/>
            <a:ext cx="606950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倒排表的压缩算法</a:t>
            </a:r>
          </a:p>
        </p:txBody>
      </p:sp>
      <p:sp>
        <p:nvSpPr>
          <p:cNvPr id="206" name="文本框 1"/>
          <p:cNvSpPr txBox="1"/>
          <p:nvPr/>
        </p:nvSpPr>
        <p:spPr>
          <a:xfrm>
            <a:off x="1117031" y="3548379"/>
            <a:ext cx="301514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词项索引的检索原理</a:t>
            </a:r>
          </a:p>
        </p:txBody>
      </p:sp>
      <p:sp>
        <p:nvSpPr>
          <p:cNvPr id="207" name="FOR：Frame Of Reference"/>
          <p:cNvSpPr txBox="1"/>
          <p:nvPr/>
        </p:nvSpPr>
        <p:spPr>
          <a:xfrm>
            <a:off x="2185978" y="2074718"/>
            <a:ext cx="30234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FOR：Frame Of Reference</a:t>
            </a:r>
          </a:p>
        </p:txBody>
      </p:sp>
      <p:sp>
        <p:nvSpPr>
          <p:cNvPr id="208" name="RBM：RoaringBitmap"/>
          <p:cNvSpPr txBox="1"/>
          <p:nvPr/>
        </p:nvSpPr>
        <p:spPr>
          <a:xfrm>
            <a:off x="2185978" y="2633748"/>
            <a:ext cx="24534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RBM：RoaringBitmap</a:t>
            </a:r>
          </a:p>
        </p:txBody>
      </p:sp>
      <p:sp>
        <p:nvSpPr>
          <p:cNvPr id="209" name="FST：Finit State Transducers"/>
          <p:cNvSpPr txBox="1"/>
          <p:nvPr/>
        </p:nvSpPr>
        <p:spPr>
          <a:xfrm>
            <a:off x="2109778" y="4439487"/>
            <a:ext cx="331320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FST：Finit State Transducers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nodeType="with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nodeType="with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nodeType="with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  <p:bldP build="p" bldLvl="5" animBg="1" rev="0" advAuto="0" spid="207" grpId="2"/>
      <p:bldP build="p" bldLvl="5" animBg="1" rev="0" advAuto="0" spid="208" grpId="3"/>
      <p:bldP build="p" bldLvl="5" animBg="1" rev="0" advAuto="0" spid="208" grpId="4"/>
      <p:bldP build="p" bldLvl="5" animBg="1" rev="0" advAuto="0" spid="209" grpId="5"/>
      <p:bldP build="p" bldLvl="5" animBg="1" rev="0" advAuto="0" spid="209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倒排索引的的压缩算法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4432" y="1006884"/>
            <a:ext cx="6010572" cy="516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倒排索引的的压缩算法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1016954"/>
            <a:ext cx="8508646" cy="4673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文本框 1"/>
          <p:cNvSpPr txBox="1"/>
          <p:nvPr/>
        </p:nvSpPr>
        <p:spPr>
          <a:xfrm>
            <a:off x="490498" y="581582"/>
            <a:ext cx="274897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Elasticsearch</a:t>
            </a:r>
          </a:p>
        </p:txBody>
      </p:sp>
      <p:sp>
        <p:nvSpPr>
          <p:cNvPr id="227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分布式的搜索、存储和分析引擎</a:t>
            </a:r>
          </a:p>
        </p:txBody>
      </p:sp>
      <p:sp>
        <p:nvSpPr>
          <p:cNvPr id="228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搜索引擎类的数据库</a:t>
            </a:r>
          </a:p>
        </p:txBody>
      </p:sp>
      <p:sp>
        <p:nvSpPr>
          <p:cNvPr id="229" name="文本框 1"/>
          <p:cNvSpPr txBox="1"/>
          <p:nvPr/>
        </p:nvSpPr>
        <p:spPr>
          <a:xfrm>
            <a:off x="1320231" y="2752513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ES的优势</a:t>
            </a:r>
          </a:p>
        </p:txBody>
      </p:sp>
      <p:sp>
        <p:nvSpPr>
          <p:cNvPr id="230" name="文本框 1"/>
          <p:cNvSpPr txBox="1"/>
          <p:nvPr/>
        </p:nvSpPr>
        <p:spPr>
          <a:xfrm>
            <a:off x="1320231" y="3404446"/>
            <a:ext cx="274897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应用范围广泛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" name="文本框 1"/>
          <p:cNvSpPr txBox="1"/>
          <p:nvPr/>
        </p:nvSpPr>
        <p:spPr>
          <a:xfrm>
            <a:off x="405831" y="564649"/>
            <a:ext cx="144306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节点</a:t>
            </a:r>
          </a:p>
        </p:txBody>
      </p:sp>
      <p:sp>
        <p:nvSpPr>
          <p:cNvPr id="236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每个节点就是一个Elasticsearch的实例</a:t>
            </a:r>
          </a:p>
        </p:txBody>
      </p:sp>
      <p:sp>
        <p:nvSpPr>
          <p:cNvPr id="237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一个节点≠一台服务器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4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节点角色</a:t>
            </a:r>
          </a:p>
        </p:txBody>
      </p:sp>
      <p:sp>
        <p:nvSpPr>
          <p:cNvPr id="243" name="文本框 1"/>
          <p:cNvSpPr txBox="1"/>
          <p:nvPr/>
        </p:nvSpPr>
        <p:spPr>
          <a:xfrm>
            <a:off x="1176298" y="1042246"/>
            <a:ext cx="7642678" cy="46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master</a:t>
            </a:r>
            <a:r>
              <a:t>：候选节点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data</a:t>
            </a:r>
            <a:r>
              <a:t>：数据节点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data_content：数据内容节点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data_hot：热节点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data_warm：索引不再定期更新，但仍可查询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data_code：冷节点，只读索引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Ingest：预处理节点，作用类似于Logstash中的Filter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ml：机器学习节点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remote_cluster_client：候选客户端节点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transform：转换节点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voting_only：仅投票节点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4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8" name="文本框 1"/>
          <p:cNvSpPr txBox="1"/>
          <p:nvPr/>
        </p:nvSpPr>
        <p:spPr>
          <a:xfrm>
            <a:off x="829164" y="336049"/>
            <a:ext cx="172004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457200">
              <a:defRPr b="1" sz="2800"/>
            </a:lvl1pPr>
          </a:lstStyle>
          <a:p>
            <a:pPr/>
            <a:r>
              <a:t>分片</a:t>
            </a:r>
          </a:p>
        </p:txBody>
      </p:sp>
      <p:sp>
        <p:nvSpPr>
          <p:cNvPr id="249" name="文本框 1"/>
          <p:cNvSpPr txBox="1"/>
          <p:nvPr/>
        </p:nvSpPr>
        <p:spPr>
          <a:xfrm>
            <a:off x="1049298" y="1107186"/>
            <a:ext cx="10349763" cy="488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一个索引包含一个或多个分片，在7.0之前默认五个主分片，每个主分片一个副本；在7.0之后默认一个主分片。副本可以在索引创建之后修改数量，但是主分片的数量一旦确定不可修改，只能创建索引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每个分片都是一个Lucene实例，有完整的创建索引和处理请求的能力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ES会自动再nodes上做分片均衡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一个doc不可能同时存在于多个主分片中，但是当每个主分片的副本数量不为一时，可以同时存在于多个副本中。</a:t>
            </a:r>
          </a:p>
          <a:p>
            <a:pPr defTabSz="457200"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每个主分片和其副本分片不能同时存在于同一个节点上，所以最低的可用配置是两个节点互为主备。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Elasticsearch核心概念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文本框 1"/>
          <p:cNvSpPr txBox="1"/>
          <p:nvPr/>
        </p:nvSpPr>
        <p:spPr>
          <a:xfrm>
            <a:off x="507431" y="1140382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什么是搜索引擎？</a:t>
            </a:r>
          </a:p>
        </p:txBody>
      </p:sp>
      <p:sp>
        <p:nvSpPr>
          <p:cNvPr id="108" name="文本框 1"/>
          <p:cNvSpPr txBox="1"/>
          <p:nvPr/>
        </p:nvSpPr>
        <p:spPr>
          <a:xfrm>
            <a:off x="1514964" y="2023586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全文搜索引擎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1540641" y="3867517"/>
            <a:ext cx="761568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垂直搜索引擎</a:t>
            </a:r>
          </a:p>
        </p:txBody>
      </p:sp>
      <p:sp>
        <p:nvSpPr>
          <p:cNvPr id="110" name="文本框 1"/>
          <p:cNvSpPr txBox="1"/>
          <p:nvPr/>
        </p:nvSpPr>
        <p:spPr>
          <a:xfrm>
            <a:off x="1989098" y="2610072"/>
            <a:ext cx="9007564" cy="86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Font typeface="Wingdings"/>
              <a:defRPr sz="2200"/>
            </a:pPr>
            <a:r>
              <a:t>自然语言处理（NLP）、爬虫、网页处理、大数据处理</a:t>
            </a:r>
          </a:p>
          <a:p>
            <a:pPr>
              <a:buFont typeface="Wingdings"/>
              <a:defRPr sz="2200"/>
            </a:pPr>
            <a:r>
              <a:t>如谷歌、百度、搜狗、必应等等</a:t>
            </a:r>
          </a:p>
        </p:txBody>
      </p:sp>
      <p:sp>
        <p:nvSpPr>
          <p:cNvPr id="111" name="文本框 1"/>
          <p:cNvSpPr txBox="1"/>
          <p:nvPr/>
        </p:nvSpPr>
        <p:spPr>
          <a:xfrm>
            <a:off x="1921364" y="4981657"/>
            <a:ext cx="697368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sz="2200"/>
            </a:lvl1pPr>
          </a:lstStyle>
          <a:p>
            <a:pPr/>
            <a:r>
              <a:t>各大电商网站、OA、站内搜索、视频网站等</a:t>
            </a:r>
          </a:p>
        </p:txBody>
      </p:sp>
      <p:sp>
        <p:nvSpPr>
          <p:cNvPr id="112" name="文本框 1"/>
          <p:cNvSpPr txBox="1"/>
          <p:nvPr/>
        </p:nvSpPr>
        <p:spPr>
          <a:xfrm>
            <a:off x="1921364" y="4431801"/>
            <a:ext cx="580951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sz="2200"/>
            </a:lvl1pPr>
          </a:lstStyle>
          <a:p>
            <a:pPr/>
            <a:r>
              <a:t>有明确搜索目的的搜索行为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3"/>
      <p:bldP build="whole" bldLvl="1" animBg="1" rev="0" advAuto="0" spid="110" grpId="4"/>
      <p:bldP build="whole" bldLvl="1" animBg="1" rev="0" advAuto="0" spid="112" grpId="5"/>
      <p:bldP build="whole" bldLvl="1" animBg="1" rev="0" advAuto="0" spid="108" grpId="2"/>
      <p:bldP build="whole" bldLvl="1" animBg="1" rev="0" advAuto="0" spid="111" grpId="6"/>
      <p:bldP build="whole" bldLvl="1" animBg="1" rev="0" advAuto="0" spid="10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5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文本框 1"/>
          <p:cNvSpPr txBox="1"/>
          <p:nvPr/>
        </p:nvSpPr>
        <p:spPr>
          <a:xfrm>
            <a:off x="388898" y="420716"/>
            <a:ext cx="144306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集群</a:t>
            </a:r>
          </a:p>
        </p:txBody>
      </p:sp>
      <p:sp>
        <p:nvSpPr>
          <p:cNvPr id="255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原生分布式</a:t>
            </a:r>
          </a:p>
        </p:txBody>
      </p:sp>
      <p:sp>
        <p:nvSpPr>
          <p:cNvPr id="256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一个节点≠一台服务器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5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集群状态</a:t>
            </a:r>
          </a:p>
        </p:txBody>
      </p:sp>
      <p:sp>
        <p:nvSpPr>
          <p:cNvPr id="262" name="文本框 1"/>
          <p:cNvSpPr txBox="1"/>
          <p:nvPr/>
        </p:nvSpPr>
        <p:spPr>
          <a:xfrm>
            <a:off x="583631" y="1186180"/>
            <a:ext cx="10783174" cy="527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6021" indent="-160421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健康值状态</a:t>
            </a:r>
          </a:p>
          <a:p>
            <a:pPr marL="516021" indent="-160421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/>
              </a:solidFill>
            </a:endParaR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Green</a:t>
            </a:r>
            <a:r>
              <a:t>：所有Primary和Replica均为active，集群健康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Yellow</a:t>
            </a:r>
            <a:r>
              <a:t>：至少一个Replica不可用，但是所有Primary均为active，数据仍然是可以保证完整性的。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Red</a:t>
            </a:r>
            <a:r>
              <a:t>：至少有一个Primary为不可用状态，数据不完整，集群不可用。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516021" indent="-160421" algn="just" defTabSz="457200">
              <a:buSzPct val="100000"/>
              <a:buChar char="•"/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 健康值检查</a:t>
            </a:r>
          </a:p>
          <a:p>
            <a:pPr lvl="1" marL="711200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lvl="1" marL="711200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_cat/health</a:t>
            </a:r>
          </a:p>
          <a:p>
            <a:pPr lvl="1" marL="711200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lvl="1" marL="711200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_cluster/health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6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文本框 1"/>
          <p:cNvSpPr txBox="1"/>
          <p:nvPr/>
        </p:nvSpPr>
        <p:spPr>
          <a:xfrm>
            <a:off x="863031" y="869449"/>
            <a:ext cx="211004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索引-Index</a:t>
            </a:r>
          </a:p>
        </p:txBody>
      </p:sp>
      <p:sp>
        <p:nvSpPr>
          <p:cNvPr id="268" name="文本框 1"/>
          <p:cNvSpPr txBox="1"/>
          <p:nvPr/>
        </p:nvSpPr>
        <p:spPr>
          <a:xfrm>
            <a:off x="871498" y="4239182"/>
            <a:ext cx="316063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文档-Document</a:t>
            </a:r>
          </a:p>
        </p:txBody>
      </p:sp>
      <p:sp>
        <p:nvSpPr>
          <p:cNvPr id="269" name="类型-Type: 7.x 弱化 8.x完全删除  _doc"/>
          <p:cNvSpPr txBox="1"/>
          <p:nvPr/>
        </p:nvSpPr>
        <p:spPr>
          <a:xfrm>
            <a:off x="914400" y="2554316"/>
            <a:ext cx="660257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Font typeface="Wingdings"/>
              <a:defRPr>
                <a:solidFill>
                  <a:srgbClr val="FF26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类型-Type: 7.x 弱化 8.x完全删除  _doc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搜索引擎应该具备哪些要求？</a:t>
            </a:r>
          </a:p>
        </p:txBody>
      </p:sp>
      <p:sp>
        <p:nvSpPr>
          <p:cNvPr id="118" name="文本框 1"/>
          <p:cNvSpPr txBox="1"/>
          <p:nvPr/>
        </p:nvSpPr>
        <p:spPr>
          <a:xfrm>
            <a:off x="1210164" y="1176919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查询速度快</a:t>
            </a:r>
          </a:p>
        </p:txBody>
      </p:sp>
      <p:sp>
        <p:nvSpPr>
          <p:cNvPr id="119" name="文本框 1"/>
          <p:cNvSpPr txBox="1"/>
          <p:nvPr/>
        </p:nvSpPr>
        <p:spPr>
          <a:xfrm>
            <a:off x="1210164" y="2582386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结果准确</a:t>
            </a:r>
          </a:p>
        </p:txBody>
      </p:sp>
      <p:sp>
        <p:nvSpPr>
          <p:cNvPr id="120" name="文本框 1"/>
          <p:cNvSpPr txBox="1"/>
          <p:nvPr/>
        </p:nvSpPr>
        <p:spPr>
          <a:xfrm>
            <a:off x="1210164" y="3987853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检索结果丰富</a:t>
            </a:r>
          </a:p>
        </p:txBody>
      </p:sp>
      <p:sp>
        <p:nvSpPr>
          <p:cNvPr id="121" name="文本框 1"/>
          <p:cNvSpPr txBox="1"/>
          <p:nvPr/>
        </p:nvSpPr>
        <p:spPr>
          <a:xfrm>
            <a:off x="1650431" y="1911403"/>
            <a:ext cx="345065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高效的压缩算法</a:t>
            </a:r>
          </a:p>
        </p:txBody>
      </p:sp>
      <p:sp>
        <p:nvSpPr>
          <p:cNvPr id="122" name="文本框 1"/>
          <p:cNvSpPr txBox="1"/>
          <p:nvPr/>
        </p:nvSpPr>
        <p:spPr>
          <a:xfrm>
            <a:off x="5545098" y="1911403"/>
            <a:ext cx="345065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快速的编码和解码速度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1650431" y="3263556"/>
            <a:ext cx="3450653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BM25</a:t>
            </a:r>
          </a:p>
        </p:txBody>
      </p:sp>
      <p:sp>
        <p:nvSpPr>
          <p:cNvPr id="124" name="文本框 1"/>
          <p:cNvSpPr txBox="1"/>
          <p:nvPr/>
        </p:nvSpPr>
        <p:spPr>
          <a:xfrm>
            <a:off x="5545098" y="3300490"/>
            <a:ext cx="3450653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TF-IDF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1650431" y="4705956"/>
            <a:ext cx="345065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召回率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4"/>
      <p:bldP build="whole" bldLvl="1" animBg="1" rev="0" advAuto="0" spid="124" grpId="7"/>
      <p:bldP build="whole" bldLvl="1" animBg="1" rev="0" advAuto="0" spid="123" grpId="6"/>
      <p:bldP build="whole" bldLvl="1" animBg="1" rev="0" advAuto="0" spid="119" grpId="2"/>
      <p:bldP build="whole" bldLvl="1" animBg="1" rev="0" advAuto="0" spid="118" grpId="1"/>
      <p:bldP build="whole" bldLvl="1" animBg="1" rev="0" advAuto="0" spid="122" grpId="5"/>
      <p:bldP build="whole" bldLvl="1" animBg="1" rev="0" advAuto="0" spid="120" grpId="3"/>
      <p:bldP build="whole" bldLvl="1" animBg="1" rev="0" advAuto="0" spid="125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文本框 1"/>
          <p:cNvSpPr txBox="1"/>
          <p:nvPr/>
        </p:nvSpPr>
        <p:spPr>
          <a:xfrm>
            <a:off x="956164" y="1306179"/>
            <a:ext cx="129651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索引</a:t>
            </a:r>
          </a:p>
        </p:txBody>
      </p:sp>
      <p:sp>
        <p:nvSpPr>
          <p:cNvPr id="131" name="文本框 1"/>
          <p:cNvSpPr txBox="1"/>
          <p:nvPr/>
        </p:nvSpPr>
        <p:spPr>
          <a:xfrm>
            <a:off x="1692764" y="2191641"/>
            <a:ext cx="222063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帮助快速检索</a:t>
            </a:r>
          </a:p>
        </p:txBody>
      </p:sp>
      <p:sp>
        <p:nvSpPr>
          <p:cNvPr id="132" name="文本框 1"/>
          <p:cNvSpPr txBox="1"/>
          <p:nvPr/>
        </p:nvSpPr>
        <p:spPr>
          <a:xfrm>
            <a:off x="1692764" y="3039005"/>
            <a:ext cx="275503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以数据结构为载体</a:t>
            </a:r>
          </a:p>
        </p:txBody>
      </p:sp>
      <p:sp>
        <p:nvSpPr>
          <p:cNvPr id="133" name="文本框 1"/>
          <p:cNvSpPr txBox="1"/>
          <p:nvPr/>
        </p:nvSpPr>
        <p:spPr>
          <a:xfrm>
            <a:off x="1709698" y="3886367"/>
            <a:ext cx="295895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以文件的形式落地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6252" y="1704981"/>
            <a:ext cx="5679861" cy="37665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面向海量数据，如何达到“搜索引擎”级别的查询效率？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6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fill="hold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fill="hold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fill="hold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 decel="50000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 decel="50000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 decel="50000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35" grpId="1"/>
      <p:bldP build="whole" bldLvl="1" animBg="1" rev="0" advAuto="0" spid="132" grpId="4"/>
      <p:bldP build="whole" bldLvl="1" animBg="1" rev="0" advAuto="0" spid="134" grpId="6"/>
      <p:bldP build="whole" bldLvl="1" animBg="1" rev="0" advAuto="0" spid="131" grpId="3"/>
      <p:bldP build="whole" bldLvl="1" animBg="1" rev="0" advAuto="0" spid="133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" name="文本框 1"/>
          <p:cNvSpPr txBox="1"/>
          <p:nvPr/>
        </p:nvSpPr>
        <p:spPr>
          <a:xfrm>
            <a:off x="422764" y="403782"/>
            <a:ext cx="332087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数据库的组成结构</a:t>
            </a:r>
          </a:p>
        </p:txBody>
      </p:sp>
      <p:sp>
        <p:nvSpPr>
          <p:cNvPr id="141" name="文本框 1"/>
          <p:cNvSpPr txBox="1"/>
          <p:nvPr/>
        </p:nvSpPr>
        <p:spPr>
          <a:xfrm>
            <a:off x="6696564" y="1395176"/>
            <a:ext cx="447813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MySQL、Oracle、SQL Server、PostgreSQL</a:t>
            </a:r>
          </a:p>
        </p:txBody>
      </p:sp>
      <p:sp>
        <p:nvSpPr>
          <p:cNvPr id="142" name="文本框 1"/>
          <p:cNvSpPr txBox="1"/>
          <p:nvPr/>
        </p:nvSpPr>
        <p:spPr>
          <a:xfrm>
            <a:off x="6696564" y="2511213"/>
            <a:ext cx="447813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Redis、Memcached、MongoDB</a:t>
            </a:r>
          </a:p>
        </p:txBody>
      </p:sp>
      <p:sp>
        <p:nvSpPr>
          <p:cNvPr id="143" name="文本框 1"/>
          <p:cNvSpPr txBox="1"/>
          <p:nvPr/>
        </p:nvSpPr>
        <p:spPr>
          <a:xfrm>
            <a:off x="6696564" y="3297050"/>
            <a:ext cx="447813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Elasticsearch、Solr、Splunk</a:t>
            </a:r>
          </a:p>
        </p:txBody>
      </p:sp>
      <p:pic>
        <p:nvPicPr>
          <p:cNvPr id="144" name="数据库 (1).jpg" descr="数据库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510" y="1180958"/>
            <a:ext cx="5135294" cy="4797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44" grpId="1"/>
      <p:bldP build="whole" bldLvl="1" animBg="1" rev="0" advAuto="0" spid="141" grpId="2"/>
      <p:bldP build="whole" bldLvl="1" animBg="1" rev="0" advAuto="0" spid="14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文本框 1"/>
          <p:cNvSpPr txBox="1"/>
          <p:nvPr/>
        </p:nvSpPr>
        <p:spPr>
          <a:xfrm>
            <a:off x="388898" y="420716"/>
            <a:ext cx="317551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MySQL的索引结构</a:t>
            </a:r>
          </a:p>
        </p:txBody>
      </p:sp>
      <p:pic>
        <p:nvPicPr>
          <p:cNvPr id="1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727" y="1780937"/>
            <a:ext cx="9902343" cy="39307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B-Trees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5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MySQL的索引结构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66" y="1632661"/>
            <a:ext cx="10455644" cy="391115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B+Trees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MySQL索引能解决大数据检索的问题吗？</a:t>
            </a:r>
          </a:p>
        </p:txBody>
      </p:sp>
      <p:sp>
        <p:nvSpPr>
          <p:cNvPr id="164" name="3、精准度差"/>
          <p:cNvSpPr txBox="1"/>
          <p:nvPr/>
        </p:nvSpPr>
        <p:spPr>
          <a:xfrm>
            <a:off x="1593312" y="2904066"/>
            <a:ext cx="13639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3、精准度差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3978114" y="2681316"/>
            <a:ext cx="4235772" cy="131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8600"/>
            </a:lvl1pPr>
          </a:lstStyle>
          <a:p>
            <a:pPr/>
            <a:r>
              <a:t>Lucene</a:t>
            </a:r>
          </a:p>
        </p:txBody>
      </p:sp>
      <p:sp>
        <p:nvSpPr>
          <p:cNvPr id="166" name="2、索引可能会失效"/>
          <p:cNvSpPr txBox="1"/>
          <p:nvPr/>
        </p:nvSpPr>
        <p:spPr>
          <a:xfrm>
            <a:off x="1584845" y="2252133"/>
            <a:ext cx="20878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2、索引可能会失效</a:t>
            </a:r>
          </a:p>
        </p:txBody>
      </p:sp>
      <p:sp>
        <p:nvSpPr>
          <p:cNvPr id="167" name="1、索引往往字段很长，如果使用B+trees，树可能很深，IO很可怕"/>
          <p:cNvSpPr txBox="1"/>
          <p:nvPr/>
        </p:nvSpPr>
        <p:spPr>
          <a:xfrm>
            <a:off x="1584845" y="1600200"/>
            <a:ext cx="701571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1、索引往往字段很长，如果使用B+trees，树可能很深，IO很可怕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nodeType="with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nodeType="with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nodeType="with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nodeType="with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  <p:bldP build="p" bldLvl="5" animBg="1" rev="0" advAuto="0" spid="167" grpId="6"/>
      <p:bldP build="whole" bldLvl="1" animBg="1" rev="0" advAuto="0" spid="165" grpId="9"/>
      <p:bldP build="p" bldLvl="5" animBg="1" rev="0" advAuto="0" spid="163" grpId="5"/>
      <p:bldP build="p" bldLvl="5" animBg="1" rev="0" advAuto="0" spid="166" grpId="3"/>
      <p:bldP build="p" bldLvl="5" animBg="1" rev="0" advAuto="0" spid="164" grpId="4"/>
      <p:bldP build="p" bldLvl="5" animBg="1" rev="0" advAuto="0" spid="166" grpId="7"/>
      <p:bldP build="p" bldLvl="5" animBg="1" rev="0" advAuto="0" spid="167" grpId="2"/>
      <p:bldP build="p" bldLvl="5" animBg="1" rev="0" advAuto="0" spid="164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/>
            </a:lvl1pPr>
          </a:lstStyle>
          <a:p>
            <a:pPr/>
            <a:r>
              <a:t>Lucene简介</a:t>
            </a:r>
          </a:p>
        </p:txBody>
      </p:sp>
      <p:sp>
        <p:nvSpPr>
          <p:cNvPr id="173" name="文本框 1"/>
          <p:cNvSpPr txBox="1"/>
          <p:nvPr/>
        </p:nvSpPr>
        <p:spPr>
          <a:xfrm>
            <a:off x="1159364" y="1176919"/>
            <a:ext cx="6861728" cy="86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Lucene是一个成熟的全文检索库，由Java语言编写，具有高性能、可伸缩的特点，并且开源、免费。</a:t>
            </a:r>
          </a:p>
        </p:txBody>
      </p:sp>
      <p:sp>
        <p:nvSpPr>
          <p:cNvPr id="174" name="文本框 1"/>
          <p:cNvSpPr txBox="1"/>
          <p:nvPr/>
        </p:nvSpPr>
        <p:spPr>
          <a:xfrm>
            <a:off x="1184764" y="2417069"/>
            <a:ext cx="6685615" cy="1642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Lucene的作者Doug Cutting是资深的的全文检索专家，Lucene最开始发布在他本人的主页上，2001年10月贡献给Apache，成为Apache基金会的一个子项目。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3716" y="1432983"/>
            <a:ext cx="2534908" cy="253490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文本框 1"/>
          <p:cNvSpPr txBox="1"/>
          <p:nvPr/>
        </p:nvSpPr>
        <p:spPr>
          <a:xfrm>
            <a:off x="9082324" y="4042237"/>
            <a:ext cx="23576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Doug Cutting</a:t>
            </a:r>
          </a:p>
        </p:txBody>
      </p:sp>
      <p:sp>
        <p:nvSpPr>
          <p:cNvPr id="177" name="Lucene之父"/>
          <p:cNvSpPr txBox="1"/>
          <p:nvPr/>
        </p:nvSpPr>
        <p:spPr>
          <a:xfrm>
            <a:off x="9209609" y="850635"/>
            <a:ext cx="19507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Lucene之父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1193231" y="4141166"/>
            <a:ext cx="7114768" cy="86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Lucene是一个IR库（Information Retrieval library）。后来才由Shay Banon在其基础上开发了Elasticsearch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