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1800"/>
            </a:lvl1pPr>
            <a:lvl2pPr marL="0" indent="342900" algn="ctr">
              <a:spcBef>
                <a:spcPts val="400"/>
              </a:spcBef>
              <a:buSzTx/>
              <a:buNone/>
              <a:defRPr sz="1800"/>
            </a:lvl2pPr>
            <a:lvl3pPr marL="0" indent="685800" algn="ctr">
              <a:spcBef>
                <a:spcPts val="400"/>
              </a:spcBef>
              <a:buSzTx/>
              <a:buNone/>
              <a:defRPr sz="1800"/>
            </a:lvl3pPr>
            <a:lvl4pPr marL="0" indent="1028700" algn="ctr">
              <a:spcBef>
                <a:spcPts val="400"/>
              </a:spcBef>
              <a:buSzTx/>
              <a:buNone/>
              <a:defRPr sz="1800"/>
            </a:lvl4pPr>
            <a:lvl5pPr marL="0" indent="1371600" algn="ctr">
              <a:spcBef>
                <a:spcPts val="400"/>
              </a:spcBef>
              <a:buSz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609600" y="1600200"/>
            <a:ext cx="5376672" cy="452596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None/>
              <a:defRPr sz="2100"/>
            </a:lvl1pPr>
            <a:lvl2pPr marL="0" indent="342900">
              <a:spcBef>
                <a:spcPts val="500"/>
              </a:spcBef>
              <a:buSzTx/>
              <a:buNone/>
              <a:defRPr sz="2100"/>
            </a:lvl2pPr>
            <a:lvl3pPr marL="0" indent="685800">
              <a:spcBef>
                <a:spcPts val="500"/>
              </a:spcBef>
              <a:buSzTx/>
              <a:buNone/>
              <a:defRPr sz="2100"/>
            </a:lvl3pPr>
            <a:lvl4pPr marL="0" indent="1028700">
              <a:spcBef>
                <a:spcPts val="500"/>
              </a:spcBef>
              <a:buSzTx/>
              <a:buNone/>
              <a:defRPr sz="2100"/>
            </a:lvl4pPr>
            <a:lvl5pPr marL="0" indent="1371600">
              <a:spcBef>
                <a:spcPts val="500"/>
              </a:spcBef>
              <a:buSzTx/>
              <a:buNone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500"/>
              </a:spcBef>
              <a:buSzTx/>
              <a:buNone/>
              <a:defRPr sz="21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>
              <a:spcBef>
                <a:spcPts val="500"/>
              </a:spcBef>
              <a:defRPr sz="2400"/>
            </a:lvl2pPr>
            <a:lvl3pPr>
              <a:spcBef>
                <a:spcPts val="500"/>
              </a:spcBef>
              <a:defRPr sz="2400"/>
            </a:lvl3pPr>
            <a:lvl4pPr>
              <a:spcBef>
                <a:spcPts val="500"/>
              </a:spcBef>
              <a:defRPr sz="2400"/>
            </a:lvl4pPr>
            <a:lvl5pPr>
              <a:spcBef>
                <a:spcPts val="500"/>
              </a:spcBef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12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solidFill>
                  <a:srgbClr val="80808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95" name="标题 3073"/>
          <p:cNvSpPr txBox="1"/>
          <p:nvPr>
            <p:ph type="ctrTitle"/>
          </p:nvPr>
        </p:nvSpPr>
        <p:spPr>
          <a:xfrm>
            <a:off x="2829256" y="306596"/>
            <a:ext cx="6533488" cy="1049678"/>
          </a:xfrm>
          <a:prstGeom prst="rect">
            <a:avLst/>
          </a:prstGeom>
        </p:spPr>
        <p:txBody>
          <a:bodyPr anchor="ctr"/>
          <a:lstStyle>
            <a:lvl1pPr algn="l">
              <a:defRPr sz="4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聚合查询：Aggregations</a:t>
            </a:r>
          </a:p>
        </p:txBody>
      </p:sp>
      <p:pic>
        <p:nvPicPr>
          <p:cNvPr id="9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8" name="标题 3073"/>
          <p:cNvSpPr txBox="1"/>
          <p:nvPr/>
        </p:nvSpPr>
        <p:spPr>
          <a:xfrm>
            <a:off x="1550029" y="1567371"/>
            <a:ext cx="2378636" cy="104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86968">
              <a:defRPr sz="4462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使用场景</a:t>
            </a:r>
          </a:p>
        </p:txBody>
      </p:sp>
      <p:sp>
        <p:nvSpPr>
          <p:cNvPr id="99" name="标题 3073"/>
          <p:cNvSpPr txBox="1"/>
          <p:nvPr/>
        </p:nvSpPr>
        <p:spPr>
          <a:xfrm>
            <a:off x="7741312" y="1567371"/>
            <a:ext cx="2452687" cy="104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sz="4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聚合分类</a:t>
            </a:r>
          </a:p>
        </p:txBody>
      </p:sp>
      <p:sp>
        <p:nvSpPr>
          <p:cNvPr id="100" name="标题 3073"/>
          <p:cNvSpPr txBox="1"/>
          <p:nvPr/>
        </p:nvSpPr>
        <p:spPr>
          <a:xfrm>
            <a:off x="7741312" y="4414677"/>
            <a:ext cx="2452687" cy="104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sz="4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语法用法</a:t>
            </a:r>
          </a:p>
        </p:txBody>
      </p:sp>
      <p:sp>
        <p:nvSpPr>
          <p:cNvPr id="101" name="标题 3073"/>
          <p:cNvSpPr txBox="1"/>
          <p:nvPr/>
        </p:nvSpPr>
        <p:spPr>
          <a:xfrm>
            <a:off x="1623071" y="4414677"/>
            <a:ext cx="2452686" cy="104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sz="4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数据结构</a:t>
            </a:r>
          </a:p>
        </p:txBody>
      </p:sp>
      <p:sp>
        <p:nvSpPr>
          <p:cNvPr id="102" name="标题 3073"/>
          <p:cNvSpPr txBox="1"/>
          <p:nvPr/>
        </p:nvSpPr>
        <p:spPr>
          <a:xfrm>
            <a:off x="4439973" y="2852366"/>
            <a:ext cx="3312054" cy="1326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905255">
              <a:defRPr sz="6336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学习方法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62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4" name="标题 3073"/>
          <p:cNvSpPr txBox="1"/>
          <p:nvPr/>
        </p:nvSpPr>
        <p:spPr>
          <a:xfrm>
            <a:off x="2798730" y="271971"/>
            <a:ext cx="6594540" cy="84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722376">
              <a:defRPr sz="363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管道聚合：Pipeline agregations</a:t>
            </a:r>
          </a:p>
        </p:txBody>
      </p:sp>
      <p:sp>
        <p:nvSpPr>
          <p:cNvPr id="165" name="标题 3073"/>
          <p:cNvSpPr txBox="1"/>
          <p:nvPr/>
        </p:nvSpPr>
        <p:spPr>
          <a:xfrm>
            <a:off x="793337" y="1771330"/>
            <a:ext cx="7063713" cy="699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676655">
              <a:defRPr sz="340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概念：对聚合的结果二次聚合</a:t>
            </a:r>
          </a:p>
        </p:txBody>
      </p:sp>
      <p:sp>
        <p:nvSpPr>
          <p:cNvPr id="166" name="标题 3073"/>
          <p:cNvSpPr txBox="1"/>
          <p:nvPr/>
        </p:nvSpPr>
        <p:spPr>
          <a:xfrm>
            <a:off x="793337" y="2660330"/>
            <a:ext cx="7063713" cy="699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676655">
              <a:defRPr sz="340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分类：父级和兄弟级</a:t>
            </a:r>
          </a:p>
        </p:txBody>
      </p:sp>
      <p:sp>
        <p:nvSpPr>
          <p:cNvPr id="167" name="标题 3073"/>
          <p:cNvSpPr txBox="1"/>
          <p:nvPr/>
        </p:nvSpPr>
        <p:spPr>
          <a:xfrm>
            <a:off x="793337" y="3549329"/>
            <a:ext cx="7063713" cy="69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676655">
              <a:defRPr sz="340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语法：buckets_path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70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灯片编号占位符 2"/>
          <p:cNvSpPr txBox="1"/>
          <p:nvPr>
            <p:ph type="sldNum" sz="quarter" idx="4294967295"/>
          </p:nvPr>
        </p:nvSpPr>
        <p:spPr>
          <a:xfrm>
            <a:off x="11293688" y="6245225"/>
            <a:ext cx="28871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2" name="标题 3073"/>
          <p:cNvSpPr txBox="1"/>
          <p:nvPr/>
        </p:nvSpPr>
        <p:spPr>
          <a:xfrm>
            <a:off x="2798730" y="271971"/>
            <a:ext cx="6594540" cy="84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722376">
              <a:defRPr sz="363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管道聚合：Pipeline agregations</a:t>
            </a:r>
          </a:p>
        </p:txBody>
      </p:sp>
      <p:pic>
        <p:nvPicPr>
          <p:cNvPr id="17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2820" y="1659508"/>
            <a:ext cx="9066360" cy="38762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7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7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1658" y="642397"/>
            <a:ext cx="9188684" cy="5573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81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8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1266" y="-1"/>
            <a:ext cx="7620001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标题 3073"/>
          <p:cNvSpPr txBox="1"/>
          <p:nvPr/>
        </p:nvSpPr>
        <p:spPr>
          <a:xfrm>
            <a:off x="530871" y="408196"/>
            <a:ext cx="2650660" cy="63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612648">
              <a:defRPr sz="3082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三角选择法则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05" name="标题 3073"/>
          <p:cNvSpPr txBox="1"/>
          <p:nvPr>
            <p:ph type="ctrTitle"/>
          </p:nvPr>
        </p:nvSpPr>
        <p:spPr>
          <a:xfrm>
            <a:off x="2484421" y="331996"/>
            <a:ext cx="7223158" cy="800308"/>
          </a:xfrm>
          <a:prstGeom prst="rect">
            <a:avLst/>
          </a:prstGeom>
        </p:spPr>
        <p:txBody>
          <a:bodyPr anchor="ctr"/>
          <a:lstStyle>
            <a:lvl1pPr algn="l" defTabSz="795527">
              <a:defRPr sz="4002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学习方法：学以鱼不如学已渔</a:t>
            </a:r>
          </a:p>
        </p:txBody>
      </p:sp>
      <p:pic>
        <p:nvPicPr>
          <p:cNvPr id="10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8" name="标题 3073"/>
          <p:cNvSpPr txBox="1"/>
          <p:nvPr/>
        </p:nvSpPr>
        <p:spPr>
          <a:xfrm>
            <a:off x="1473829" y="1482704"/>
            <a:ext cx="3769361" cy="800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795527">
              <a:defRPr sz="4002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课程知识点覆盖</a:t>
            </a:r>
          </a:p>
        </p:txBody>
      </p:sp>
      <p:sp>
        <p:nvSpPr>
          <p:cNvPr id="109" name="标题 3073"/>
          <p:cNvSpPr txBox="1"/>
          <p:nvPr/>
        </p:nvSpPr>
        <p:spPr>
          <a:xfrm>
            <a:off x="1456896" y="2329371"/>
            <a:ext cx="2833554" cy="80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713231">
              <a:defRPr sz="3587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不要死记代码</a:t>
            </a:r>
          </a:p>
        </p:txBody>
      </p:sp>
      <p:sp>
        <p:nvSpPr>
          <p:cNvPr id="110" name="标题 3073"/>
          <p:cNvSpPr txBox="1"/>
          <p:nvPr/>
        </p:nvSpPr>
        <p:spPr>
          <a:xfrm>
            <a:off x="1456896" y="3176037"/>
            <a:ext cx="6487780" cy="800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795527">
              <a:defRPr sz="4002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场景和对应的知识点的关系</a:t>
            </a:r>
          </a:p>
        </p:txBody>
      </p:sp>
      <p:sp>
        <p:nvSpPr>
          <p:cNvPr id="111" name="标题 3073"/>
          <p:cNvSpPr txBox="1"/>
          <p:nvPr/>
        </p:nvSpPr>
        <p:spPr>
          <a:xfrm>
            <a:off x="1499229" y="4022704"/>
            <a:ext cx="2175601" cy="80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795527">
              <a:defRPr sz="4002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熟悉文档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14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6" name="标题 3073"/>
          <p:cNvSpPr txBox="1"/>
          <p:nvPr/>
        </p:nvSpPr>
        <p:spPr>
          <a:xfrm>
            <a:off x="1502172" y="1838997"/>
            <a:ext cx="6669618" cy="419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defTabSz="365760">
              <a:defRPr sz="1840">
                <a:latin typeface="宋体"/>
                <a:ea typeface="宋体"/>
                <a:cs typeface="宋体"/>
                <a:sym typeface="宋体"/>
              </a:defRPr>
            </a:pPr>
            <a:r>
              <a:t>某商城各个品牌手机的月销量是多少？</a:t>
            </a:r>
          </a:p>
          <a:p>
            <a:pPr defTabSz="365760">
              <a:defRPr sz="1840">
                <a:latin typeface="宋体"/>
                <a:ea typeface="宋体"/>
                <a:cs typeface="宋体"/>
                <a:sym typeface="宋体"/>
              </a:defRPr>
            </a:pPr>
            <a:r>
              <a:t>As as sdf  </a:t>
            </a:r>
          </a:p>
          <a:p>
            <a:pPr defTabSz="365760">
              <a:defRPr sz="1840">
                <a:latin typeface="宋体"/>
                <a:ea typeface="宋体"/>
                <a:cs typeface="宋体"/>
                <a:sym typeface="宋体"/>
              </a:defRPr>
            </a:pPr>
            <a:r>
              <a:t>Sa </a:t>
            </a:r>
          </a:p>
        </p:txBody>
      </p:sp>
      <p:sp>
        <p:nvSpPr>
          <p:cNvPr id="117" name="标题 3073"/>
          <p:cNvSpPr txBox="1"/>
          <p:nvPr/>
        </p:nvSpPr>
        <p:spPr>
          <a:xfrm>
            <a:off x="1487604" y="4132550"/>
            <a:ext cx="6495555" cy="419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defTabSz="365760">
              <a:defRPr sz="1840">
                <a:latin typeface="宋体"/>
                <a:ea typeface="宋体"/>
                <a:cs typeface="宋体"/>
                <a:sym typeface="宋体"/>
              </a:defRPr>
            </a:pPr>
            <a:r>
              <a:t>我们产品的消费群体在不同年龄段的分布式情况</a:t>
            </a:r>
          </a:p>
          <a:p>
            <a:pPr defTabSz="365760">
              <a:defRPr sz="1840">
                <a:latin typeface="宋体"/>
                <a:ea typeface="宋体"/>
                <a:cs typeface="宋体"/>
                <a:sym typeface="宋体"/>
              </a:defRPr>
            </a:pPr>
            <a:r>
              <a:t>As as sdf  </a:t>
            </a:r>
          </a:p>
          <a:p>
            <a:pPr defTabSz="365760">
              <a:defRPr sz="1840">
                <a:latin typeface="宋体"/>
                <a:ea typeface="宋体"/>
                <a:cs typeface="宋体"/>
                <a:sym typeface="宋体"/>
              </a:defRPr>
            </a:pPr>
            <a:r>
              <a:t>Sa </a:t>
            </a:r>
          </a:p>
        </p:txBody>
      </p:sp>
      <p:sp>
        <p:nvSpPr>
          <p:cNvPr id="118" name="标题 3073"/>
          <p:cNvSpPr txBox="1"/>
          <p:nvPr/>
        </p:nvSpPr>
        <p:spPr>
          <a:xfrm>
            <a:off x="1487604" y="2603514"/>
            <a:ext cx="6495555" cy="419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defTabSz="365760">
              <a:defRPr sz="1840">
                <a:latin typeface="宋体"/>
                <a:ea typeface="宋体"/>
                <a:cs typeface="宋体"/>
                <a:sym typeface="宋体"/>
              </a:defRPr>
            </a:pPr>
            <a:r>
              <a:t>中国不同地区的消费水平</a:t>
            </a:r>
          </a:p>
          <a:p>
            <a:pPr defTabSz="365760">
              <a:defRPr sz="1840">
                <a:latin typeface="宋体"/>
                <a:ea typeface="宋体"/>
                <a:cs typeface="宋体"/>
                <a:sym typeface="宋体"/>
              </a:defRPr>
            </a:pPr>
            <a:r>
              <a:t>As as sdf  </a:t>
            </a:r>
          </a:p>
          <a:p>
            <a:pPr defTabSz="365760">
              <a:defRPr sz="1840">
                <a:latin typeface="宋体"/>
                <a:ea typeface="宋体"/>
                <a:cs typeface="宋体"/>
                <a:sym typeface="宋体"/>
              </a:defRPr>
            </a:pPr>
            <a:r>
              <a:t>Sa </a:t>
            </a:r>
          </a:p>
        </p:txBody>
      </p:sp>
      <p:sp>
        <p:nvSpPr>
          <p:cNvPr id="119" name="标题 3073"/>
          <p:cNvSpPr txBox="1"/>
          <p:nvPr/>
        </p:nvSpPr>
        <p:spPr>
          <a:xfrm>
            <a:off x="1487604" y="3368032"/>
            <a:ext cx="6495555" cy="419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defTabSz="365760">
              <a:defRPr sz="1840">
                <a:latin typeface="宋体"/>
                <a:ea typeface="宋体"/>
                <a:cs typeface="宋体"/>
                <a:sym typeface="宋体"/>
              </a:defRPr>
            </a:pPr>
            <a:r>
              <a:t>网站的平均响应时长</a:t>
            </a:r>
          </a:p>
          <a:p>
            <a:pPr defTabSz="365760">
              <a:defRPr sz="1840">
                <a:latin typeface="宋体"/>
                <a:ea typeface="宋体"/>
                <a:cs typeface="宋体"/>
                <a:sym typeface="宋体"/>
              </a:defRPr>
            </a:pPr>
            <a:r>
              <a:t>As as sdf  </a:t>
            </a:r>
          </a:p>
          <a:p>
            <a:pPr defTabSz="365760">
              <a:defRPr sz="1840">
                <a:latin typeface="宋体"/>
                <a:ea typeface="宋体"/>
                <a:cs typeface="宋体"/>
                <a:sym typeface="宋体"/>
              </a:defRPr>
            </a:pPr>
            <a:r>
              <a:t>Sa </a:t>
            </a:r>
          </a:p>
        </p:txBody>
      </p:sp>
      <p:sp>
        <p:nvSpPr>
          <p:cNvPr id="120" name="标题 3073"/>
          <p:cNvSpPr txBox="1"/>
          <p:nvPr/>
        </p:nvSpPr>
        <p:spPr>
          <a:xfrm>
            <a:off x="4906682" y="271971"/>
            <a:ext cx="2378636" cy="104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86968">
              <a:defRPr sz="4462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使用场景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23" name="标题 3073"/>
          <p:cNvSpPr txBox="1"/>
          <p:nvPr>
            <p:ph type="ctrTitle"/>
          </p:nvPr>
        </p:nvSpPr>
        <p:spPr>
          <a:xfrm>
            <a:off x="4723144" y="331996"/>
            <a:ext cx="2745712" cy="963126"/>
          </a:xfrm>
          <a:prstGeom prst="rect">
            <a:avLst/>
          </a:prstGeom>
        </p:spPr>
        <p:txBody>
          <a:bodyPr anchor="ctr"/>
          <a:lstStyle>
            <a:lvl1pPr algn="l">
              <a:defRPr sz="4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聚合分类</a:t>
            </a:r>
          </a:p>
        </p:txBody>
      </p:sp>
      <p:pic>
        <p:nvPicPr>
          <p:cNvPr id="124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6" name="标题 3073"/>
          <p:cNvSpPr txBox="1"/>
          <p:nvPr/>
        </p:nvSpPr>
        <p:spPr>
          <a:xfrm>
            <a:off x="793337" y="1771330"/>
            <a:ext cx="7063713" cy="699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676655">
              <a:defRPr sz="340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分桶聚合：Bucket agregations</a:t>
            </a:r>
          </a:p>
        </p:txBody>
      </p:sp>
      <p:sp>
        <p:nvSpPr>
          <p:cNvPr id="127" name="标题 3073"/>
          <p:cNvSpPr txBox="1"/>
          <p:nvPr/>
        </p:nvSpPr>
        <p:spPr>
          <a:xfrm>
            <a:off x="793337" y="2947437"/>
            <a:ext cx="8638348" cy="69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676655">
              <a:defRPr sz="340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指标聚合：Metrics agregations</a:t>
            </a:r>
          </a:p>
        </p:txBody>
      </p:sp>
      <p:sp>
        <p:nvSpPr>
          <p:cNvPr id="128" name="标题 3073"/>
          <p:cNvSpPr txBox="1"/>
          <p:nvPr/>
        </p:nvSpPr>
        <p:spPr>
          <a:xfrm>
            <a:off x="801804" y="4123545"/>
            <a:ext cx="6445116" cy="69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676655">
              <a:defRPr sz="340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管道聚合：Pipeline agregations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31" name="标题 3073"/>
          <p:cNvSpPr txBox="1"/>
          <p:nvPr>
            <p:ph type="ctrTitle"/>
          </p:nvPr>
        </p:nvSpPr>
        <p:spPr>
          <a:xfrm>
            <a:off x="3206288" y="374330"/>
            <a:ext cx="5779424" cy="636589"/>
          </a:xfrm>
          <a:prstGeom prst="rect">
            <a:avLst/>
          </a:prstGeom>
        </p:spPr>
        <p:txBody>
          <a:bodyPr anchor="ctr"/>
          <a:lstStyle>
            <a:lvl1pPr algn="l" defTabSz="612648">
              <a:defRPr sz="3082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分桶聚合：Bucket agregations</a:t>
            </a:r>
          </a:p>
        </p:txBody>
      </p:sp>
      <p:pic>
        <p:nvPicPr>
          <p:cNvPr id="132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3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5076" y="1110440"/>
            <a:ext cx="8747326" cy="5035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37" name="标题 3073"/>
          <p:cNvSpPr txBox="1"/>
          <p:nvPr>
            <p:ph type="ctrTitle"/>
          </p:nvPr>
        </p:nvSpPr>
        <p:spPr>
          <a:xfrm>
            <a:off x="3206288" y="374330"/>
            <a:ext cx="5779424" cy="636589"/>
          </a:xfrm>
          <a:prstGeom prst="rect">
            <a:avLst/>
          </a:prstGeom>
        </p:spPr>
        <p:txBody>
          <a:bodyPr anchor="ctr"/>
          <a:lstStyle>
            <a:lvl1pPr algn="l" defTabSz="612648">
              <a:defRPr sz="3082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分桶聚合：Bucket agregations</a:t>
            </a:r>
          </a:p>
        </p:txBody>
      </p:sp>
      <p:pic>
        <p:nvPicPr>
          <p:cNvPr id="13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4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780" y="1200946"/>
            <a:ext cx="8668306" cy="4854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43" name="标题 3073"/>
          <p:cNvSpPr txBox="1"/>
          <p:nvPr>
            <p:ph type="ctrTitle"/>
          </p:nvPr>
        </p:nvSpPr>
        <p:spPr>
          <a:xfrm>
            <a:off x="3206288" y="374330"/>
            <a:ext cx="5779424" cy="636589"/>
          </a:xfrm>
          <a:prstGeom prst="rect">
            <a:avLst/>
          </a:prstGeom>
        </p:spPr>
        <p:txBody>
          <a:bodyPr anchor="ctr"/>
          <a:lstStyle>
            <a:lvl1pPr algn="l" defTabSz="612648">
              <a:defRPr sz="3082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分桶聚合：Bucket agregations</a:t>
            </a:r>
          </a:p>
        </p:txBody>
      </p:sp>
      <p:pic>
        <p:nvPicPr>
          <p:cNvPr id="144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4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71712" y="1185374"/>
            <a:ext cx="6715220" cy="48853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49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1" name="标题 3073"/>
          <p:cNvSpPr txBox="1"/>
          <p:nvPr/>
        </p:nvSpPr>
        <p:spPr>
          <a:xfrm>
            <a:off x="2798730" y="271971"/>
            <a:ext cx="6594540" cy="84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740663">
              <a:defRPr sz="3725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指标聚合：Metrics agregations</a:t>
            </a:r>
          </a:p>
        </p:txBody>
      </p:sp>
      <p:sp>
        <p:nvSpPr>
          <p:cNvPr id="152" name="Avg 平均值…"/>
          <p:cNvSpPr txBox="1"/>
          <p:nvPr/>
        </p:nvSpPr>
        <p:spPr>
          <a:xfrm>
            <a:off x="1717823" y="1717785"/>
            <a:ext cx="7260730" cy="386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317500" defTabSz="457200">
              <a:buClr>
                <a:srgbClr val="4EA1DB"/>
              </a:buClr>
              <a:buSzPct val="100000"/>
              <a:buFont typeface="Times-Roman"/>
              <a:buChar char="•"/>
              <a:defRPr sz="2700">
                <a:solidFill>
                  <a:srgbClr val="4EA1DB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Avg 平均值</a:t>
            </a:r>
          </a:p>
          <a:p>
            <a:pPr marL="457200" indent="-317500" defTabSz="457200">
              <a:buClr>
                <a:srgbClr val="4EA1DB"/>
              </a:buClr>
              <a:buSzPct val="100000"/>
              <a:buFont typeface="Times-Roman"/>
              <a:buChar char="•"/>
              <a:defRPr sz="2700">
                <a:solidFill>
                  <a:srgbClr val="4EA1DB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>
              <a:solidFill>
                <a:srgbClr val="000000">
                  <a:alpha val="74901"/>
                </a:srgbClr>
              </a:solidFill>
            </a:endParaRPr>
          </a:p>
          <a:p>
            <a:pPr marL="457200" indent="-317500" defTabSz="457200">
              <a:buClr>
                <a:srgbClr val="4EA1DB"/>
              </a:buClr>
              <a:buSzPct val="100000"/>
              <a:buFont typeface="Times-Roman"/>
              <a:buChar char="•"/>
              <a:defRPr sz="2700">
                <a:solidFill>
                  <a:srgbClr val="4EA1DB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Max 最大值</a:t>
            </a:r>
          </a:p>
          <a:p>
            <a:pPr marL="457200" indent="-317500" defTabSz="457200">
              <a:buClr>
                <a:srgbClr val="4EA1DB"/>
              </a:buClr>
              <a:buSzPct val="100000"/>
              <a:buFont typeface="Times-Roman"/>
              <a:buChar char="•"/>
              <a:defRPr sz="2700">
                <a:solidFill>
                  <a:srgbClr val="4EA1DB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>
              <a:solidFill>
                <a:srgbClr val="000000">
                  <a:alpha val="74901"/>
                </a:srgbClr>
              </a:solidFill>
            </a:endParaRPr>
          </a:p>
          <a:p>
            <a:pPr marL="457200" indent="-317500" defTabSz="457200">
              <a:buClr>
                <a:srgbClr val="4EA1DB"/>
              </a:buClr>
              <a:buSzPct val="100000"/>
              <a:buFont typeface="Times-Roman"/>
              <a:buChar char="•"/>
              <a:defRPr sz="2700">
                <a:solidFill>
                  <a:srgbClr val="4EA1DB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Min 最小值</a:t>
            </a:r>
          </a:p>
          <a:p>
            <a:pPr marL="457200" indent="-317500" defTabSz="457200">
              <a:buClr>
                <a:srgbClr val="4EA1DB"/>
              </a:buClr>
              <a:buSzPct val="100000"/>
              <a:buFont typeface="Times-Roman"/>
              <a:buChar char="•"/>
              <a:defRPr sz="2700">
                <a:solidFill>
                  <a:srgbClr val="4EA1DB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>
              <a:solidFill>
                <a:srgbClr val="000000">
                  <a:alpha val="74901"/>
                </a:srgbClr>
              </a:solidFill>
            </a:endParaRPr>
          </a:p>
          <a:p>
            <a:pPr marL="457200" indent="-317500" defTabSz="457200">
              <a:buClr>
                <a:srgbClr val="4EA1DB"/>
              </a:buClr>
              <a:buSzPct val="100000"/>
              <a:buFont typeface="Times-Roman"/>
              <a:buChar char="•"/>
              <a:defRPr sz="2700">
                <a:solidFill>
                  <a:srgbClr val="4EA1DB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Sum 求和</a:t>
            </a:r>
          </a:p>
        </p:txBody>
      </p:sp>
      <p:sp>
        <p:nvSpPr>
          <p:cNvPr id="153" name="Cardinality 基数(去重)…"/>
          <p:cNvSpPr txBox="1"/>
          <p:nvPr/>
        </p:nvSpPr>
        <p:spPr>
          <a:xfrm>
            <a:off x="5578623" y="1739900"/>
            <a:ext cx="7260730" cy="337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317500" defTabSz="457200">
              <a:buClr>
                <a:srgbClr val="4EA1DB"/>
              </a:buClr>
              <a:buSzPct val="100000"/>
              <a:buFont typeface="Times-Roman"/>
              <a:buChar char="•"/>
              <a:defRPr sz="2700">
                <a:solidFill>
                  <a:srgbClr val="4EA1DB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Cardinality 基数(去重)</a:t>
            </a:r>
          </a:p>
          <a:p>
            <a:pPr marL="457200" indent="-317500" defTabSz="457200">
              <a:buClr>
                <a:srgbClr val="4EA1DB"/>
              </a:buClr>
              <a:buSzPct val="100000"/>
              <a:buFont typeface="Times-Roman"/>
              <a:buChar char="•"/>
              <a:defRPr sz="2700">
                <a:solidFill>
                  <a:srgbClr val="4EA1DB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457200" indent="-317500" defTabSz="457200">
              <a:buClr>
                <a:srgbClr val="4EA1DB"/>
              </a:buClr>
              <a:buSzPct val="100000"/>
              <a:buFont typeface="Times-Roman"/>
              <a:buChar char="•"/>
              <a:defRPr sz="2700">
                <a:solidFill>
                  <a:srgbClr val="4EA1DB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Value Count 计数</a:t>
            </a:r>
          </a:p>
          <a:p>
            <a:pPr marL="457200" indent="-317500" defTabSz="457200">
              <a:buClr>
                <a:srgbClr val="4EA1DB"/>
              </a:buClr>
              <a:buSzPct val="100000"/>
              <a:buFont typeface="Times-Roman"/>
              <a:buChar char="•"/>
              <a:defRPr sz="2700">
                <a:solidFill>
                  <a:srgbClr val="4EA1DB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>
              <a:solidFill>
                <a:srgbClr val="000000">
                  <a:alpha val="74901"/>
                </a:srgbClr>
              </a:solidFill>
            </a:endParaRPr>
          </a:p>
          <a:p>
            <a:pPr marL="457200" indent="-317500" defTabSz="457200">
              <a:buClr>
                <a:srgbClr val="4EA1DB"/>
              </a:buClr>
              <a:buSzPct val="100000"/>
              <a:buFont typeface="Times-Roman"/>
              <a:buChar char="•"/>
              <a:defRPr sz="2700">
                <a:solidFill>
                  <a:srgbClr val="4EA1DB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Stats 统计聚合</a:t>
            </a:r>
          </a:p>
          <a:p>
            <a:pPr marL="457200" indent="-317500" defTabSz="457200">
              <a:buClr>
                <a:srgbClr val="4EA1DB"/>
              </a:buClr>
              <a:buSzPct val="100000"/>
              <a:buFont typeface="Times-Roman"/>
              <a:buChar char="•"/>
              <a:defRPr sz="2700">
                <a:solidFill>
                  <a:srgbClr val="4EA1DB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>
              <a:solidFill>
                <a:srgbClr val="000000">
                  <a:alpha val="74901"/>
                </a:srgbClr>
              </a:solidFill>
            </a:endParaRPr>
          </a:p>
          <a:p>
            <a:pPr marL="457200" indent="-317500" defTabSz="457200">
              <a:buClr>
                <a:srgbClr val="4EA1DB"/>
              </a:buClr>
              <a:buSzPct val="100000"/>
              <a:buFont typeface="Times-Roman"/>
              <a:buChar char="•"/>
              <a:defRPr sz="2700">
                <a:solidFill>
                  <a:srgbClr val="4EA1DB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Top Hits 聚合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5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8" name="标题 3073"/>
          <p:cNvSpPr txBox="1"/>
          <p:nvPr/>
        </p:nvSpPr>
        <p:spPr>
          <a:xfrm>
            <a:off x="2798730" y="204237"/>
            <a:ext cx="6594540" cy="846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740663">
              <a:defRPr sz="3725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指标聚合：Metrics agregations</a:t>
            </a:r>
          </a:p>
        </p:txBody>
      </p:sp>
      <p:pic>
        <p:nvPicPr>
          <p:cNvPr id="15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1592" y="1391880"/>
            <a:ext cx="10036542" cy="40742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