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" name="用法"/>
          <p:cNvSpPr txBox="1"/>
          <p:nvPr/>
        </p:nvSpPr>
        <p:spPr>
          <a:xfrm>
            <a:off x="1918681" y="4322233"/>
            <a:ext cx="14194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000">
                <a:solidFill>
                  <a:srgbClr val="FFDB3E"/>
                </a:solidFill>
              </a:defRPr>
            </a:lvl1pPr>
          </a:lstStyle>
          <a:p>
            <a:pPr/>
            <a:r>
              <a:t>用法</a:t>
            </a:r>
          </a:p>
        </p:txBody>
      </p:sp>
      <p:sp>
        <p:nvSpPr>
          <p:cNvPr id="98" name="作用"/>
          <p:cNvSpPr txBox="1"/>
          <p:nvPr/>
        </p:nvSpPr>
        <p:spPr>
          <a:xfrm>
            <a:off x="1905959" y="2984500"/>
            <a:ext cx="1444931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000">
                <a:solidFill>
                  <a:srgbClr val="FFDB3E"/>
                </a:solidFill>
              </a:defRPr>
            </a:lvl1pPr>
          </a:lstStyle>
          <a:p>
            <a:pPr/>
            <a:r>
              <a:t>作用</a:t>
            </a:r>
          </a:p>
        </p:txBody>
      </p:sp>
      <p:sp>
        <p:nvSpPr>
          <p:cNvPr id="99" name="标题 3073"/>
          <p:cNvSpPr txBox="1"/>
          <p:nvPr/>
        </p:nvSpPr>
        <p:spPr>
          <a:xfrm>
            <a:off x="1696443" y="420621"/>
            <a:ext cx="8511247" cy="7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77240">
              <a:defRPr sz="391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第十五章：Spring Data Elasticsearch</a:t>
            </a:r>
          </a:p>
        </p:txBody>
      </p:sp>
      <p:sp>
        <p:nvSpPr>
          <p:cNvPr id="100" name="概述"/>
          <p:cNvSpPr txBox="1"/>
          <p:nvPr/>
        </p:nvSpPr>
        <p:spPr>
          <a:xfrm>
            <a:off x="1928510" y="1646766"/>
            <a:ext cx="144493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000">
                <a:solidFill>
                  <a:srgbClr val="FFDB3E"/>
                </a:solidFill>
              </a:defRPr>
            </a:lvl1pPr>
          </a:lstStyle>
          <a:p>
            <a:pPr/>
            <a:r>
              <a:t>概述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3" name="标题 3073"/>
          <p:cNvSpPr txBox="1"/>
          <p:nvPr>
            <p:ph type="ctrTitle"/>
          </p:nvPr>
        </p:nvSpPr>
        <p:spPr>
          <a:xfrm>
            <a:off x="656283" y="380111"/>
            <a:ext cx="4897800" cy="1017145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痛点</a:t>
            </a:r>
          </a:p>
        </p:txBody>
      </p:sp>
      <p:sp>
        <p:nvSpPr>
          <p:cNvPr id="10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" name="很多地方需要拼接Json字符串，数据交互不友好…"/>
          <p:cNvSpPr txBox="1"/>
          <p:nvPr/>
        </p:nvSpPr>
        <p:spPr>
          <a:xfrm>
            <a:off x="1333624" y="1736396"/>
            <a:ext cx="9524753" cy="3093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0684" indent="-260684">
              <a:buSzPct val="100000"/>
              <a:buChar char="•"/>
              <a:defRPr sz="2600">
                <a:solidFill>
                  <a:srgbClr val="FFDB3E"/>
                </a:solidFill>
              </a:defRPr>
            </a:pPr>
            <a:r>
              <a:t>很多地方需要拼接Json字符串，数据交互不友好</a:t>
            </a:r>
          </a:p>
          <a:p>
            <a:pPr marL="260684" indent="-260684">
              <a:buSzPct val="100000"/>
              <a:buChar char="•"/>
              <a:defRPr sz="2600">
                <a:solidFill>
                  <a:srgbClr val="FFDB3E"/>
                </a:solidFill>
              </a:defRPr>
            </a:pPr>
          </a:p>
          <a:p>
            <a:pPr marL="260684" indent="-260684">
              <a:buSzPct val="100000"/>
              <a:buChar char="•"/>
              <a:defRPr sz="2600">
                <a:solidFill>
                  <a:srgbClr val="FFDB3E"/>
                </a:solidFill>
              </a:defRPr>
            </a:pPr>
            <a:r>
              <a:t>需要人工管理对象和Json的映射关系</a:t>
            </a:r>
          </a:p>
          <a:p>
            <a:pPr>
              <a:defRPr sz="2600">
                <a:solidFill>
                  <a:srgbClr val="FFDB3E"/>
                </a:solidFill>
              </a:defRPr>
            </a:pPr>
          </a:p>
          <a:p>
            <a:pPr marL="260684" indent="-260684">
              <a:buSzPct val="100000"/>
              <a:buChar char="•"/>
              <a:defRPr sz="2600">
                <a:solidFill>
                  <a:srgbClr val="FFDB3E"/>
                </a:solidFill>
              </a:defRPr>
            </a:pPr>
            <a:r>
              <a:t>需要人工管理与ES服务建立的连接</a:t>
            </a:r>
          </a:p>
          <a:p>
            <a:pPr marL="260684" indent="-260684">
              <a:buSzPct val="100000"/>
              <a:buChar char="•"/>
              <a:defRPr sz="2600">
                <a:solidFill>
                  <a:srgbClr val="FFDB3E"/>
                </a:solidFill>
              </a:defRPr>
            </a:pPr>
          </a:p>
          <a:p>
            <a:pPr marL="260684" indent="-260684">
              <a:buSzPct val="100000"/>
              <a:buChar char="•"/>
              <a:defRPr sz="2600">
                <a:solidFill>
                  <a:srgbClr val="FFDB3E"/>
                </a:solidFill>
              </a:defRPr>
            </a:pPr>
            <a:r>
              <a:t>原生的客户端有一定的学习成本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012" y="492739"/>
            <a:ext cx="11463976" cy="5580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966" y="645810"/>
            <a:ext cx="11540068" cy="5274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9" name="标题 3073"/>
          <p:cNvSpPr txBox="1"/>
          <p:nvPr>
            <p:ph type="ctrTitle"/>
          </p:nvPr>
        </p:nvSpPr>
        <p:spPr>
          <a:xfrm>
            <a:off x="656283" y="380111"/>
            <a:ext cx="4897800" cy="1017145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概述</a:t>
            </a:r>
          </a:p>
        </p:txBody>
      </p:sp>
      <p:sp>
        <p:nvSpPr>
          <p:cNvPr id="12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2" name="Spring Data 的目标是为数据访问提供熟悉且一致的基于 Spring 的编程模型，同时仍保留底层数据存储的特 殊特性。…"/>
          <p:cNvSpPr txBox="1"/>
          <p:nvPr/>
        </p:nvSpPr>
        <p:spPr>
          <a:xfrm>
            <a:off x="1071157" y="1889745"/>
            <a:ext cx="9524753" cy="278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>
                <a:solidFill>
                  <a:srgbClr val="FFDB3E"/>
                </a:solidFill>
              </a:defRPr>
            </a:pPr>
            <a:r>
              <a:t>Spring Data 的目标是为数据访问提供熟悉且一致的基于 Spring 的编程模型，同时仍保留底层数据存储的特 殊特性。</a:t>
            </a:r>
          </a:p>
          <a:p>
            <a:pPr>
              <a:defRPr sz="2600">
                <a:solidFill>
                  <a:srgbClr val="FFDB3E"/>
                </a:solidFill>
              </a:defRPr>
            </a:pPr>
          </a:p>
          <a:p>
            <a:pPr>
              <a:defRPr sz="2600">
                <a:solidFill>
                  <a:srgbClr val="FFDB3E"/>
                </a:solidFill>
              </a:defRPr>
            </a:pPr>
            <a:r>
              <a:t>Spring Data for Elasticsearch 是 Spring Data 项目的一部分，该项目旨在为新数据存储提供熟悉且一致的基于 Spring 的编程模型，同时保留特定于存储的特性和功能。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5" name="标题 3073"/>
          <p:cNvSpPr txBox="1"/>
          <p:nvPr>
            <p:ph type="ctrTitle"/>
          </p:nvPr>
        </p:nvSpPr>
        <p:spPr>
          <a:xfrm>
            <a:off x="597017" y="297487"/>
            <a:ext cx="4004731" cy="912621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作用</a:t>
            </a:r>
          </a:p>
        </p:txBody>
      </p:sp>
      <p:sp>
        <p:nvSpPr>
          <p:cNvPr id="12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" name="Spring Data 存储库抽象的目标是显着减…"/>
          <p:cNvSpPr txBox="1"/>
          <p:nvPr/>
        </p:nvSpPr>
        <p:spPr>
          <a:xfrm>
            <a:off x="1381026" y="1847759"/>
            <a:ext cx="8119088" cy="191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600">
                <a:solidFill>
                  <a:srgbClr val="FFDB3E"/>
                </a:solidFill>
              </a:defRPr>
            </a:pPr>
            <a:r>
              <a:t>Spring Data 存储库抽象的目标是显着减</a:t>
            </a:r>
          </a:p>
          <a:p>
            <a:pPr>
              <a:defRPr sz="3600">
                <a:solidFill>
                  <a:srgbClr val="FFDB3E"/>
                </a:solidFill>
              </a:defRPr>
            </a:pPr>
            <a:r>
              <a:t>少为各种持久性存储实现数据访问层所需的样板代码量。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1" name="标题 3073"/>
          <p:cNvSpPr txBox="1"/>
          <p:nvPr>
            <p:ph type="ctrTitle"/>
          </p:nvPr>
        </p:nvSpPr>
        <p:spPr>
          <a:xfrm>
            <a:off x="597017" y="297487"/>
            <a:ext cx="1367332" cy="912621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核心</a:t>
            </a:r>
          </a:p>
        </p:txBody>
      </p:sp>
      <p:sp>
        <p:nvSpPr>
          <p:cNvPr id="13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4" name="Spring Data 存储库抽象中的中心接口是Repository. 它需要域类来管理以及域类的 ID 类型作为类型参数。此接口主要用作标记接口，以捕获要使用的类型并帮助您发现扩展此接口的接口。该CrudRepository接口为正在管理的实体类提供复杂的 CRUD 功能。"/>
          <p:cNvSpPr txBox="1"/>
          <p:nvPr/>
        </p:nvSpPr>
        <p:spPr>
          <a:xfrm>
            <a:off x="1237811" y="1813892"/>
            <a:ext cx="9716378" cy="1901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rgbClr val="FFDB3E"/>
                </a:solidFill>
              </a:defRPr>
            </a:lvl1pPr>
          </a:lstStyle>
          <a:p>
            <a:pPr/>
            <a:r>
              <a:t>Spring Data 存储库抽象中的中心接口是Repository. 它需要域类来管理以及域类的 ID 类型作为类型参数。此接口主要用作标记接口，以捕获要使用的类型并帮助您发现扩展此接口的接口。该CrudRepository接口为正在管理的实体类提供复杂的 CRUD 功能。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