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1800"/>
            </a:lvl1pPr>
            <a:lvl2pPr marL="0" indent="342900" algn="ctr">
              <a:spcBef>
                <a:spcPts val="400"/>
              </a:spcBef>
              <a:buSzTx/>
              <a:buNone/>
              <a:defRPr sz="1800"/>
            </a:lvl2pPr>
            <a:lvl3pPr marL="0" indent="685800" algn="ctr">
              <a:spcBef>
                <a:spcPts val="400"/>
              </a:spcBef>
              <a:buSzTx/>
              <a:buNone/>
              <a:defRPr sz="1800"/>
            </a:lvl3pPr>
            <a:lvl4pPr marL="0" indent="1028700" algn="ctr">
              <a:spcBef>
                <a:spcPts val="400"/>
              </a:spcBef>
              <a:buSzTx/>
              <a:buNone/>
              <a:defRPr sz="1800"/>
            </a:lvl4pPr>
            <a:lvl5pPr marL="0" indent="1371600" algn="ctr">
              <a:spcBef>
                <a:spcPts val="400"/>
              </a:spcBef>
              <a:buSz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609600" y="1600200"/>
            <a:ext cx="5376672" cy="452596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None/>
              <a:defRPr sz="2100"/>
            </a:lvl1pPr>
            <a:lvl2pPr marL="0" indent="342900">
              <a:spcBef>
                <a:spcPts val="500"/>
              </a:spcBef>
              <a:buSzTx/>
              <a:buNone/>
              <a:defRPr sz="2100"/>
            </a:lvl2pPr>
            <a:lvl3pPr marL="0" indent="685800">
              <a:spcBef>
                <a:spcPts val="500"/>
              </a:spcBef>
              <a:buSzTx/>
              <a:buNone/>
              <a:defRPr sz="2100"/>
            </a:lvl3pPr>
            <a:lvl4pPr marL="0" indent="1028700">
              <a:spcBef>
                <a:spcPts val="500"/>
              </a:spcBef>
              <a:buSzTx/>
              <a:buNone/>
              <a:defRPr sz="2100"/>
            </a:lvl4pPr>
            <a:lvl5pPr marL="0" indent="1371600">
              <a:spcBef>
                <a:spcPts val="500"/>
              </a:spcBef>
              <a:buSzTx/>
              <a:buNone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500"/>
              </a:spcBef>
              <a:buSzTx/>
              <a:buNone/>
              <a:defRPr sz="21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>
              <a:spcBef>
                <a:spcPts val="500"/>
              </a:spcBef>
              <a:defRPr sz="2400"/>
            </a:lvl2pPr>
            <a:lvl3pPr>
              <a:spcBef>
                <a:spcPts val="500"/>
              </a:spcBef>
              <a:defRPr sz="2400"/>
            </a:lvl3pPr>
            <a:lvl4pPr>
              <a:spcBef>
                <a:spcPts val="500"/>
              </a:spcBef>
              <a:defRPr sz="2400"/>
            </a:lvl4pPr>
            <a:lvl5pPr>
              <a:spcBef>
                <a:spcPts val="500"/>
              </a:spcBef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12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solidFill>
                  <a:srgbClr val="80808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6.tif"/><Relationship Id="rId4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17.tif"/><Relationship Id="rId5" Type="http://schemas.openxmlformats.org/officeDocument/2006/relationships/image" Target="../media/image18.tif"/><Relationship Id="rId6" Type="http://schemas.openxmlformats.org/officeDocument/2006/relationships/image" Target="../media/image19.tif"/><Relationship Id="rId7" Type="http://schemas.openxmlformats.org/officeDocument/2006/relationships/image" Target="../media/image20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1.tif"/><Relationship Id="rId4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db-engines.com/en/ranking/search+engine" TargetMode="External"/><Relationship Id="rId4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db-engines.com/en/ranking/search+engine" TargetMode="External"/><Relationship Id="rId4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Relationship Id="rId6" Type="http://schemas.openxmlformats.org/officeDocument/2006/relationships/image" Target="../media/image6.tif"/><Relationship Id="rId7" Type="http://schemas.openxmlformats.org/officeDocument/2006/relationships/image" Target="../media/image7.tif"/><Relationship Id="rId8" Type="http://schemas.openxmlformats.org/officeDocument/2006/relationships/image" Target="../media/image1.jpeg"/><Relationship Id="rId9" Type="http://schemas.openxmlformats.org/officeDocument/2006/relationships/image" Target="../media/image8.tif"/><Relationship Id="rId10" Type="http://schemas.openxmlformats.org/officeDocument/2006/relationships/image" Target="../media/image9.tif"/><Relationship Id="rId11" Type="http://schemas.openxmlformats.org/officeDocument/2006/relationships/image" Target="../media/image10.tif"/><Relationship Id="rId12" Type="http://schemas.openxmlformats.org/officeDocument/2006/relationships/image" Target="../media/image11.tif"/><Relationship Id="rId13" Type="http://schemas.openxmlformats.org/officeDocument/2006/relationships/image" Target="../media/image12.tif"/><Relationship Id="rId14" Type="http://schemas.openxmlformats.org/officeDocument/2006/relationships/image" Target="../media/image13.tif"/><Relationship Id="rId15" Type="http://schemas.openxmlformats.org/officeDocument/2006/relationships/image" Target="../media/image14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5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9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7" name="文本框 2"/>
          <p:cNvSpPr txBox="1"/>
          <p:nvPr/>
        </p:nvSpPr>
        <p:spPr>
          <a:xfrm>
            <a:off x="8178079" y="5171117"/>
            <a:ext cx="231715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讲 师：吴 磊</a:t>
            </a:r>
          </a:p>
        </p:txBody>
      </p:sp>
      <p:pic>
        <p:nvPicPr>
          <p:cNvPr id="9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5735" y="1947235"/>
            <a:ext cx="1506390" cy="150784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标题 3073"/>
          <p:cNvSpPr txBox="1"/>
          <p:nvPr/>
        </p:nvSpPr>
        <p:spPr>
          <a:xfrm>
            <a:off x="4123783" y="2120283"/>
            <a:ext cx="5225642" cy="1161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z="6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Elastic Stack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284" y="476007"/>
            <a:ext cx="654089" cy="636589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Elasticsearch"/>
          <p:cNvSpPr txBox="1"/>
          <p:nvPr/>
        </p:nvSpPr>
        <p:spPr>
          <a:xfrm>
            <a:off x="1420283" y="565998"/>
            <a:ext cx="2429471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/>
            </a:lvl1pPr>
          </a:lstStyle>
          <a:p>
            <a:pPr/>
            <a:r>
              <a:t>Elasticsearch</a:t>
            </a:r>
          </a:p>
        </p:txBody>
      </p:sp>
      <p:sp>
        <p:nvSpPr>
          <p:cNvPr id="198" name="文本框 2"/>
          <p:cNvSpPr txBox="1"/>
          <p:nvPr/>
        </p:nvSpPr>
        <p:spPr>
          <a:xfrm>
            <a:off x="449039" y="3301459"/>
            <a:ext cx="3148829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buFont typeface="Wingdings"/>
              <a:defRPr sz="2400"/>
            </a:lvl1pPr>
          </a:lstStyle>
          <a:p>
            <a:pPr/>
            <a:r>
              <a:t>Elastic Stack的核心</a:t>
            </a:r>
          </a:p>
        </p:txBody>
      </p:sp>
      <p:sp>
        <p:nvSpPr>
          <p:cNvPr id="199" name="文本框 2"/>
          <p:cNvSpPr txBox="1"/>
          <p:nvPr/>
        </p:nvSpPr>
        <p:spPr>
          <a:xfrm>
            <a:off x="4478358" y="1344668"/>
            <a:ext cx="444788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lnSpc>
                <a:spcPct val="130000"/>
              </a:lnSpc>
              <a:buSzPct val="100000"/>
              <a:buChar char="◆"/>
              <a:defRPr sz="2400"/>
            </a:lvl1pPr>
          </a:lstStyle>
          <a:p>
            <a:pPr/>
            <a:r>
              <a:t>搜索、聚合分析、大数据存储</a:t>
            </a:r>
          </a:p>
        </p:txBody>
      </p:sp>
      <p:sp>
        <p:nvSpPr>
          <p:cNvPr id="200" name="文本框 2"/>
          <p:cNvSpPr txBox="1"/>
          <p:nvPr/>
        </p:nvSpPr>
        <p:spPr>
          <a:xfrm>
            <a:off x="4449964" y="2171345"/>
            <a:ext cx="6195879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lnSpc>
                <a:spcPct val="130000"/>
              </a:lnSpc>
              <a:buSzPct val="100000"/>
              <a:buChar char="◆"/>
              <a:defRPr sz="2400"/>
            </a:lvl1pPr>
          </a:lstStyle>
          <a:p>
            <a:pPr/>
            <a:r>
              <a:t>分布式、高性能、高可用、可伸缩、易维护</a:t>
            </a:r>
          </a:p>
        </p:txBody>
      </p:sp>
      <p:sp>
        <p:nvSpPr>
          <p:cNvPr id="201" name="文本框 2"/>
          <p:cNvSpPr txBox="1"/>
          <p:nvPr/>
        </p:nvSpPr>
        <p:spPr>
          <a:xfrm>
            <a:off x="4438067" y="3057437"/>
            <a:ext cx="6504345" cy="1055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lnSpc>
                <a:spcPct val="130000"/>
              </a:lnSpc>
              <a:buSzPct val="100000"/>
              <a:buChar char="◆"/>
              <a:defRPr sz="2400"/>
            </a:lvl1pPr>
          </a:lstStyle>
          <a:p>
            <a:pPr/>
            <a:r>
              <a:t>支持文本搜索、结构化数据、非结构化数据、地理位置搜索等</a:t>
            </a:r>
          </a:p>
        </p:txBody>
      </p:sp>
      <p:pic>
        <p:nvPicPr>
          <p:cNvPr id="20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2361" y="1284250"/>
            <a:ext cx="2162184" cy="1948106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全文本搜索只是全球众多公司利用 Elasticsearch 解决各种挑战的冰山一角"/>
          <p:cNvSpPr txBox="1"/>
          <p:nvPr/>
        </p:nvSpPr>
        <p:spPr>
          <a:xfrm>
            <a:off x="4749168" y="4256172"/>
            <a:ext cx="661719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600">
                <a:solidFill>
                  <a:srgbClr val="343741"/>
                </a:solidFill>
              </a:defRPr>
            </a:lvl1pPr>
          </a:lstStyle>
          <a:p>
            <a:pPr/>
            <a:r>
              <a:t>全文本搜索只是全球众多公司利用 Elasticsearch 解决各种挑战的冰山一角</a:t>
            </a:r>
          </a:p>
        </p:txBody>
      </p:sp>
      <p:pic>
        <p:nvPicPr>
          <p:cNvPr id="204" name="图片 1" descr="图片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2"/>
      <p:bldP build="whole" bldLvl="1" animBg="1" rev="0" advAuto="0" spid="201" grpId="4"/>
      <p:bldP build="whole" bldLvl="1" animBg="1" rev="0" advAuto="0" spid="198" grpId="1"/>
      <p:bldP build="whole" bldLvl="1" animBg="1" rev="0" advAuto="0" spid="200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20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575" y="359736"/>
            <a:ext cx="640528" cy="674965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Logstash"/>
          <p:cNvSpPr txBox="1"/>
          <p:nvPr/>
        </p:nvSpPr>
        <p:spPr>
          <a:xfrm>
            <a:off x="1328136" y="468915"/>
            <a:ext cx="1662114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/>
            </a:lvl1pPr>
          </a:lstStyle>
          <a:p>
            <a:pPr/>
            <a:r>
              <a:t>Logstash</a:t>
            </a:r>
          </a:p>
        </p:txBody>
      </p:sp>
      <p:pic>
        <p:nvPicPr>
          <p:cNvPr id="211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880" y="3291973"/>
            <a:ext cx="3005273" cy="3189379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采集"/>
          <p:cNvSpPr txBox="1"/>
          <p:nvPr/>
        </p:nvSpPr>
        <p:spPr>
          <a:xfrm>
            <a:off x="3761816" y="730261"/>
            <a:ext cx="825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57200">
              <a:lnSpc>
                <a:spcPts val="7800"/>
              </a:lnSpc>
              <a:defRPr b="1" sz="3200"/>
            </a:lvl1pPr>
          </a:lstStyle>
          <a:p>
            <a:pPr/>
            <a:r>
              <a:t>采集</a:t>
            </a:r>
          </a:p>
        </p:txBody>
      </p:sp>
      <p:sp>
        <p:nvSpPr>
          <p:cNvPr id="213" name="数据往往以各种各样的形式，或分散或集中地存在于很多系统中。Logstash 支持各种输入选择，可以同时从众多常用来源捕捉事件。能够以连续的流式传输方式，轻松地从您的日志、指标、Web 应用、数据存储以及各种 AWS 服务采集数据。"/>
          <p:cNvSpPr txBox="1"/>
          <p:nvPr/>
        </p:nvSpPr>
        <p:spPr>
          <a:xfrm>
            <a:off x="476628" y="1420061"/>
            <a:ext cx="4254458" cy="1689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defRPr sz="1600">
                <a:solidFill>
                  <a:srgbClr val="343741"/>
                </a:solidFill>
              </a:defRPr>
            </a:lvl1pPr>
          </a:lstStyle>
          <a:p>
            <a:pPr/>
            <a:r>
              <a:t>数据往往以各种各样的形式，或分散或集中地存在于很多系统中。Logstash 支持各种输入选择，可以同时从众多常用来源捕捉事件。能够以连续的流式传输方式，轻松地从您的日志、指标、Web 应用、数据存储以及各种 AWS 服务采集数据。</a:t>
            </a:r>
          </a:p>
        </p:txBody>
      </p:sp>
      <p:sp>
        <p:nvSpPr>
          <p:cNvPr id="214" name="输出"/>
          <p:cNvSpPr txBox="1"/>
          <p:nvPr/>
        </p:nvSpPr>
        <p:spPr>
          <a:xfrm>
            <a:off x="8330538" y="4245369"/>
            <a:ext cx="825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57200">
              <a:lnSpc>
                <a:spcPts val="7800"/>
              </a:lnSpc>
              <a:defRPr b="1" sz="3200"/>
            </a:lvl1pPr>
          </a:lstStyle>
          <a:p>
            <a:pPr/>
            <a:r>
              <a:t>输出</a:t>
            </a:r>
          </a:p>
        </p:txBody>
      </p:sp>
      <p:sp>
        <p:nvSpPr>
          <p:cNvPr id="215" name="过滤"/>
          <p:cNvSpPr txBox="1"/>
          <p:nvPr/>
        </p:nvSpPr>
        <p:spPr>
          <a:xfrm>
            <a:off x="3290808" y="5550985"/>
            <a:ext cx="825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57200">
              <a:lnSpc>
                <a:spcPts val="7800"/>
              </a:lnSpc>
              <a:defRPr b="1" sz="3200"/>
            </a:lvl1pPr>
          </a:lstStyle>
          <a:p>
            <a:pPr/>
            <a:r>
              <a:t>过滤</a:t>
            </a:r>
          </a:p>
        </p:txBody>
      </p:sp>
      <p:pic>
        <p:nvPicPr>
          <p:cNvPr id="216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50099" y="564175"/>
            <a:ext cx="3226005" cy="2511052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利用 Grok 从非结构化数据中派生出结构…"/>
          <p:cNvSpPr txBox="1"/>
          <p:nvPr/>
        </p:nvSpPr>
        <p:spPr>
          <a:xfrm>
            <a:off x="2946836" y="4170245"/>
            <a:ext cx="4470401" cy="1266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317500" defTabSz="457200">
              <a:lnSpc>
                <a:spcPts val="1700"/>
              </a:lnSpc>
              <a:spcBef>
                <a:spcPts val="1000"/>
              </a:spcBef>
              <a:buClr>
                <a:srgbClr val="343741"/>
              </a:buClr>
              <a:buSzPct val="100000"/>
              <a:buFont typeface="Arial"/>
              <a:buChar char="•"/>
              <a:defRPr sz="1500">
                <a:solidFill>
                  <a:srgbClr val="343741"/>
                </a:solidFill>
              </a:defRPr>
            </a:pPr>
            <a:r>
              <a:t>利用 Grok 从非结构化数据中派生出结构</a:t>
            </a:r>
          </a:p>
          <a:p>
            <a:pPr marL="457200" indent="-317500" defTabSz="457200">
              <a:lnSpc>
                <a:spcPts val="1700"/>
              </a:lnSpc>
              <a:spcBef>
                <a:spcPts val="1000"/>
              </a:spcBef>
              <a:buClr>
                <a:srgbClr val="343741"/>
              </a:buClr>
              <a:buSzPct val="100000"/>
              <a:buFont typeface="Arial"/>
              <a:buChar char="•"/>
              <a:defRPr sz="1500">
                <a:solidFill>
                  <a:srgbClr val="343741"/>
                </a:solidFill>
              </a:defRPr>
            </a:pPr>
            <a:r>
              <a:t>从 IP 地址破译出地理坐标</a:t>
            </a:r>
          </a:p>
          <a:p>
            <a:pPr marL="457200" indent="-317500" defTabSz="457200">
              <a:lnSpc>
                <a:spcPts val="1700"/>
              </a:lnSpc>
              <a:spcBef>
                <a:spcPts val="1000"/>
              </a:spcBef>
              <a:buClr>
                <a:srgbClr val="343741"/>
              </a:buClr>
              <a:buSzPct val="100000"/>
              <a:buFont typeface="Arial"/>
              <a:buChar char="•"/>
              <a:defRPr sz="1500">
                <a:solidFill>
                  <a:srgbClr val="343741"/>
                </a:solidFill>
              </a:defRPr>
            </a:pPr>
            <a:r>
              <a:t>将 PII 数据匿名化，完全排除敏感字段</a:t>
            </a:r>
          </a:p>
          <a:p>
            <a:pPr marL="457200" indent="-317500" defTabSz="457200">
              <a:lnSpc>
                <a:spcPts val="1700"/>
              </a:lnSpc>
              <a:spcBef>
                <a:spcPts val="1000"/>
              </a:spcBef>
              <a:buClr>
                <a:srgbClr val="343741"/>
              </a:buClr>
              <a:buSzPct val="100000"/>
              <a:buFont typeface="Arial"/>
              <a:buChar char="•"/>
              <a:defRPr sz="1500">
                <a:solidFill>
                  <a:srgbClr val="343741"/>
                </a:solidFill>
              </a:defRPr>
            </a:pPr>
            <a:r>
              <a:t>简化整体处理，不受数据源、格式或架构的影响</a:t>
            </a:r>
          </a:p>
        </p:txBody>
      </p:sp>
      <p:pic>
        <p:nvPicPr>
          <p:cNvPr id="218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60461" y="4101010"/>
            <a:ext cx="3226004" cy="2511052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Logstash 能够动态地转换和解析数据，不受格式或复杂度的影响："/>
          <p:cNvSpPr txBox="1"/>
          <p:nvPr/>
        </p:nvSpPr>
        <p:spPr>
          <a:xfrm>
            <a:off x="2927681" y="3451019"/>
            <a:ext cx="4757085" cy="565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defRPr sz="1600">
                <a:solidFill>
                  <a:srgbClr val="343741"/>
                </a:solidFill>
              </a:defRPr>
            </a:lvl1pPr>
          </a:lstStyle>
          <a:p>
            <a:pPr/>
            <a:r>
              <a:t>Logstash 能够动态地转换和解析数据，不受格式或复杂度的影响：</a:t>
            </a:r>
          </a:p>
        </p:txBody>
      </p:sp>
      <p:sp>
        <p:nvSpPr>
          <p:cNvPr id="220" name="Elasticsearch 是官方首选输出方式，但并非唯一选择。Logstash 提供多种输出选择，目前官方支持200 多个插件"/>
          <p:cNvSpPr txBox="1"/>
          <p:nvPr/>
        </p:nvSpPr>
        <p:spPr>
          <a:xfrm>
            <a:off x="8340930" y="3331621"/>
            <a:ext cx="3492168" cy="709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lnSpc>
                <a:spcPts val="1800"/>
              </a:lnSpc>
              <a:spcBef>
                <a:spcPts val="800"/>
              </a:spcBef>
              <a:defRPr sz="1600">
                <a:solidFill>
                  <a:srgbClr val="343741"/>
                </a:solidFill>
              </a:defRPr>
            </a:lvl1pPr>
          </a:lstStyle>
          <a:p>
            <a:pPr/>
            <a:r>
              <a:t>Elasticsearch 是官方首选输出方式，但并非唯一选择。Logstash 提供多种输出选择，目前官方支持200 多个插件</a:t>
            </a:r>
          </a:p>
        </p:txBody>
      </p:sp>
      <p:pic>
        <p:nvPicPr>
          <p:cNvPr id="221" name="图像" descr="图像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83294" y="668251"/>
            <a:ext cx="2471152" cy="1909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hecker dir="horz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文本框 2"/>
          <p:cNvSpPr txBox="1"/>
          <p:nvPr/>
        </p:nvSpPr>
        <p:spPr>
          <a:xfrm>
            <a:off x="389113" y="1291181"/>
            <a:ext cx="859599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lnSpc>
                <a:spcPct val="130000"/>
              </a:lnSpc>
              <a:buSzPct val="100000"/>
              <a:buChar char="◆"/>
              <a:defRPr sz="2400"/>
            </a:lvl1pPr>
          </a:lstStyle>
          <a:p>
            <a:pPr/>
            <a:r>
              <a:t>可视化</a:t>
            </a:r>
          </a:p>
        </p:txBody>
      </p:sp>
      <p:pic>
        <p:nvPicPr>
          <p:cNvPr id="22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011" y="476007"/>
            <a:ext cx="674965" cy="636589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Kibana    Elastic Stack的窗户"/>
          <p:cNvSpPr txBox="1"/>
          <p:nvPr/>
        </p:nvSpPr>
        <p:spPr>
          <a:xfrm>
            <a:off x="1592448" y="565999"/>
            <a:ext cx="527526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/>
            </a:lvl1pPr>
          </a:lstStyle>
          <a:p>
            <a:pPr/>
            <a:r>
              <a:t>Kibana    Elastic Stack的窗户</a:t>
            </a:r>
          </a:p>
        </p:txBody>
      </p:sp>
      <p:pic>
        <p:nvPicPr>
          <p:cNvPr id="22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49576" y="1549443"/>
            <a:ext cx="5482042" cy="3759114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文本框 2"/>
          <p:cNvSpPr txBox="1"/>
          <p:nvPr/>
        </p:nvSpPr>
        <p:spPr>
          <a:xfrm>
            <a:off x="710279" y="1808808"/>
            <a:ext cx="5069902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buFont typeface="Wingdings"/>
              <a:defRPr sz="2000"/>
            </a:lvl1pPr>
          </a:lstStyle>
          <a:p>
            <a:pPr/>
            <a:r>
              <a:t>图表：柱状图、线状图、饼图、旭日图等</a:t>
            </a:r>
          </a:p>
        </p:txBody>
      </p:sp>
      <p:sp>
        <p:nvSpPr>
          <p:cNvPr id="228" name="文本框 2"/>
          <p:cNvSpPr txBox="1"/>
          <p:nvPr/>
        </p:nvSpPr>
        <p:spPr>
          <a:xfrm>
            <a:off x="702189" y="2354086"/>
            <a:ext cx="5482042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buFont typeface="Wingdings"/>
              <a:defRPr sz="2000"/>
            </a:lvl1pPr>
          </a:lstStyle>
          <a:p>
            <a:pPr/>
            <a:r>
              <a:t>位置分析：位置搜索、形状搜索、地图检测等</a:t>
            </a:r>
          </a:p>
        </p:txBody>
      </p:sp>
      <p:sp>
        <p:nvSpPr>
          <p:cNvPr id="229" name="文本框 2"/>
          <p:cNvSpPr txBox="1"/>
          <p:nvPr/>
        </p:nvSpPr>
        <p:spPr>
          <a:xfrm>
            <a:off x="688911" y="4988022"/>
            <a:ext cx="431979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buFont typeface="Wingdings"/>
              <a:defRPr sz="2000"/>
            </a:lvl1pPr>
          </a:lstStyle>
          <a:p>
            <a:pPr/>
            <a:r>
              <a:t>柱状图、线状图、饼图、旭日图等</a:t>
            </a:r>
          </a:p>
        </p:txBody>
      </p:sp>
      <p:sp>
        <p:nvSpPr>
          <p:cNvPr id="230" name="文本框 2"/>
          <p:cNvSpPr txBox="1"/>
          <p:nvPr/>
        </p:nvSpPr>
        <p:spPr>
          <a:xfrm>
            <a:off x="694099" y="2899363"/>
            <a:ext cx="6028322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buFont typeface="Wingdings"/>
              <a:defRPr sz="2000"/>
            </a:lvl1pPr>
          </a:lstStyle>
          <a:p>
            <a:pPr/>
            <a:r>
              <a:t>时序分析：可以方便的从各种不同时间维度查看</a:t>
            </a:r>
          </a:p>
        </p:txBody>
      </p:sp>
      <p:sp>
        <p:nvSpPr>
          <p:cNvPr id="231" name="文本框 2"/>
          <p:cNvSpPr txBox="1"/>
          <p:nvPr/>
        </p:nvSpPr>
        <p:spPr>
          <a:xfrm>
            <a:off x="694099" y="4504440"/>
            <a:ext cx="574472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buFont typeface="Wingdings"/>
              <a:defRPr sz="2000"/>
            </a:lvl1pPr>
          </a:lstStyle>
          <a:p>
            <a:pPr/>
            <a:r>
              <a:t>安全监控：堆栈检测、异常报警、策略可配置</a:t>
            </a:r>
          </a:p>
        </p:txBody>
      </p:sp>
      <p:sp>
        <p:nvSpPr>
          <p:cNvPr id="232" name="文本框 2"/>
          <p:cNvSpPr txBox="1"/>
          <p:nvPr/>
        </p:nvSpPr>
        <p:spPr>
          <a:xfrm>
            <a:off x="694099" y="4022159"/>
            <a:ext cx="486301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buFont typeface="Wingdings"/>
              <a:defRPr sz="2000"/>
            </a:lvl1pPr>
          </a:lstStyle>
          <a:p>
            <a:pPr/>
            <a:r>
              <a:t>机器学习：非监督型异常和隐患检测</a:t>
            </a:r>
          </a:p>
        </p:txBody>
      </p:sp>
      <p:sp>
        <p:nvSpPr>
          <p:cNvPr id="233" name="文本框 2"/>
          <p:cNvSpPr txBox="1"/>
          <p:nvPr/>
        </p:nvSpPr>
        <p:spPr>
          <a:xfrm>
            <a:off x="389113" y="3444640"/>
            <a:ext cx="859599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lnSpc>
                <a:spcPct val="130000"/>
              </a:lnSpc>
              <a:buSzPct val="100000"/>
              <a:buChar char="◆"/>
              <a:defRPr sz="2400"/>
            </a:lvl1pPr>
          </a:lstStyle>
          <a:p>
            <a:pPr/>
            <a:r>
              <a:t>管理和监控</a:t>
            </a:r>
          </a:p>
        </p:txBody>
      </p:sp>
      <p:pic>
        <p:nvPicPr>
          <p:cNvPr id="234" name="图片 1" descr="图片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hecker dir="horz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8"/>
      <p:bldP build="whole" bldLvl="1" animBg="1" rev="0" advAuto="0" spid="232" grpId="7"/>
      <p:bldP build="whole" bldLvl="1" animBg="1" rev="0" advAuto="0" spid="231" grpId="6"/>
      <p:bldP build="whole" bldLvl="1" animBg="1" rev="0" advAuto="0" spid="227" grpId="2"/>
      <p:bldP build="whole" bldLvl="1" animBg="1" rev="0" advAuto="0" spid="229" grpId="4"/>
      <p:bldP build="whole" bldLvl="1" animBg="1" rev="0" advAuto="0" spid="230" grpId="5"/>
      <p:bldP build="whole" bldLvl="1" animBg="1" rev="0" advAuto="0" spid="223" grpId="1"/>
      <p:bldP build="whole" bldLvl="1" animBg="1" rev="0" advAuto="0" spid="228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23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945" y="440539"/>
            <a:ext cx="674965" cy="674965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Beats"/>
          <p:cNvSpPr txBox="1"/>
          <p:nvPr/>
        </p:nvSpPr>
        <p:spPr>
          <a:xfrm>
            <a:off x="1235719" y="549719"/>
            <a:ext cx="1051918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/>
            </a:lvl1pPr>
          </a:lstStyle>
          <a:p>
            <a:pPr/>
            <a:r>
              <a:t>Beats</a:t>
            </a:r>
          </a:p>
        </p:txBody>
      </p:sp>
      <p:sp>
        <p:nvSpPr>
          <p:cNvPr id="240" name="轻量级数据采集器"/>
          <p:cNvSpPr txBox="1"/>
          <p:nvPr/>
        </p:nvSpPr>
        <p:spPr>
          <a:xfrm>
            <a:off x="2591446" y="568471"/>
            <a:ext cx="24511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轻量级数据采集器</a:t>
            </a:r>
          </a:p>
        </p:txBody>
      </p:sp>
      <p:pic>
        <p:nvPicPr>
          <p:cNvPr id="24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3216" y="1314393"/>
            <a:ext cx="2303017" cy="1645482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轻量级：Beats使用go语言开发，对服务器资源占用极低。Beats 可以采集符合 Elastic Common Schema (ECS) 要求的数据，可以将数据转发至 Logstash 进行转换和解析。"/>
          <p:cNvSpPr txBox="1"/>
          <p:nvPr/>
        </p:nvSpPr>
        <p:spPr>
          <a:xfrm>
            <a:off x="4508143" y="2550748"/>
            <a:ext cx="6893184" cy="967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0473" indent="-180473">
              <a:buSzPct val="100000"/>
              <a:buChar char="•"/>
            </a:pPr>
            <a:r>
              <a:rPr b="1"/>
              <a:t>轻量级</a:t>
            </a:r>
            <a:r>
              <a:t>：Beats使用go语言开发，对服务器资源占用极低。Beats 可以采集符合 Elastic Common Schema (ECS) 要求的数据，可以将数据转发至 Logstash 进行转换和解析。</a:t>
            </a:r>
          </a:p>
        </p:txBody>
      </p:sp>
      <p:sp>
        <p:nvSpPr>
          <p:cNvPr id="243" name="即插即用：Filebeat 和 Metricbeat 中包含的一些模块能够简化从关键数据源（例如云平台、容器和系统，以及网络技术）采集、解析和可视化信息的过程。只需运行一行命令，即可开始探索。"/>
          <p:cNvSpPr txBox="1"/>
          <p:nvPr/>
        </p:nvSpPr>
        <p:spPr>
          <a:xfrm>
            <a:off x="4509538" y="3669749"/>
            <a:ext cx="6890394" cy="95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0473" indent="-180473">
              <a:buSzPct val="100000"/>
              <a:buChar char="•"/>
            </a:pPr>
            <a:r>
              <a:rPr b="1"/>
              <a:t>即插即用</a:t>
            </a:r>
            <a:r>
              <a:t>：Filebeat 和 Metricbeat 中包含的一些模块能够简化从关键数据源（例如云平台、容器和系统，以及网络技术）采集、解析和可视化信息的过程。只需运行一行命令，即可开始探索。</a:t>
            </a:r>
          </a:p>
        </p:txBody>
      </p:sp>
      <p:sp>
        <p:nvSpPr>
          <p:cNvPr id="244" name="开源：Beats 是一个免费且开放的平台，集合了多种单一用途数据采集器。它们从成百上千或成千上万台机器和系统向 Logstash 或 Elasticsearch 发送数据。"/>
          <p:cNvSpPr txBox="1"/>
          <p:nvPr/>
        </p:nvSpPr>
        <p:spPr>
          <a:xfrm>
            <a:off x="4508143" y="1431748"/>
            <a:ext cx="6893184" cy="967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0473" indent="-180473">
              <a:buSzPct val="100000"/>
              <a:buChar char="•"/>
            </a:pPr>
            <a:r>
              <a:rPr b="1"/>
              <a:t>开源</a:t>
            </a:r>
            <a:r>
              <a:t>：Beats 是一个免费且开放的平台，集合了多种单一用途数据采集器。它们从成百上千或成千上万台机器和系统向 Logstash 或 Elasticsearch 发送数据。</a:t>
            </a:r>
          </a:p>
        </p:txBody>
      </p:sp>
      <p:sp>
        <p:nvSpPr>
          <p:cNvPr id="245" name="可扩展：由于Beats开源的特性，如果现有Beats不能满足开发需要，我们可以自行构建，并且完善Beats社区"/>
          <p:cNvSpPr txBox="1"/>
          <p:nvPr/>
        </p:nvSpPr>
        <p:spPr>
          <a:xfrm>
            <a:off x="4515216" y="4781270"/>
            <a:ext cx="6893185" cy="642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0473" indent="-180473">
              <a:buSzPct val="100000"/>
              <a:buChar char="•"/>
            </a:pPr>
            <a:r>
              <a:rPr b="1"/>
              <a:t>可扩展</a:t>
            </a:r>
            <a:r>
              <a:t>：由于Beats开源的特性，如果现有Beats不能满足开发需要，我们可以自行构建，并且完善Beats社区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hecker dir="horz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02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4" name="标题 3073"/>
          <p:cNvSpPr txBox="1"/>
          <p:nvPr/>
        </p:nvSpPr>
        <p:spPr>
          <a:xfrm>
            <a:off x="-57331" y="437512"/>
            <a:ext cx="6799575" cy="1626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z="6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为何要学习ES</a:t>
            </a:r>
          </a:p>
        </p:txBody>
      </p:sp>
      <p:sp>
        <p:nvSpPr>
          <p:cNvPr id="105" name="标题 3073"/>
          <p:cNvSpPr txBox="1"/>
          <p:nvPr/>
        </p:nvSpPr>
        <p:spPr>
          <a:xfrm>
            <a:off x="1108130" y="4907118"/>
            <a:ext cx="4898606" cy="63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z="3300" u="sng">
                <a:solidFill>
                  <a:schemeClr val="accent2"/>
                </a:solidFill>
                <a:uFill>
                  <a:solidFill>
                    <a:srgbClr val="009999"/>
                  </a:solidFill>
                </a:uFill>
                <a:latin typeface="宋体"/>
                <a:ea typeface="宋体"/>
                <a:cs typeface="宋体"/>
                <a:sym typeface="宋体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uFillTx/>
              </a:defRPr>
            </a:pPr>
            <a:r>
              <a:rPr u="sng">
                <a:uFill>
                  <a:solidFill>
                    <a:srgbClr val="009999"/>
                  </a:solidFill>
                </a:uFill>
                <a:hlinkClick r:id="rId3" invalidUrl="" action="" tgtFrame="" tooltip="" history="1" highlightClick="0" endSnd="0"/>
              </a:rPr>
              <a:t> </a:t>
            </a:r>
          </a:p>
        </p:txBody>
      </p:sp>
      <p:sp>
        <p:nvSpPr>
          <p:cNvPr id="106" name="标题 3073"/>
          <p:cNvSpPr txBox="1"/>
          <p:nvPr/>
        </p:nvSpPr>
        <p:spPr>
          <a:xfrm>
            <a:off x="3880640" y="2901752"/>
            <a:ext cx="6931143" cy="1912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defTabSz="777240">
              <a:defRPr sz="2805">
                <a:latin typeface="宋体"/>
                <a:ea typeface="宋体"/>
                <a:cs typeface="宋体"/>
                <a:sym typeface="宋体"/>
              </a:defRPr>
            </a:pPr>
            <a:r>
              <a:t>Shay Banon said：</a:t>
            </a:r>
          </a:p>
          <a:p>
            <a:pPr defTabSz="777240">
              <a:defRPr sz="2805">
                <a:latin typeface="宋体"/>
                <a:ea typeface="宋体"/>
                <a:cs typeface="宋体"/>
                <a:sym typeface="宋体"/>
              </a:defRPr>
            </a:pPr>
          </a:p>
          <a:p>
            <a:pPr defTabSz="777240">
              <a:defRPr sz="2805">
                <a:latin typeface="宋体"/>
                <a:ea typeface="宋体"/>
                <a:cs typeface="宋体"/>
                <a:sym typeface="宋体"/>
              </a:defRPr>
            </a:pPr>
            <a:r>
              <a:t>Search is something that any application should have</a:t>
            </a:r>
          </a:p>
        </p:txBody>
      </p:sp>
      <p:pic>
        <p:nvPicPr>
          <p:cNvPr id="107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2625" y="2659044"/>
            <a:ext cx="2737791" cy="21614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1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2" name="标题 3073"/>
          <p:cNvSpPr txBox="1"/>
          <p:nvPr/>
        </p:nvSpPr>
        <p:spPr>
          <a:xfrm>
            <a:off x="404278" y="117692"/>
            <a:ext cx="7034621" cy="68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40">
              <a:defRPr sz="2805" u="sng">
                <a:solidFill>
                  <a:schemeClr val="accent2"/>
                </a:solidFill>
                <a:uFill>
                  <a:solidFill>
                    <a:srgbClr val="009999"/>
                  </a:solidFill>
                </a:uFill>
                <a:latin typeface="宋体"/>
                <a:ea typeface="宋体"/>
                <a:cs typeface="宋体"/>
                <a:sym typeface="宋体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uFillTx/>
              </a:defRPr>
            </a:pPr>
            <a:r>
              <a:rPr u="sng">
                <a:uFill>
                  <a:solidFill>
                    <a:srgbClr val="009999"/>
                  </a:solidFill>
                </a:uFill>
                <a:hlinkClick r:id="rId3" invalidUrl="" action="" tgtFrame="" tooltip="" history="1" highlightClick="0" endSnd="0"/>
              </a:rPr>
              <a:t>DB-Engines搜索引擎类数据库排名常年霸榜</a:t>
            </a:r>
          </a:p>
        </p:txBody>
      </p:sp>
      <p:pic>
        <p:nvPicPr>
          <p:cNvPr id="113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09560" y="753189"/>
            <a:ext cx="7876415" cy="5820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1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4658" y="220602"/>
            <a:ext cx="1657351" cy="636589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1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266" y="1872951"/>
            <a:ext cx="927622" cy="9276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45147" y="1568412"/>
            <a:ext cx="1536701" cy="153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7902" y="4616422"/>
            <a:ext cx="1536701" cy="153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793941" y="835010"/>
            <a:ext cx="1657351" cy="541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图像" descr="图像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941676" y="2319180"/>
            <a:ext cx="2203994" cy="1472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908fa0ec08fa513defeb0567316d55fbb3fbd9c2.jpg" descr="908fa0ec08fa513defeb0567316d55fbb3fbd9c2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22970" y="2259167"/>
            <a:ext cx="1657351" cy="927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图像" descr="图像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382221" y="4000503"/>
            <a:ext cx="1523544" cy="407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图像" descr="图像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886889" y="4134661"/>
            <a:ext cx="1748377" cy="636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图像" descr="图像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033345" y="5186964"/>
            <a:ext cx="1835526" cy="573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图像" descr="图像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9860761" y="4463110"/>
            <a:ext cx="1497585" cy="1352297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大厂…"/>
          <p:cNvSpPr txBox="1"/>
          <p:nvPr/>
        </p:nvSpPr>
        <p:spPr>
          <a:xfrm>
            <a:off x="6014322" y="238706"/>
            <a:ext cx="24810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300">
                <a:latin typeface="宋体"/>
                <a:ea typeface="宋体"/>
                <a:cs typeface="宋体"/>
                <a:sym typeface="宋体"/>
              </a:defRPr>
            </a:pPr>
            <a:r>
              <a:t>              大厂</a:t>
            </a:r>
          </a:p>
          <a:p>
            <a:pPr>
              <a:defRPr sz="3300">
                <a:latin typeface="宋体"/>
                <a:ea typeface="宋体"/>
                <a:cs typeface="宋体"/>
                <a:sym typeface="宋体"/>
              </a:defRPr>
            </a:pPr>
            <a:r>
              <a:t>都在用</a:t>
            </a:r>
          </a:p>
        </p:txBody>
      </p:sp>
      <p:pic>
        <p:nvPicPr>
          <p:cNvPr id="129" name="图像" descr="图像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534837" y="110319"/>
            <a:ext cx="1739413" cy="7741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图像" descr="图像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0158313" y="-303236"/>
            <a:ext cx="1187690" cy="1187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图像" descr="图像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0314658" y="101396"/>
            <a:ext cx="875000" cy="87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34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4658" y="220602"/>
            <a:ext cx="1657351" cy="636589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性能强悍，超快无比，快到不可思议"/>
          <p:cNvSpPr txBox="1"/>
          <p:nvPr/>
        </p:nvSpPr>
        <p:spPr>
          <a:xfrm>
            <a:off x="715211" y="513774"/>
            <a:ext cx="963037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3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性能强悍，超快无比，快到不可思议</a:t>
            </a:r>
          </a:p>
        </p:txBody>
      </p:sp>
      <p:sp>
        <p:nvSpPr>
          <p:cNvPr id="136" name="秒级！！！"/>
          <p:cNvSpPr txBox="1"/>
          <p:nvPr/>
        </p:nvSpPr>
        <p:spPr>
          <a:xfrm>
            <a:off x="6101104" y="3680629"/>
            <a:ext cx="45394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6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秒级！！！</a:t>
            </a:r>
          </a:p>
        </p:txBody>
      </p:sp>
      <p:sp>
        <p:nvSpPr>
          <p:cNvPr id="137" name="PB级数据，近实时搜索"/>
          <p:cNvSpPr txBox="1"/>
          <p:nvPr/>
        </p:nvSpPr>
        <p:spPr>
          <a:xfrm>
            <a:off x="2808140" y="1976552"/>
            <a:ext cx="6049815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PB级数据，近实时搜索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40" name="标题 3073"/>
          <p:cNvSpPr txBox="1"/>
          <p:nvPr>
            <p:ph type="ctrTitle"/>
          </p:nvPr>
        </p:nvSpPr>
        <p:spPr>
          <a:xfrm>
            <a:off x="228737" y="134094"/>
            <a:ext cx="2050397" cy="709677"/>
          </a:xfrm>
          <a:prstGeom prst="rect">
            <a:avLst/>
          </a:prstGeom>
        </p:spPr>
        <p:txBody>
          <a:bodyPr anchor="ctr"/>
          <a:lstStyle>
            <a:lvl1pPr defTabSz="896111">
              <a:defRPr sz="3528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用途广泛</a:t>
            </a:r>
          </a:p>
        </p:txBody>
      </p:sp>
      <p:pic>
        <p:nvPicPr>
          <p:cNvPr id="141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3" name="文本框 1"/>
          <p:cNvSpPr txBox="1"/>
          <p:nvPr/>
        </p:nvSpPr>
        <p:spPr>
          <a:xfrm>
            <a:off x="507851" y="888143"/>
            <a:ext cx="629377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搜索引擎：如百度、搜狗、谷歌、必应等</a:t>
            </a:r>
          </a:p>
        </p:txBody>
      </p:sp>
      <p:sp>
        <p:nvSpPr>
          <p:cNvPr id="144" name="文本框 1"/>
          <p:cNvSpPr txBox="1"/>
          <p:nvPr/>
        </p:nvSpPr>
        <p:spPr>
          <a:xfrm>
            <a:off x="507851" y="1431448"/>
            <a:ext cx="629377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垂直领域：各大电商平台、OA系统、站内搜索</a:t>
            </a:r>
          </a:p>
        </p:txBody>
      </p:sp>
      <p:sp>
        <p:nvSpPr>
          <p:cNvPr id="145" name="文本框 1"/>
          <p:cNvSpPr txBox="1"/>
          <p:nvPr/>
        </p:nvSpPr>
        <p:spPr>
          <a:xfrm>
            <a:off x="507851" y="1974754"/>
            <a:ext cx="570638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商业智能：数据分析、数据挖掘、用户画像</a:t>
            </a:r>
          </a:p>
        </p:txBody>
      </p:sp>
      <p:sp>
        <p:nvSpPr>
          <p:cNvPr id="146" name="文本框 1"/>
          <p:cNvSpPr txBox="1"/>
          <p:nvPr/>
        </p:nvSpPr>
        <p:spPr>
          <a:xfrm>
            <a:off x="507851" y="2518059"/>
            <a:ext cx="389808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Github：    千亿+行代码秒查</a:t>
            </a:r>
          </a:p>
        </p:txBody>
      </p:sp>
      <p:sp>
        <p:nvSpPr>
          <p:cNvPr id="147" name="文本框 1"/>
          <p:cNvSpPr txBox="1"/>
          <p:nvPr/>
        </p:nvSpPr>
        <p:spPr>
          <a:xfrm>
            <a:off x="507852" y="3061364"/>
            <a:ext cx="399273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日志系统：ELK</a:t>
            </a:r>
          </a:p>
        </p:txBody>
      </p:sp>
      <p:sp>
        <p:nvSpPr>
          <p:cNvPr id="148" name="上手简单"/>
          <p:cNvSpPr txBox="1"/>
          <p:nvPr/>
        </p:nvSpPr>
        <p:spPr>
          <a:xfrm>
            <a:off x="9903945" y="2688058"/>
            <a:ext cx="18415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上手简单</a:t>
            </a:r>
          </a:p>
        </p:txBody>
      </p:sp>
      <p:sp>
        <p:nvSpPr>
          <p:cNvPr id="149" name="文本框 1"/>
          <p:cNvSpPr txBox="1"/>
          <p:nvPr/>
        </p:nvSpPr>
        <p:spPr>
          <a:xfrm>
            <a:off x="6047226" y="3490378"/>
            <a:ext cx="523999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使用门槛低，易扩展，对于小微企业友好</a:t>
            </a:r>
          </a:p>
        </p:txBody>
      </p:sp>
      <p:sp>
        <p:nvSpPr>
          <p:cNvPr id="150" name="免费   开源"/>
          <p:cNvSpPr txBox="1"/>
          <p:nvPr/>
        </p:nvSpPr>
        <p:spPr>
          <a:xfrm>
            <a:off x="3849904" y="4852289"/>
            <a:ext cx="4492192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65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免费   开源</a:t>
            </a:r>
          </a:p>
        </p:txBody>
      </p:sp>
      <p:sp>
        <p:nvSpPr>
          <p:cNvPr id="151" name="可以在笔记本电脑上运行，也可以在承载了PB级数据的上千台服务器的集群上运行"/>
          <p:cNvSpPr txBox="1"/>
          <p:nvPr/>
        </p:nvSpPr>
        <p:spPr>
          <a:xfrm>
            <a:off x="6888511" y="3973026"/>
            <a:ext cx="4405973" cy="513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/>
            </a:lvl1pPr>
          </a:lstStyle>
          <a:p>
            <a:pPr/>
            <a:r>
              <a:t>可以在笔记本电脑上运行，也可以在承载了PB级数据的上千台服务器的集群上运行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54" name="标题 3073"/>
          <p:cNvSpPr txBox="1"/>
          <p:nvPr>
            <p:ph type="ctrTitle"/>
          </p:nvPr>
        </p:nvSpPr>
        <p:spPr>
          <a:xfrm>
            <a:off x="681791" y="303989"/>
            <a:ext cx="3583941" cy="862965"/>
          </a:xfrm>
          <a:prstGeom prst="rect">
            <a:avLst/>
          </a:prstGeom>
        </p:spPr>
        <p:txBody>
          <a:bodyPr anchor="ctr"/>
          <a:lstStyle>
            <a:lvl1pPr>
              <a:defRPr sz="3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2.0版本课程背景</a:t>
            </a:r>
          </a:p>
        </p:txBody>
      </p:sp>
      <p:pic>
        <p:nvPicPr>
          <p:cNvPr id="15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7" name="文本框 1"/>
          <p:cNvSpPr txBox="1"/>
          <p:nvPr/>
        </p:nvSpPr>
        <p:spPr>
          <a:xfrm>
            <a:off x="1084703" y="1277443"/>
            <a:ext cx="761568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400"/>
            </a:lvl1pPr>
          </a:lstStyle>
          <a:p>
            <a:pPr/>
            <a:r>
              <a:t>为什么要推出马士兵教育Elasticsearch第二版课程？</a:t>
            </a:r>
          </a:p>
        </p:txBody>
      </p:sp>
      <p:sp>
        <p:nvSpPr>
          <p:cNvPr id="158" name="文本框 1"/>
          <p:cNvSpPr txBox="1"/>
          <p:nvPr/>
        </p:nvSpPr>
        <p:spPr>
          <a:xfrm>
            <a:off x="1624305" y="2035990"/>
            <a:ext cx="629377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教学理念：课程要与时俱进</a:t>
            </a:r>
          </a:p>
        </p:txBody>
      </p:sp>
      <p:sp>
        <p:nvSpPr>
          <p:cNvPr id="159" name="文本框 1"/>
          <p:cNvSpPr txBox="1"/>
          <p:nvPr/>
        </p:nvSpPr>
        <p:spPr>
          <a:xfrm>
            <a:off x="1624305" y="2579295"/>
            <a:ext cx="629377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课程质量：解决第一版的一些问题，提升听课体验</a:t>
            </a:r>
          </a:p>
        </p:txBody>
      </p:sp>
      <p:sp>
        <p:nvSpPr>
          <p:cNvPr id="160" name="文本框 1"/>
          <p:cNvSpPr txBox="1"/>
          <p:nvPr/>
        </p:nvSpPr>
        <p:spPr>
          <a:xfrm>
            <a:off x="1632396" y="5177448"/>
            <a:ext cx="829576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版本更新：Elasticseacrh自身版本更新以及和Hadoop的配合使用</a:t>
            </a:r>
          </a:p>
        </p:txBody>
      </p:sp>
      <p:sp>
        <p:nvSpPr>
          <p:cNvPr id="161" name="文本框 1"/>
          <p:cNvSpPr txBox="1"/>
          <p:nvPr/>
        </p:nvSpPr>
        <p:spPr>
          <a:xfrm>
            <a:off x="1624305" y="3122600"/>
            <a:ext cx="934582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精简内容：减少课程水分，增加干货的讲解，授人以鱼不如授人以渔</a:t>
            </a:r>
          </a:p>
        </p:txBody>
      </p:sp>
      <p:sp>
        <p:nvSpPr>
          <p:cNvPr id="162" name="文本框 1"/>
          <p:cNvSpPr txBox="1"/>
          <p:nvPr/>
        </p:nvSpPr>
        <p:spPr>
          <a:xfrm>
            <a:off x="1624305" y="3665906"/>
            <a:ext cx="934582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课程深度：增加关键知识点的底层原理、源码以及算法和数据结构的讲解，</a:t>
            </a:r>
          </a:p>
        </p:txBody>
      </p:sp>
      <p:sp>
        <p:nvSpPr>
          <p:cNvPr id="163" name="文本框 1"/>
          <p:cNvSpPr txBox="1"/>
          <p:nvPr/>
        </p:nvSpPr>
        <p:spPr>
          <a:xfrm>
            <a:off x="1632396" y="4577839"/>
            <a:ext cx="829576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案例实战：整套的实战项目讲解以及源码</a:t>
            </a:r>
          </a:p>
        </p:txBody>
      </p:sp>
      <p:sp>
        <p:nvSpPr>
          <p:cNvPr id="164" name="文本框 1"/>
          <p:cNvSpPr txBox="1"/>
          <p:nvPr/>
        </p:nvSpPr>
        <p:spPr>
          <a:xfrm>
            <a:off x="2972933" y="4118099"/>
            <a:ext cx="204061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sz="2100"/>
            </a:lvl1pPr>
          </a:lstStyle>
          <a:p>
            <a:pPr/>
            <a:r>
              <a:t>助力大厂面试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67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文本框 1"/>
          <p:cNvSpPr txBox="1"/>
          <p:nvPr/>
        </p:nvSpPr>
        <p:spPr>
          <a:xfrm>
            <a:off x="534566" y="656832"/>
            <a:ext cx="7211177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◆"/>
              <a:defRPr sz="3200"/>
            </a:lvl1pPr>
          </a:lstStyle>
          <a:p>
            <a:pPr/>
            <a:r>
              <a:t>如何学习</a:t>
            </a:r>
          </a:p>
        </p:txBody>
      </p:sp>
      <p:sp>
        <p:nvSpPr>
          <p:cNvPr id="170" name="文本框 1"/>
          <p:cNvSpPr txBox="1"/>
          <p:nvPr/>
        </p:nvSpPr>
        <p:spPr>
          <a:xfrm>
            <a:off x="1138303" y="1755563"/>
            <a:ext cx="803931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初学者不推荐把看书作为首选方式，最好是作为辅助或者工具</a:t>
            </a:r>
          </a:p>
        </p:txBody>
      </p:sp>
      <p:sp>
        <p:nvSpPr>
          <p:cNvPr id="171" name="文本框 1"/>
          <p:cNvSpPr txBox="1"/>
          <p:nvPr/>
        </p:nvSpPr>
        <p:spPr>
          <a:xfrm>
            <a:off x="1138303" y="2274956"/>
            <a:ext cx="803931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推荐：马士兵教育-Elastic Stack课程，跟着老师，少走弯路</a:t>
            </a:r>
          </a:p>
        </p:txBody>
      </p:sp>
      <p:sp>
        <p:nvSpPr>
          <p:cNvPr id="172" name="文本框 1"/>
          <p:cNvSpPr txBox="1"/>
          <p:nvPr/>
        </p:nvSpPr>
        <p:spPr>
          <a:xfrm>
            <a:off x="1138303" y="2733597"/>
            <a:ext cx="803931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官网：权威，但是不系统，知识体系庞大而分散，作为主要工具</a:t>
            </a:r>
          </a:p>
        </p:txBody>
      </p:sp>
      <p:sp>
        <p:nvSpPr>
          <p:cNvPr id="173" name="文本框 1"/>
          <p:cNvSpPr txBox="1"/>
          <p:nvPr/>
        </p:nvSpPr>
        <p:spPr>
          <a:xfrm>
            <a:off x="1138303" y="3214897"/>
            <a:ext cx="8039310" cy="836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Elastic Club：开源免费、系统化学习，文档，视频，社区和资源下载。持续构建中，尚不完善。</a:t>
            </a:r>
          </a:p>
        </p:txBody>
      </p:sp>
      <p:sp>
        <p:nvSpPr>
          <p:cNvPr id="174" name="文本框 1"/>
          <p:cNvSpPr txBox="1"/>
          <p:nvPr/>
        </p:nvSpPr>
        <p:spPr>
          <a:xfrm>
            <a:off x="1138303" y="4607162"/>
            <a:ext cx="950130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动手能力：写博客，不要去复制别人的博客，写项目，没有条件创造条件</a:t>
            </a:r>
          </a:p>
        </p:txBody>
      </p:sp>
      <p:sp>
        <p:nvSpPr>
          <p:cNvPr id="175" name="文本框 1"/>
          <p:cNvSpPr txBox="1"/>
          <p:nvPr/>
        </p:nvSpPr>
        <p:spPr>
          <a:xfrm>
            <a:off x="1138303" y="5096179"/>
            <a:ext cx="9915394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主动学习：吃人鱼，不如学以渔。要主动提出问题，尝试解决问题，自身无法解决再向老师咨询问题。要学会学习的方式，而不是老师走一步，你跟一步。</a:t>
            </a:r>
          </a:p>
        </p:txBody>
      </p:sp>
      <p:sp>
        <p:nvSpPr>
          <p:cNvPr id="176" name="文本框 1"/>
          <p:cNvSpPr txBox="1"/>
          <p:nvPr/>
        </p:nvSpPr>
        <p:spPr>
          <a:xfrm>
            <a:off x="1138303" y="4125862"/>
            <a:ext cx="991539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资料查阅：合理的利用百度、Google这些搜索引擎以及博客资源，提高学习效率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79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8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5350" y="2101607"/>
            <a:ext cx="654090" cy="636589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Elastic Stack 四大金刚"/>
          <p:cNvSpPr txBox="1"/>
          <p:nvPr/>
        </p:nvSpPr>
        <p:spPr>
          <a:xfrm>
            <a:off x="2408391" y="577879"/>
            <a:ext cx="572881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500"/>
            </a:lvl1pPr>
          </a:lstStyle>
          <a:p>
            <a:pPr/>
            <a:r>
              <a:t>Elastic Stack 四大金刚</a:t>
            </a:r>
          </a:p>
        </p:txBody>
      </p:sp>
      <p:sp>
        <p:nvSpPr>
          <p:cNvPr id="183" name="Elasticsearch"/>
          <p:cNvSpPr txBox="1"/>
          <p:nvPr/>
        </p:nvSpPr>
        <p:spPr>
          <a:xfrm>
            <a:off x="2165350" y="2191598"/>
            <a:ext cx="2429471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/>
            </a:lvl1pPr>
          </a:lstStyle>
          <a:p>
            <a:pPr/>
            <a:r>
              <a:t>Elasticsearch</a:t>
            </a:r>
          </a:p>
        </p:txBody>
      </p:sp>
      <p:pic>
        <p:nvPicPr>
          <p:cNvPr id="184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8779" y="3891596"/>
            <a:ext cx="674965" cy="636589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Kibana"/>
          <p:cNvSpPr txBox="1"/>
          <p:nvPr/>
        </p:nvSpPr>
        <p:spPr>
          <a:xfrm>
            <a:off x="2199216" y="3981588"/>
            <a:ext cx="1278137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/>
            </a:lvl1pPr>
          </a:lstStyle>
          <a:p>
            <a:pPr/>
            <a:r>
              <a:t>Kibana</a:t>
            </a:r>
          </a:p>
        </p:txBody>
      </p:sp>
      <p:pic>
        <p:nvPicPr>
          <p:cNvPr id="186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33813" y="4811007"/>
            <a:ext cx="674965" cy="674965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Beats"/>
          <p:cNvSpPr txBox="1"/>
          <p:nvPr/>
        </p:nvSpPr>
        <p:spPr>
          <a:xfrm>
            <a:off x="2216150" y="4920187"/>
            <a:ext cx="1051918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/>
            </a:lvl1pPr>
          </a:lstStyle>
          <a:p>
            <a:pPr/>
            <a:r>
              <a:t>Beats</a:t>
            </a:r>
          </a:p>
        </p:txBody>
      </p:sp>
      <p:pic>
        <p:nvPicPr>
          <p:cNvPr id="188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00231" y="2933810"/>
            <a:ext cx="640528" cy="674965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Logstash"/>
          <p:cNvSpPr txBox="1"/>
          <p:nvPr/>
        </p:nvSpPr>
        <p:spPr>
          <a:xfrm>
            <a:off x="2193792" y="3042989"/>
            <a:ext cx="1662114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/>
            </a:lvl1pPr>
          </a:lstStyle>
          <a:p>
            <a:pPr/>
            <a:r>
              <a:t>Logstash</a:t>
            </a:r>
          </a:p>
        </p:txBody>
      </p:sp>
      <p:sp>
        <p:nvSpPr>
          <p:cNvPr id="190" name="基于Json的分布式搜索和分析引擎"/>
          <p:cNvSpPr txBox="1"/>
          <p:nvPr/>
        </p:nvSpPr>
        <p:spPr>
          <a:xfrm>
            <a:off x="5251450" y="2134151"/>
            <a:ext cx="615434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/>
            </a:lvl1pPr>
          </a:lstStyle>
          <a:p>
            <a:pPr/>
            <a:r>
              <a:t>基于Json的分布式搜索和分析引擎</a:t>
            </a:r>
          </a:p>
        </p:txBody>
      </p:sp>
      <p:sp>
        <p:nvSpPr>
          <p:cNvPr id="191" name="提供数据的可视化界面"/>
          <p:cNvSpPr txBox="1"/>
          <p:nvPr/>
        </p:nvSpPr>
        <p:spPr>
          <a:xfrm>
            <a:off x="5285316" y="3924141"/>
            <a:ext cx="4076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/>
            </a:lvl1pPr>
          </a:lstStyle>
          <a:p>
            <a:pPr/>
            <a:r>
              <a:t>提供数据的可视化界面</a:t>
            </a:r>
          </a:p>
        </p:txBody>
      </p:sp>
      <p:sp>
        <p:nvSpPr>
          <p:cNvPr id="192" name="动态数据收集管道，生态丰富"/>
          <p:cNvSpPr txBox="1"/>
          <p:nvPr/>
        </p:nvSpPr>
        <p:spPr>
          <a:xfrm>
            <a:off x="5276850" y="2985542"/>
            <a:ext cx="529590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/>
            </a:lvl1pPr>
          </a:lstStyle>
          <a:p>
            <a:pPr/>
            <a:r>
              <a:t>动态数据收集管道，生态丰富</a:t>
            </a:r>
          </a:p>
        </p:txBody>
      </p:sp>
      <p:sp>
        <p:nvSpPr>
          <p:cNvPr id="193" name="轻量级的数据采集器"/>
          <p:cNvSpPr txBox="1"/>
          <p:nvPr/>
        </p:nvSpPr>
        <p:spPr>
          <a:xfrm>
            <a:off x="5319183" y="4862740"/>
            <a:ext cx="3670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/>
            </a:lvl1pPr>
          </a:lstStyle>
          <a:p>
            <a:pPr/>
            <a:r>
              <a:t>轻量级的数据采集器</a:t>
            </a:r>
          </a:p>
        </p:txBody>
      </p:sp>
      <p:pic>
        <p:nvPicPr>
          <p:cNvPr id="194" name="图像" descr="图像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3433" y="306651"/>
            <a:ext cx="1657351" cy="1184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