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4287624" y="204996"/>
            <a:ext cx="2545059" cy="911069"/>
          </a:xfrm>
          <a:prstGeom prst="rect">
            <a:avLst/>
          </a:prstGeom>
        </p:spPr>
        <p:txBody>
          <a:bodyPr anchor="ctr"/>
          <a:lstStyle>
            <a:lvl1pPr algn="l" defTabSz="758951">
              <a:defRPr sz="3818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搜索和查询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文本框 1"/>
          <p:cNvSpPr txBox="1"/>
          <p:nvPr/>
        </p:nvSpPr>
        <p:spPr>
          <a:xfrm>
            <a:off x="1926271" y="1126680"/>
            <a:ext cx="4138669" cy="4155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40368" indent="-140368" algn="just" defTabSz="457200">
              <a:buSzPct val="100000"/>
              <a:buChar char="•"/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查询上下文  </a:t>
            </a:r>
          </a:p>
          <a:p>
            <a:pPr algn="just" defTabSz="457200"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40368" indent="-140368" algn="just" defTabSz="457200">
              <a:buSzPct val="100000"/>
              <a:buChar char="•"/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相关度评分 </a:t>
            </a:r>
          </a:p>
          <a:p>
            <a:pPr algn="just" defTabSz="457200"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40368" indent="-140368" algn="just" defTabSz="457200">
              <a:buSzPct val="100000"/>
              <a:buChar char="•"/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元数据</a:t>
            </a:r>
          </a:p>
          <a:p>
            <a:pPr algn="just" defTabSz="457200"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40368" indent="-140368" algn="just" defTabSz="457200">
              <a:buSzPct val="100000"/>
              <a:buChar char="•"/>
              <a:defRPr sz="28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DSL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1" name="标题 3073"/>
          <p:cNvSpPr txBox="1"/>
          <p:nvPr>
            <p:ph type="ctrTitle"/>
          </p:nvPr>
        </p:nvSpPr>
        <p:spPr>
          <a:xfrm>
            <a:off x="1637557" y="238863"/>
            <a:ext cx="8000403" cy="1028514"/>
          </a:xfrm>
          <a:prstGeom prst="rect">
            <a:avLst/>
          </a:prstGeom>
        </p:spPr>
        <p:txBody>
          <a:bodyPr anchor="ctr"/>
          <a:lstStyle>
            <a:lvl1pPr algn="l" defTabSz="841247">
              <a:defRPr sz="423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DSL(Domain Specific Language)</a:t>
            </a:r>
          </a:p>
        </p:txBody>
      </p:sp>
      <p:pic>
        <p:nvPicPr>
          <p:cNvPr id="10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文本框 1"/>
          <p:cNvSpPr txBox="1"/>
          <p:nvPr/>
        </p:nvSpPr>
        <p:spPr>
          <a:xfrm>
            <a:off x="1926271" y="1126680"/>
            <a:ext cx="8000404" cy="4596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query string search  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全文检索：fulltext search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精准匹配：exact match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过滤器：filter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组合查询：bool query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7" name="标题 3073"/>
          <p:cNvSpPr txBox="1"/>
          <p:nvPr>
            <p:ph type="ctrTitle"/>
          </p:nvPr>
        </p:nvSpPr>
        <p:spPr>
          <a:xfrm>
            <a:off x="1637557" y="238863"/>
            <a:ext cx="8000403" cy="1028514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query string search</a:t>
            </a:r>
          </a:p>
        </p:txBody>
      </p:sp>
      <p:pic>
        <p:nvPicPr>
          <p:cNvPr id="10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文本框 1"/>
          <p:cNvSpPr txBox="1"/>
          <p:nvPr/>
        </p:nvSpPr>
        <p:spPr>
          <a:xfrm>
            <a:off x="1926271" y="1126680"/>
            <a:ext cx="8000404" cy="467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基本语法 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参数查询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分页查询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精准匹配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_all搜索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13" name="标题 3073"/>
          <p:cNvSpPr txBox="1"/>
          <p:nvPr>
            <p:ph type="ctrTitle"/>
          </p:nvPr>
        </p:nvSpPr>
        <p:spPr>
          <a:xfrm>
            <a:off x="1637557" y="238863"/>
            <a:ext cx="8000403" cy="1028514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全文检索：fulltext query</a:t>
            </a:r>
          </a:p>
        </p:txBody>
      </p:sp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" name="文本框 1"/>
          <p:cNvSpPr txBox="1"/>
          <p:nvPr/>
        </p:nvSpPr>
        <p:spPr>
          <a:xfrm>
            <a:off x="1926271" y="1126680"/>
            <a:ext cx="8000404" cy="4077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match的基本用法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match_all查找全部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multi_match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match_phrase：短语搜索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19" name="标题 3073"/>
          <p:cNvSpPr txBox="1"/>
          <p:nvPr>
            <p:ph type="ctrTitle"/>
          </p:nvPr>
        </p:nvSpPr>
        <p:spPr>
          <a:xfrm>
            <a:off x="1637557" y="238863"/>
            <a:ext cx="8000403" cy="1028514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精准查询：exact query</a:t>
            </a:r>
          </a:p>
        </p:txBody>
      </p:sp>
      <p:pic>
        <p:nvPicPr>
          <p:cNvPr id="12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" name="文本框 1"/>
          <p:cNvSpPr txBox="1"/>
          <p:nvPr/>
        </p:nvSpPr>
        <p:spPr>
          <a:xfrm>
            <a:off x="1926271" y="1126680"/>
            <a:ext cx="8000404" cy="3264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term查询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terms查询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range范围查找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25" name="标题 3073"/>
          <p:cNvSpPr txBox="1"/>
          <p:nvPr>
            <p:ph type="ctrTitle"/>
          </p:nvPr>
        </p:nvSpPr>
        <p:spPr>
          <a:xfrm>
            <a:off x="1637557" y="238863"/>
            <a:ext cx="8000403" cy="1028514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过滤器：filter</a:t>
            </a:r>
          </a:p>
        </p:txBody>
      </p:sp>
      <p:pic>
        <p:nvPicPr>
          <p:cNvPr id="12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" name="文本框 1"/>
          <p:cNvSpPr txBox="1"/>
          <p:nvPr/>
        </p:nvSpPr>
        <p:spPr>
          <a:xfrm>
            <a:off x="1926271" y="1126680"/>
            <a:ext cx="8000404" cy="415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作用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用法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用途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和query区别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31" name="标题 3073"/>
          <p:cNvSpPr txBox="1"/>
          <p:nvPr>
            <p:ph type="ctrTitle"/>
          </p:nvPr>
        </p:nvSpPr>
        <p:spPr>
          <a:xfrm>
            <a:off x="1637557" y="238863"/>
            <a:ext cx="8000403" cy="1028514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组合查询：bool query</a:t>
            </a:r>
          </a:p>
        </p:txBody>
      </p:sp>
      <p:pic>
        <p:nvPicPr>
          <p:cNvPr id="13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文本框 1"/>
          <p:cNvSpPr txBox="1"/>
          <p:nvPr/>
        </p:nvSpPr>
        <p:spPr>
          <a:xfrm>
            <a:off x="1926271" y="1126680"/>
            <a:ext cx="8000404" cy="4550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must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filter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must_not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should</a:t>
            </a:r>
          </a:p>
          <a:p>
            <a:pPr algn="just" defTabSz="457200">
              <a:defRPr sz="2800"/>
            </a:pPr>
          </a:p>
          <a:p>
            <a:pPr marL="140368" indent="-140368" algn="just" defTabSz="457200">
              <a:buSzPct val="100000"/>
              <a:buChar char="•"/>
              <a:defRPr sz="2800"/>
            </a:pPr>
            <a:r>
              <a:t>minimum_should_match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