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None/>
              <a:defRPr sz="1800"/>
            </a:lvl1pPr>
            <a:lvl2pPr marL="0" indent="342900" algn="ctr">
              <a:spcBef>
                <a:spcPts val="400"/>
              </a:spcBef>
              <a:buSzTx/>
              <a:buNone/>
              <a:defRPr sz="1800"/>
            </a:lvl2pPr>
            <a:lvl3pPr marL="0" indent="685800" algn="ctr">
              <a:spcBef>
                <a:spcPts val="400"/>
              </a:spcBef>
              <a:buSzTx/>
              <a:buNone/>
              <a:defRPr sz="1800"/>
            </a:lvl3pPr>
            <a:lvl4pPr marL="0" indent="1028700" algn="ctr">
              <a:spcBef>
                <a:spcPts val="400"/>
              </a:spcBef>
              <a:buSzTx/>
              <a:buNone/>
              <a:defRPr sz="1800"/>
            </a:lvl4pPr>
            <a:lvl5pPr marL="0" indent="1371600" algn="ctr">
              <a:spcBef>
                <a:spcPts val="400"/>
              </a:spcBef>
              <a:buSz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 hasCustomPrompt="1"/>
          </p:nvPr>
        </p:nvSpPr>
        <p:spPr>
          <a:xfrm>
            <a:off x="609600" y="1600200"/>
            <a:ext cx="5376672" cy="452596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 hasCustomPrompt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None/>
              <a:defRPr sz="2100"/>
            </a:lvl1pPr>
            <a:lvl2pPr marL="0" indent="342900">
              <a:spcBef>
                <a:spcPts val="500"/>
              </a:spcBef>
              <a:buSzTx/>
              <a:buNone/>
              <a:defRPr sz="2100"/>
            </a:lvl2pPr>
            <a:lvl3pPr marL="0" indent="685800">
              <a:spcBef>
                <a:spcPts val="500"/>
              </a:spcBef>
              <a:buSzTx/>
              <a:buNone/>
              <a:defRPr sz="2100"/>
            </a:lvl3pPr>
            <a:lvl4pPr marL="0" indent="1028700">
              <a:spcBef>
                <a:spcPts val="500"/>
              </a:spcBef>
              <a:buSzTx/>
              <a:buNone/>
              <a:defRPr sz="2100"/>
            </a:lvl4pPr>
            <a:lvl5pPr marL="0" indent="1371600">
              <a:spcBef>
                <a:spcPts val="500"/>
              </a:spcBef>
              <a:buSzTx/>
              <a:buNone/>
              <a:defRPr sz="2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500"/>
              </a:spcBef>
              <a:buSzTx/>
              <a:buNone/>
              <a:defRPr sz="21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>
              <a:spcBef>
                <a:spcPts val="500"/>
              </a:spcBef>
              <a:defRPr sz="2400"/>
            </a:lvl2pPr>
            <a:lvl3pPr>
              <a:spcBef>
                <a:spcPts val="500"/>
              </a:spcBef>
              <a:defRPr sz="2400"/>
            </a:lvl3pPr>
            <a:lvl4pPr>
              <a:spcBef>
                <a:spcPts val="500"/>
              </a:spcBef>
              <a:defRPr sz="2400"/>
            </a:lvl4pPr>
            <a:lvl5pPr>
              <a:spcBef>
                <a:spcPts val="500"/>
              </a:spcBef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12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 hasCustomPrompt="1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4" name="正文级别 1…"/>
          <p:cNvSpPr txBox="1"/>
          <p:nvPr>
            <p:ph type="body" sz="quarter" idx="1" hasCustomPrompt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500"/>
            </a:lvl1pPr>
            <a:lvl2pPr marL="0" indent="342900">
              <a:spcBef>
                <a:spcPts val="300"/>
              </a:spcBef>
              <a:buSzTx/>
              <a:buNone/>
              <a:defRPr sz="1500"/>
            </a:lvl2pPr>
            <a:lvl3pPr marL="0" indent="685800">
              <a:spcBef>
                <a:spcPts val="300"/>
              </a:spcBef>
              <a:buSzTx/>
              <a:buNone/>
              <a:defRPr sz="1500"/>
            </a:lvl3pPr>
            <a:lvl4pPr marL="0" indent="1028700">
              <a:spcBef>
                <a:spcPts val="300"/>
              </a:spcBef>
              <a:buSzTx/>
              <a:buNone/>
              <a:defRPr sz="1500"/>
            </a:lvl4pPr>
            <a:lvl5pPr marL="0" indent="1371600">
              <a:spcBef>
                <a:spcPts val="300"/>
              </a:spcBef>
              <a:buSzTx/>
              <a:buNone/>
              <a:defRPr sz="1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5661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4023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224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5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26" name="文本框 1"/>
          <p:cNvSpPr txBox="1"/>
          <p:nvPr/>
        </p:nvSpPr>
        <p:spPr>
          <a:xfrm>
            <a:off x="490498" y="581582"/>
            <a:ext cx="2748978" cy="4370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Elasticsearch</a:t>
            </a:r>
          </a:p>
        </p:txBody>
      </p:sp>
      <p:sp>
        <p:nvSpPr>
          <p:cNvPr id="227" name="文本框 1"/>
          <p:cNvSpPr txBox="1"/>
          <p:nvPr/>
        </p:nvSpPr>
        <p:spPr>
          <a:xfrm>
            <a:off x="1320231" y="1448646"/>
            <a:ext cx="7642679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分布式的搜索、存储和分析引擎</a:t>
            </a:r>
          </a:p>
        </p:txBody>
      </p:sp>
      <p:sp>
        <p:nvSpPr>
          <p:cNvPr id="228" name="文本框 1"/>
          <p:cNvSpPr txBox="1"/>
          <p:nvPr/>
        </p:nvSpPr>
        <p:spPr>
          <a:xfrm>
            <a:off x="1320231" y="2100579"/>
            <a:ext cx="7642679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搜索引擎类的数据库</a:t>
            </a:r>
          </a:p>
        </p:txBody>
      </p:sp>
      <p:sp>
        <p:nvSpPr>
          <p:cNvPr id="229" name="文本框 1"/>
          <p:cNvSpPr txBox="1"/>
          <p:nvPr/>
        </p:nvSpPr>
        <p:spPr>
          <a:xfrm>
            <a:off x="1320231" y="2752513"/>
            <a:ext cx="7642679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ES的优势</a:t>
            </a:r>
          </a:p>
        </p:txBody>
      </p:sp>
      <p:sp>
        <p:nvSpPr>
          <p:cNvPr id="230" name="文本框 1"/>
          <p:cNvSpPr txBox="1"/>
          <p:nvPr/>
        </p:nvSpPr>
        <p:spPr>
          <a:xfrm>
            <a:off x="1320231" y="3404446"/>
            <a:ext cx="2748978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应用范围广泛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233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4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35" name="文本框 1"/>
          <p:cNvSpPr txBox="1"/>
          <p:nvPr/>
        </p:nvSpPr>
        <p:spPr>
          <a:xfrm>
            <a:off x="405831" y="564649"/>
            <a:ext cx="1443061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节点</a:t>
            </a:r>
          </a:p>
        </p:txBody>
      </p:sp>
      <p:sp>
        <p:nvSpPr>
          <p:cNvPr id="236" name="文本框 1"/>
          <p:cNvSpPr txBox="1"/>
          <p:nvPr/>
        </p:nvSpPr>
        <p:spPr>
          <a:xfrm>
            <a:off x="1320231" y="1448646"/>
            <a:ext cx="7642679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每个节点就是一个Elasticsearch的实例</a:t>
            </a:r>
          </a:p>
        </p:txBody>
      </p:sp>
      <p:sp>
        <p:nvSpPr>
          <p:cNvPr id="237" name="文本框 1"/>
          <p:cNvSpPr txBox="1"/>
          <p:nvPr/>
        </p:nvSpPr>
        <p:spPr>
          <a:xfrm>
            <a:off x="1320231" y="2100579"/>
            <a:ext cx="7642679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一个节点≠一台服务器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240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41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42" name="文本框 1"/>
          <p:cNvSpPr txBox="1"/>
          <p:nvPr/>
        </p:nvSpPr>
        <p:spPr>
          <a:xfrm>
            <a:off x="388898" y="420716"/>
            <a:ext cx="1720046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节点角色</a:t>
            </a:r>
          </a:p>
        </p:txBody>
      </p:sp>
      <p:sp>
        <p:nvSpPr>
          <p:cNvPr id="243" name="文本框 1"/>
          <p:cNvSpPr txBox="1"/>
          <p:nvPr/>
        </p:nvSpPr>
        <p:spPr>
          <a:xfrm>
            <a:off x="1176298" y="1042246"/>
            <a:ext cx="7642678" cy="464362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FF2600"/>
                </a:solidFill>
              </a:rPr>
              <a:t>master</a:t>
            </a:r>
            <a:r>
              <a:t>：候选节点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FF2600"/>
                </a:solidFill>
              </a:rPr>
              <a:t>data</a:t>
            </a:r>
            <a:r>
              <a:t>：数据节点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data_content：数据内容节点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data_hot：热节点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data_warm：索引不再定期更新，但仍可查询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data_code：冷节点，只读索引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Ingest：预处理节点，作用类似于Logstash中的Filter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ml：机器学习节点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remote_cluster_client：候选客户端节点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transform：转换节点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voting_only：仅投票节点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246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47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48" name="文本框 1"/>
          <p:cNvSpPr txBox="1"/>
          <p:nvPr/>
        </p:nvSpPr>
        <p:spPr>
          <a:xfrm>
            <a:off x="829164" y="336049"/>
            <a:ext cx="1720047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just" defTabSz="457200">
              <a:defRPr sz="2800" b="1"/>
            </a:lvl1pPr>
          </a:lstStyle>
          <a:p>
            <a:r>
              <a:t>分片</a:t>
            </a:r>
          </a:p>
        </p:txBody>
      </p:sp>
      <p:sp>
        <p:nvSpPr>
          <p:cNvPr id="249" name="文本框 1"/>
          <p:cNvSpPr txBox="1"/>
          <p:nvPr/>
        </p:nvSpPr>
        <p:spPr>
          <a:xfrm>
            <a:off x="1049298" y="1107186"/>
            <a:ext cx="10349763" cy="488694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200">
                <a:solidFill>
                  <a:srgbClr val="333333"/>
                </a:solidFill>
              </a:defRPr>
            </a:pPr>
            <a:r>
              <a:t>一个索引包含一个或多个分片，在7.0之前默认五个主分片，每个主分片一个副本；在7.0之后默认一个主分片。副本可以在索引创建之后修改数量，但是主分片的数量一旦确定不可修改，只能创建索引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200">
                <a:solidFill>
                  <a:srgbClr val="333333"/>
                </a:solidFill>
              </a:defRPr>
            </a:pP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200">
                <a:solidFill>
                  <a:srgbClr val="333333"/>
                </a:solidFill>
              </a:defRPr>
            </a:pPr>
            <a:r>
              <a:t>每个分片都是一个Lucene实例，有完整的创建索引和处理请求的能力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200">
                <a:solidFill>
                  <a:srgbClr val="333333"/>
                </a:solidFill>
              </a:defRPr>
            </a:pP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200">
                <a:solidFill>
                  <a:srgbClr val="333333"/>
                </a:solidFill>
              </a:defRPr>
            </a:pPr>
            <a:r>
              <a:t>ES会自动再nodes上做分片均衡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200">
                <a:solidFill>
                  <a:srgbClr val="333333"/>
                </a:solidFill>
              </a:defRPr>
            </a:pP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200">
                <a:solidFill>
                  <a:srgbClr val="333333"/>
                </a:solidFill>
              </a:defRPr>
            </a:pPr>
            <a:r>
              <a:t>一个doc不可能同时存在于多个主分片中，但是当每个主分片的副本数量不为一时，可以同时存在于多个副本中。</a:t>
            </a:r>
          </a:p>
          <a:p>
            <a:pPr defTabSz="457200">
              <a:defRPr sz="2200">
                <a:solidFill>
                  <a:srgbClr val="333333"/>
                </a:solidFill>
              </a:defRPr>
            </a:pPr>
          </a:p>
          <a:p>
            <a:pPr marL="457200" indent="-317500" defTabSz="457200">
              <a:buClr>
                <a:srgbClr val="333333"/>
              </a:buClr>
              <a:buSzPct val="100000"/>
              <a:buFont typeface="Helvetica Neue"/>
              <a:buChar char="•"/>
              <a:defRPr sz="2200">
                <a:solidFill>
                  <a:srgbClr val="333333"/>
                </a:solidFill>
              </a:defRPr>
            </a:pPr>
            <a:r>
              <a:t>每个主分片和其副本分片不能同时存在于同一个节点上，所以最低的可用配置是两个节点互为主备。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252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53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54" name="文本框 1"/>
          <p:cNvSpPr txBox="1"/>
          <p:nvPr/>
        </p:nvSpPr>
        <p:spPr>
          <a:xfrm>
            <a:off x="388898" y="420716"/>
            <a:ext cx="1443061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集群</a:t>
            </a:r>
          </a:p>
        </p:txBody>
      </p:sp>
      <p:sp>
        <p:nvSpPr>
          <p:cNvPr id="255" name="文本框 1"/>
          <p:cNvSpPr txBox="1"/>
          <p:nvPr/>
        </p:nvSpPr>
        <p:spPr>
          <a:xfrm>
            <a:off x="1320231" y="1448646"/>
            <a:ext cx="7642679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原生分布式</a:t>
            </a:r>
          </a:p>
        </p:txBody>
      </p:sp>
      <p:sp>
        <p:nvSpPr>
          <p:cNvPr id="256" name="文本框 1"/>
          <p:cNvSpPr txBox="1"/>
          <p:nvPr/>
        </p:nvSpPr>
        <p:spPr>
          <a:xfrm>
            <a:off x="1320231" y="2100579"/>
            <a:ext cx="7642679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一个节点≠一台服务器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259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0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61" name="文本框 1"/>
          <p:cNvSpPr txBox="1"/>
          <p:nvPr/>
        </p:nvSpPr>
        <p:spPr>
          <a:xfrm>
            <a:off x="388898" y="420716"/>
            <a:ext cx="1720046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集群状态</a:t>
            </a:r>
          </a:p>
        </p:txBody>
      </p:sp>
      <p:sp>
        <p:nvSpPr>
          <p:cNvPr id="262" name="文本框 1"/>
          <p:cNvSpPr txBox="1"/>
          <p:nvPr/>
        </p:nvSpPr>
        <p:spPr>
          <a:xfrm>
            <a:off x="583631" y="1186180"/>
            <a:ext cx="10783174" cy="527306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516255" indent="-160655" algn="just" defTabSz="457200">
              <a:buSzPct val="100000"/>
              <a:buChar char="•"/>
              <a:defRPr sz="1800">
                <a:solidFill>
                  <a:srgbClr val="4D4D4D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健康值状态</a:t>
            </a:r>
          </a:p>
          <a:p>
            <a:pPr marL="516255" indent="-160655" algn="just" defTabSz="457200">
              <a:buSzPct val="100000"/>
              <a:buChar char="•"/>
              <a:defRPr sz="1800">
                <a:solidFill>
                  <a:srgbClr val="4D4D4D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>
              <a:solidFill>
                <a:srgbClr val="000000"/>
              </a:solidFill>
            </a:endParaRPr>
          </a:p>
          <a:p>
            <a:pPr marL="1066800" indent="-3556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Green</a:t>
            </a:r>
            <a:r>
              <a:t>：所有Primary和Replica均为active，集群健康</a:t>
            </a:r>
          </a:p>
          <a:p>
            <a:pPr marL="1066800" indent="-3556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1066800" indent="-3556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Yellow</a:t>
            </a:r>
            <a:r>
              <a:t>：至少一个Replica不可用，但是所有Primary均为active，数据仍然是可以保证完整性的。</a:t>
            </a:r>
          </a:p>
          <a:p>
            <a:pPr marL="1066800" indent="-3556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1066800" indent="-3556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Red</a:t>
            </a:r>
            <a:r>
              <a:t>：至少有一个Primary为不可用状态，数据不完整，集群不可用。</a:t>
            </a:r>
          </a:p>
          <a:p>
            <a:pPr marL="1066800" indent="-3556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516255" indent="-160655" algn="just" defTabSz="457200">
              <a:buSzPct val="100000"/>
              <a:buChar char="•"/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 健康值检查</a:t>
            </a:r>
          </a:p>
          <a:p>
            <a:pPr marL="711200" lvl="1" indent="254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711200" lvl="1" indent="254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_cat/health</a:t>
            </a:r>
          </a:p>
          <a:p>
            <a:pPr marL="711200" lvl="1" indent="254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711200" lvl="1" indent="254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_cluster/health</a:t>
            </a:r>
          </a:p>
          <a:p>
            <a:pPr marL="1066800" indent="-3556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1066800" indent="-355600" algn="just" defTabSz="457200">
              <a:defRPr sz="1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265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6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67" name="文本框 1"/>
          <p:cNvSpPr txBox="1"/>
          <p:nvPr/>
        </p:nvSpPr>
        <p:spPr>
          <a:xfrm>
            <a:off x="863031" y="869449"/>
            <a:ext cx="2110042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索引-Index</a:t>
            </a:r>
          </a:p>
        </p:txBody>
      </p:sp>
      <p:sp>
        <p:nvSpPr>
          <p:cNvPr id="268" name="文本框 1"/>
          <p:cNvSpPr txBox="1"/>
          <p:nvPr/>
        </p:nvSpPr>
        <p:spPr>
          <a:xfrm>
            <a:off x="871498" y="4239182"/>
            <a:ext cx="3160636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文档-Document</a:t>
            </a:r>
          </a:p>
        </p:txBody>
      </p:sp>
      <p:sp>
        <p:nvSpPr>
          <p:cNvPr id="269" name="类型-Type: 7.x 弱化 8.x完全删除  _doc"/>
          <p:cNvSpPr txBox="1"/>
          <p:nvPr/>
        </p:nvSpPr>
        <p:spPr>
          <a:xfrm>
            <a:off x="914400" y="2554316"/>
            <a:ext cx="6602578" cy="5105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>
              <a:buFont typeface="Wingdings" panose="05000000000000000000"/>
              <a:defRPr>
                <a:solidFill>
                  <a:srgbClr val="FF260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类型-Type: 7.x 弱化 8.x完全删除  _doc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929</Words>
  <Application>WPS 演示</Application>
  <PresentationFormat/>
  <Paragraphs>100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Arial</vt:lpstr>
      <vt:lpstr>Calibri</vt:lpstr>
      <vt:lpstr>Wingdings</vt:lpstr>
      <vt:lpstr>PingFang SC Regular</vt:lpstr>
      <vt:lpstr>PingFang SC Semibold</vt:lpstr>
      <vt:lpstr>微软雅黑</vt:lpstr>
      <vt:lpstr>Arial Unicode MS</vt:lpstr>
      <vt:lpstr>Helvetica Neue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Elasticsearch核心概念</dc:title>
  <dc:creator/>
  <cp:lastModifiedBy>ㅤ</cp:lastModifiedBy>
  <cp:revision>2</cp:revision>
  <dcterms:created xsi:type="dcterms:W3CDTF">2022-03-02T12:20:00Z</dcterms:created>
  <dcterms:modified xsi:type="dcterms:W3CDTF">2022-04-04T07:27:55Z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94942192D9694BC99DF554626053077B</vt:lpwstr>
  </property>
  <property fmtid="{D5CDD505-2E9C-101B-9397-08002B2CF9AE}" pid="3" name="KSOProductBuildVer">
    <vt:lpwstr>2052-11.1.0.11365</vt:lpwstr>
  </property>
</Properties>
</file>