
<file path=[Content_Types].xml><?xml version="1.0" encoding="utf-8"?>
<Types xmlns="http://schemas.openxmlformats.org/package/2006/content-types">
  <Default Extension="png" ContentType="image/png"/>
  <Default Extension="tiff" ContentType="image/tiff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 panose="020F0502020204030204"/>
      </a:defRPr>
    </a:lvl1pPr>
    <a:lvl2pPr indent="228600" latinLnBrk="0">
      <a:defRPr sz="1200">
        <a:latin typeface="+mj-lt"/>
        <a:ea typeface="+mj-ea"/>
        <a:cs typeface="+mj-cs"/>
        <a:sym typeface="Calibri" panose="020F0502020204030204"/>
      </a:defRPr>
    </a:lvl2pPr>
    <a:lvl3pPr indent="457200" latinLnBrk="0">
      <a:defRPr sz="1200">
        <a:latin typeface="+mj-lt"/>
        <a:ea typeface="+mj-ea"/>
        <a:cs typeface="+mj-cs"/>
        <a:sym typeface="Calibri" panose="020F0502020204030204"/>
      </a:defRPr>
    </a:lvl3pPr>
    <a:lvl4pPr indent="685800" latinLnBrk="0">
      <a:defRPr sz="1200">
        <a:latin typeface="+mj-lt"/>
        <a:ea typeface="+mj-ea"/>
        <a:cs typeface="+mj-cs"/>
        <a:sym typeface="Calibri" panose="020F0502020204030204"/>
      </a:defRPr>
    </a:lvl4pPr>
    <a:lvl5pPr indent="914400" latinLnBrk="0">
      <a:defRPr sz="1200">
        <a:latin typeface="+mj-lt"/>
        <a:ea typeface="+mj-ea"/>
        <a:cs typeface="+mj-cs"/>
        <a:sym typeface="Calibri" panose="020F0502020204030204"/>
      </a:defRPr>
    </a:lvl5pPr>
    <a:lvl6pPr indent="1143000" latinLnBrk="0">
      <a:defRPr sz="1200">
        <a:latin typeface="+mj-lt"/>
        <a:ea typeface="+mj-ea"/>
        <a:cs typeface="+mj-cs"/>
        <a:sym typeface="Calibri" panose="020F0502020204030204"/>
      </a:defRPr>
    </a:lvl6pPr>
    <a:lvl7pPr indent="1371600" latinLnBrk="0">
      <a:defRPr sz="1200">
        <a:latin typeface="+mj-lt"/>
        <a:ea typeface="+mj-ea"/>
        <a:cs typeface="+mj-cs"/>
        <a:sym typeface="Calibri" panose="020F0502020204030204"/>
      </a:defRPr>
    </a:lvl7pPr>
    <a:lvl8pPr indent="1600200" latinLnBrk="0">
      <a:defRPr sz="1200">
        <a:latin typeface="+mj-lt"/>
        <a:ea typeface="+mj-ea"/>
        <a:cs typeface="+mj-cs"/>
        <a:sym typeface="Calibri" panose="020F0502020204030204"/>
      </a:defRPr>
    </a:lvl8pPr>
    <a:lvl9pPr indent="1828800" latinLnBrk="0">
      <a:defRPr sz="1200">
        <a:latin typeface="+mj-lt"/>
        <a:ea typeface="+mj-ea"/>
        <a:cs typeface="+mj-cs"/>
        <a:sym typeface="Calibri" panose="020F050202020403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 hasCustomPrompt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400"/>
              </a:spcBef>
              <a:buSzTx/>
              <a:buNone/>
              <a:defRPr sz="1800"/>
            </a:lvl1pPr>
            <a:lvl2pPr marL="0" indent="342900" algn="ctr">
              <a:spcBef>
                <a:spcPts val="400"/>
              </a:spcBef>
              <a:buSzTx/>
              <a:buNone/>
              <a:defRPr sz="1800"/>
            </a:lvl2pPr>
            <a:lvl3pPr marL="0" indent="685800" algn="ctr">
              <a:spcBef>
                <a:spcPts val="400"/>
              </a:spcBef>
              <a:buSzTx/>
              <a:buNone/>
              <a:defRPr sz="1800"/>
            </a:lvl3pPr>
            <a:lvl4pPr marL="0" indent="1028700" algn="ctr">
              <a:spcBef>
                <a:spcPts val="400"/>
              </a:spcBef>
              <a:buSzTx/>
              <a:buNone/>
              <a:defRPr sz="1800"/>
            </a:lvl4pPr>
            <a:lvl5pPr marL="0" indent="1371600" algn="ctr">
              <a:spcBef>
                <a:spcPts val="400"/>
              </a:spcBef>
              <a:buSzTx/>
              <a:buNone/>
              <a:defRPr sz="1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/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t>标题文本</a:t>
            </a:r>
          </a:p>
        </p:txBody>
      </p:sp>
      <p:sp>
        <p:nvSpPr>
          <p:cNvPr id="30" name="正文级别 1…"/>
          <p:cNvSpPr txBox="1"/>
          <p:nvPr>
            <p:ph type="body" sz="quarter" idx="1" hasCustomPrompt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SzTx/>
              <a:buNone/>
              <a:defRPr sz="1800">
                <a:solidFill>
                  <a:srgbClr val="888888"/>
                </a:solidFill>
              </a:defRPr>
            </a:lvl1pPr>
            <a:lvl2pPr marL="0" indent="342900">
              <a:spcBef>
                <a:spcPts val="400"/>
              </a:spcBef>
              <a:buSzTx/>
              <a:buNone/>
              <a:defRPr sz="1800">
                <a:solidFill>
                  <a:srgbClr val="888888"/>
                </a:solidFill>
              </a:defRPr>
            </a:lvl2pPr>
            <a:lvl3pPr marL="0" indent="685800">
              <a:spcBef>
                <a:spcPts val="400"/>
              </a:spcBef>
              <a:buSzTx/>
              <a:buNone/>
              <a:defRPr sz="1800">
                <a:solidFill>
                  <a:srgbClr val="888888"/>
                </a:solidFill>
              </a:defRPr>
            </a:lvl3pPr>
            <a:lvl4pPr marL="0" indent="1028700">
              <a:spcBef>
                <a:spcPts val="400"/>
              </a:spcBef>
              <a:buSzTx/>
              <a:buNone/>
              <a:defRPr sz="1800">
                <a:solidFill>
                  <a:srgbClr val="888888"/>
                </a:solidFill>
              </a:defRPr>
            </a:lvl4pPr>
            <a:lvl5pPr marL="0" indent="1371600">
              <a:spcBef>
                <a:spcPts val="400"/>
              </a:spcBef>
              <a:buSzTx/>
              <a:buNone/>
              <a:defRPr sz="18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/>
          <p:nvPr>
            <p:ph type="body" sz="half" idx="1" hasCustomPrompt="1"/>
          </p:nvPr>
        </p:nvSpPr>
        <p:spPr>
          <a:xfrm>
            <a:off x="609600" y="1600200"/>
            <a:ext cx="5376672" cy="4525963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/>
          <p:nvPr>
            <p:ph type="title" hasCustomPrompt="1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/>
          <p:nvPr>
            <p:ph type="body" sz="quarter" idx="1" hasCustomPrompt="1"/>
          </p:nvPr>
        </p:nvSpPr>
        <p:spPr>
          <a:xfrm>
            <a:off x="1186773" y="1778437"/>
            <a:ext cx="4873575" cy="823913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500"/>
              </a:spcBef>
              <a:buSzTx/>
              <a:buNone/>
              <a:defRPr sz="2100"/>
            </a:lvl1pPr>
            <a:lvl2pPr marL="0" indent="342900">
              <a:spcBef>
                <a:spcPts val="500"/>
              </a:spcBef>
              <a:buSzTx/>
              <a:buNone/>
              <a:defRPr sz="2100"/>
            </a:lvl2pPr>
            <a:lvl3pPr marL="0" indent="685800">
              <a:spcBef>
                <a:spcPts val="500"/>
              </a:spcBef>
              <a:buSzTx/>
              <a:buNone/>
              <a:defRPr sz="2100"/>
            </a:lvl3pPr>
            <a:lvl4pPr marL="0" indent="1028700">
              <a:spcBef>
                <a:spcPts val="500"/>
              </a:spcBef>
              <a:buSzTx/>
              <a:buNone/>
              <a:defRPr sz="2100"/>
            </a:lvl4pPr>
            <a:lvl5pPr marL="0" indent="1371600">
              <a:spcBef>
                <a:spcPts val="500"/>
              </a:spcBef>
              <a:buSzTx/>
              <a:buNone/>
              <a:defRPr sz="21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/>
          <p:nvPr>
            <p:ph type="body" sz="quarter" idx="21"/>
          </p:nvPr>
        </p:nvSpPr>
        <p:spPr>
          <a:xfrm>
            <a:off x="6256937" y="1778437"/>
            <a:ext cx="4897578" cy="823913"/>
          </a:xfrm>
          <a:prstGeom prst="rect">
            <a:avLst/>
          </a:prstGeom>
        </p:spPr>
        <p:txBody>
          <a:bodyPr anchor="ctr"/>
          <a:lstStyle/>
          <a:p>
            <a:pPr marL="0" indent="0">
              <a:spcBef>
                <a:spcPts val="500"/>
              </a:spcBef>
              <a:buSzTx/>
              <a:buNone/>
              <a:defRPr sz="2100"/>
            </a:pPr>
          </a:p>
        </p:txBody>
      </p:sp>
      <p:sp>
        <p:nvSpPr>
          <p:cNvPr id="5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/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标题文本</a:t>
            </a:r>
          </a:p>
        </p:txBody>
      </p:sp>
      <p:sp>
        <p:nvSpPr>
          <p:cNvPr id="73" name="正文级别 1…"/>
          <p:cNvSpPr txBox="1"/>
          <p:nvPr>
            <p:ph type="body" sz="half" idx="1" hasCustomPrompt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2400"/>
            </a:lvl1pPr>
            <a:lvl2pPr>
              <a:spcBef>
                <a:spcPts val="500"/>
              </a:spcBef>
              <a:defRPr sz="2400"/>
            </a:lvl2pPr>
            <a:lvl3pPr>
              <a:spcBef>
                <a:spcPts val="500"/>
              </a:spcBef>
              <a:defRPr sz="2400"/>
            </a:lvl3pPr>
            <a:lvl4pPr>
              <a:spcBef>
                <a:spcPts val="500"/>
              </a:spcBef>
              <a:defRPr sz="2400"/>
            </a:lvl4pPr>
            <a:lvl5pPr>
              <a:spcBef>
                <a:spcPts val="500"/>
              </a:spcBef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文本占位符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200"/>
              </a:spcBef>
              <a:buSzTx/>
              <a:buNone/>
              <a:defRPr sz="1200"/>
            </a:pPr>
          </a:p>
        </p:txBody>
      </p:sp>
      <p:sp>
        <p:nvSpPr>
          <p:cNvPr id="7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/>
          <p:nvPr>
            <p:ph type="title" hasCustomPrompt="1"/>
          </p:nvPr>
        </p:nvSpPr>
        <p:spPr>
          <a:xfrm>
            <a:off x="839787" y="457200"/>
            <a:ext cx="4165350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标题文本</a:t>
            </a:r>
          </a:p>
        </p:txBody>
      </p:sp>
      <p:sp>
        <p:nvSpPr>
          <p:cNvPr id="83" name="图片占位符 2"/>
          <p:cNvSpPr/>
          <p:nvPr>
            <p:ph type="pic" sz="half" idx="21"/>
          </p:nvPr>
        </p:nvSpPr>
        <p:spPr>
          <a:xfrm>
            <a:off x="5183187" y="457201"/>
            <a:ext cx="6172201" cy="5403851"/>
          </a:xfrm>
          <a:prstGeom prst="rect">
            <a:avLst/>
          </a:prstGeom>
        </p:spPr>
        <p:txBody>
          <a:bodyPr lIns="91439" rIns="91439">
            <a:noAutofit/>
          </a:bodyPr>
          <a:lstStyle/>
          <a:p/>
        </p:txBody>
      </p:sp>
      <p:sp>
        <p:nvSpPr>
          <p:cNvPr id="84" name="正文级别 1…"/>
          <p:cNvSpPr txBox="1"/>
          <p:nvPr>
            <p:ph type="body" sz="quarter" idx="1" hasCustomPrompt="1"/>
          </p:nvPr>
        </p:nvSpPr>
        <p:spPr>
          <a:xfrm>
            <a:off x="839787" y="2057400"/>
            <a:ext cx="4165350" cy="38115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None/>
              <a:defRPr sz="1500"/>
            </a:lvl1pPr>
            <a:lvl2pPr marL="0" indent="342900">
              <a:spcBef>
                <a:spcPts val="300"/>
              </a:spcBef>
              <a:buSzTx/>
              <a:buNone/>
              <a:defRPr sz="1500"/>
            </a:lvl2pPr>
            <a:lvl3pPr marL="0" indent="685800">
              <a:spcBef>
                <a:spcPts val="300"/>
              </a:spcBef>
              <a:buSzTx/>
              <a:buNone/>
              <a:defRPr sz="1500"/>
            </a:lvl3pPr>
            <a:lvl4pPr marL="0" indent="1028700">
              <a:spcBef>
                <a:spcPts val="300"/>
              </a:spcBef>
              <a:buSzTx/>
              <a:buNone/>
              <a:defRPr sz="1500"/>
            </a:lvl4pPr>
            <a:lvl5pPr marL="0" indent="1371600">
              <a:spcBef>
                <a:spcPts val="300"/>
              </a:spcBef>
              <a:buSzTx/>
              <a:buNone/>
              <a:defRPr sz="15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280492" y="6245225"/>
            <a:ext cx="301909" cy="28882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1400"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defRPr sz="32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L="783590" marR="0" indent="-32639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defRPr sz="32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defRPr sz="32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defRPr sz="32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defRPr sz="32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defRPr sz="32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defRPr sz="32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35661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defRPr sz="32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4023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defRPr sz="32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tiff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1400" b="1">
                <a:solidFill>
                  <a:srgbClr val="888888"/>
                </a:solidFill>
              </a:defRPr>
            </a:lvl1pPr>
          </a:lstStyle>
          <a:p>
            <a:r>
              <a:t>http://www.mashibing.com</a:t>
            </a:r>
          </a:p>
        </p:txBody>
      </p:sp>
      <p:sp>
        <p:nvSpPr>
          <p:cNvPr id="95" name="标题 3073"/>
          <p:cNvSpPr txBox="1"/>
          <p:nvPr>
            <p:ph type="ctrTitle"/>
          </p:nvPr>
        </p:nvSpPr>
        <p:spPr>
          <a:xfrm>
            <a:off x="3195424" y="321199"/>
            <a:ext cx="5146376" cy="779868"/>
          </a:xfrm>
          <a:prstGeom prst="rect">
            <a:avLst/>
          </a:prstGeom>
        </p:spPr>
        <p:txBody>
          <a:bodyPr anchor="ctr"/>
          <a:lstStyle>
            <a:lvl1pPr algn="l">
              <a:defRPr sz="3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lvl1pPr>
          </a:lstStyle>
          <a:p>
            <a:r>
              <a:t>Elasticsearch核心概念</a:t>
            </a:r>
          </a:p>
        </p:txBody>
      </p:sp>
      <p:pic>
        <p:nvPicPr>
          <p:cNvPr id="96" name="图片 1" descr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7" name="灯片编号占位符 2"/>
          <p:cNvSpPr txBox="1"/>
          <p:nvPr>
            <p:ph type="sldNum" sz="quarter" idx="4294967295"/>
          </p:nvPr>
        </p:nvSpPr>
        <p:spPr>
          <a:xfrm>
            <a:off x="11379376" y="6245225"/>
            <a:ext cx="203025" cy="2888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98" name="文本框 1"/>
          <p:cNvSpPr txBox="1"/>
          <p:nvPr/>
        </p:nvSpPr>
        <p:spPr>
          <a:xfrm>
            <a:off x="1054205" y="3733655"/>
            <a:ext cx="8277348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buFont typeface="Wingdings" panose="05000000000000000000"/>
              <a:defRPr b="1"/>
            </a:lvl1pPr>
          </a:lstStyle>
          <a:p>
            <a:r>
              <a:t>倒排索引深入解读</a:t>
            </a:r>
          </a:p>
        </p:txBody>
      </p:sp>
      <p:sp>
        <p:nvSpPr>
          <p:cNvPr id="99" name="文本框 1"/>
          <p:cNvSpPr txBox="1"/>
          <p:nvPr/>
        </p:nvSpPr>
        <p:spPr>
          <a:xfrm>
            <a:off x="1054205" y="1473298"/>
            <a:ext cx="8277348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buFont typeface="Wingdings" panose="05000000000000000000"/>
              <a:defRPr b="1"/>
            </a:lvl1pPr>
          </a:lstStyle>
          <a:p>
            <a:r>
              <a:t>Lucene简介</a:t>
            </a:r>
          </a:p>
        </p:txBody>
      </p:sp>
      <p:sp>
        <p:nvSpPr>
          <p:cNvPr id="100" name="文本框 1"/>
          <p:cNvSpPr txBox="1"/>
          <p:nvPr/>
        </p:nvSpPr>
        <p:spPr>
          <a:xfrm>
            <a:off x="1054205" y="2198528"/>
            <a:ext cx="8277348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buFont typeface="Wingdings" panose="05000000000000000000"/>
              <a:defRPr b="1"/>
            </a:lvl1pPr>
          </a:lstStyle>
          <a:p>
            <a:r>
              <a:t>Elasticsearch概念</a:t>
            </a:r>
          </a:p>
        </p:txBody>
      </p:sp>
      <p:sp>
        <p:nvSpPr>
          <p:cNvPr id="101" name="文本框 1"/>
          <p:cNvSpPr txBox="1"/>
          <p:nvPr/>
        </p:nvSpPr>
        <p:spPr>
          <a:xfrm>
            <a:off x="1054205" y="2923758"/>
            <a:ext cx="8277348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buFont typeface="Wingdings" panose="05000000000000000000"/>
              <a:defRPr b="1"/>
            </a:lvl1pPr>
          </a:lstStyle>
          <a:p>
            <a:r>
              <a:t>集群、索引、分片和文档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dur="indefinite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4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dur="indefinite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2" animBg="1" advAuto="0"/>
      <p:bldP spid="101" grpId="3" animBg="1" advAuto="0"/>
      <p:bldP spid="99" grpId="1" animBg="1" advAuto="0"/>
      <p:bldP spid="98" grpId="4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1400" b="1">
                <a:solidFill>
                  <a:srgbClr val="888888"/>
                </a:solidFill>
              </a:defRPr>
            </a:lvl1pPr>
          </a:lstStyle>
          <a:p>
            <a:r>
              <a:t>http://www.mashibing.com</a:t>
            </a:r>
          </a:p>
        </p:txBody>
      </p:sp>
      <p:pic>
        <p:nvPicPr>
          <p:cNvPr id="181" name="图片 1" descr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82" name="灯片编号占位符 2"/>
          <p:cNvSpPr txBox="1"/>
          <p:nvPr>
            <p:ph type="sldNum" sz="quarter" idx="4294967295"/>
          </p:nvPr>
        </p:nvSpPr>
        <p:spPr>
          <a:xfrm>
            <a:off x="11280492" y="6245225"/>
            <a:ext cx="301909" cy="2888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183" name="文本框 1"/>
          <p:cNvSpPr txBox="1"/>
          <p:nvPr/>
        </p:nvSpPr>
        <p:spPr>
          <a:xfrm>
            <a:off x="388898" y="420716"/>
            <a:ext cx="8277347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buFont typeface="Wingdings" panose="05000000000000000000"/>
              <a:defRPr b="1"/>
            </a:lvl1pPr>
          </a:lstStyle>
          <a:p>
            <a:r>
              <a:t>全文检索</a:t>
            </a:r>
          </a:p>
        </p:txBody>
      </p:sp>
      <p:sp>
        <p:nvSpPr>
          <p:cNvPr id="184" name="文本框 1"/>
          <p:cNvSpPr txBox="1"/>
          <p:nvPr/>
        </p:nvSpPr>
        <p:spPr>
          <a:xfrm>
            <a:off x="786831" y="1091420"/>
            <a:ext cx="10707248" cy="119888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marL="381000" indent="-381000">
              <a:buSzPct val="100000"/>
              <a:buChar char="❖"/>
            </a:lvl1pPr>
          </a:lstStyle>
          <a:p>
            <a:r>
              <a:t>全文检索：索引系统通过扫描文章中的每一个词，对其创建索引，指明在文章中出现的次数和位置，当用户查询时，索引系统过就会根据事先</a:t>
            </a:r>
            <a:r>
              <a:rPr lang="zh-CN">
                <a:ea typeface="宋体" panose="02010600030101010101" pitchFamily="2" charset="-122"/>
              </a:rPr>
              <a:t>建立</a:t>
            </a:r>
            <a:r>
              <a:t>的索引进行查找，并将查找的结果反馈给用户的检索方式</a:t>
            </a:r>
          </a:p>
        </p:txBody>
      </p:sp>
      <p:pic>
        <p:nvPicPr>
          <p:cNvPr id="185" name="检索引擎 (1).jpg" descr="检索引擎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750" y="2204720"/>
            <a:ext cx="7469505" cy="453326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1400" b="1">
                <a:solidFill>
                  <a:srgbClr val="888888"/>
                </a:solidFill>
              </a:defRPr>
            </a:lvl1pPr>
          </a:lstStyle>
          <a:p>
            <a:r>
              <a:t>http://www.mashibing.com</a:t>
            </a:r>
          </a:p>
        </p:txBody>
      </p:sp>
      <p:pic>
        <p:nvPicPr>
          <p:cNvPr id="188" name="图片 1" descr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89" name="灯片编号占位符 2"/>
          <p:cNvSpPr txBox="1"/>
          <p:nvPr>
            <p:ph type="sldNum" sz="quarter" idx="4294967295"/>
          </p:nvPr>
        </p:nvSpPr>
        <p:spPr>
          <a:xfrm>
            <a:off x="11293688" y="6245225"/>
            <a:ext cx="288713" cy="2888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190" name="文本框 1"/>
          <p:cNvSpPr txBox="1"/>
          <p:nvPr/>
        </p:nvSpPr>
        <p:spPr>
          <a:xfrm>
            <a:off x="388898" y="420716"/>
            <a:ext cx="2630114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buFont typeface="Wingdings" panose="05000000000000000000"/>
              <a:defRPr b="1"/>
            </a:lvl1pPr>
          </a:lstStyle>
          <a:p>
            <a:r>
              <a:t>倒排索引的原理</a:t>
            </a:r>
          </a:p>
        </p:txBody>
      </p:sp>
      <p:sp>
        <p:nvSpPr>
          <p:cNvPr id="191" name="文本"/>
          <p:cNvSpPr txBox="1"/>
          <p:nvPr/>
        </p:nvSpPr>
        <p:spPr>
          <a:xfrm>
            <a:off x="6032500" y="3299389"/>
            <a:ext cx="127000" cy="34562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r>
              <a:t> </a:t>
            </a:r>
          </a:p>
        </p:txBody>
      </p:sp>
      <p:pic>
        <p:nvPicPr>
          <p:cNvPr id="192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69" y="924383"/>
            <a:ext cx="10110265" cy="55191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1400" b="1">
                <a:solidFill>
                  <a:srgbClr val="888888"/>
                </a:solidFill>
              </a:defRPr>
            </a:lvl1pPr>
          </a:lstStyle>
          <a:p>
            <a:r>
              <a:t>http://www.mashibing.com</a:t>
            </a:r>
          </a:p>
        </p:txBody>
      </p:sp>
      <p:pic>
        <p:nvPicPr>
          <p:cNvPr id="195" name="图片 1" descr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96" name="灯片编号占位符 2"/>
          <p:cNvSpPr txBox="1"/>
          <p:nvPr>
            <p:ph type="sldNum" sz="quarter" idx="4294967295"/>
          </p:nvPr>
        </p:nvSpPr>
        <p:spPr>
          <a:xfrm>
            <a:off x="11280492" y="6245225"/>
            <a:ext cx="301909" cy="2888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197" name="文本框 1"/>
          <p:cNvSpPr txBox="1"/>
          <p:nvPr/>
        </p:nvSpPr>
        <p:spPr>
          <a:xfrm>
            <a:off x="388898" y="420716"/>
            <a:ext cx="8277347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buFont typeface="Wingdings" panose="05000000000000000000"/>
              <a:defRPr b="1"/>
            </a:lvl1pPr>
          </a:lstStyle>
          <a:p>
            <a:r>
              <a:t>倒排索引的数据结构</a:t>
            </a:r>
          </a:p>
        </p:txBody>
      </p:sp>
      <p:sp>
        <p:nvSpPr>
          <p:cNvPr id="198" name="文本"/>
          <p:cNvSpPr txBox="1"/>
          <p:nvPr/>
        </p:nvSpPr>
        <p:spPr>
          <a:xfrm>
            <a:off x="6032500" y="3299389"/>
            <a:ext cx="127000" cy="34562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r>
              <a:t> </a:t>
            </a:r>
          </a:p>
        </p:txBody>
      </p:sp>
      <p:pic>
        <p:nvPicPr>
          <p:cNvPr id="199" name="倒排索引的数据结构.jpg" descr="倒排索引的数据结构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066" y="1158571"/>
            <a:ext cx="9260868" cy="4686407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1400" b="1">
                <a:solidFill>
                  <a:srgbClr val="888888"/>
                </a:solidFill>
              </a:defRPr>
            </a:lvl1pPr>
          </a:lstStyle>
          <a:p>
            <a:r>
              <a:t>http://www.mashibing.com</a:t>
            </a:r>
          </a:p>
        </p:txBody>
      </p:sp>
      <p:pic>
        <p:nvPicPr>
          <p:cNvPr id="202" name="图片 1" descr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03" name="灯片编号占位符 2"/>
          <p:cNvSpPr txBox="1"/>
          <p:nvPr>
            <p:ph type="sldNum" sz="quarter" idx="4294967295"/>
          </p:nvPr>
        </p:nvSpPr>
        <p:spPr>
          <a:xfrm>
            <a:off x="11280492" y="6245225"/>
            <a:ext cx="301909" cy="2888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204" name="文本框 1"/>
          <p:cNvSpPr txBox="1"/>
          <p:nvPr/>
        </p:nvSpPr>
        <p:spPr>
          <a:xfrm>
            <a:off x="388898" y="420716"/>
            <a:ext cx="8277347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buFont typeface="Wingdings" panose="05000000000000000000"/>
              <a:defRPr b="1"/>
            </a:lvl1pPr>
          </a:lstStyle>
          <a:p>
            <a:r>
              <a:t>倒排索引核心算法</a:t>
            </a:r>
          </a:p>
        </p:txBody>
      </p:sp>
      <p:sp>
        <p:nvSpPr>
          <p:cNvPr id="205" name="文本框 1"/>
          <p:cNvSpPr txBox="1"/>
          <p:nvPr/>
        </p:nvSpPr>
        <p:spPr>
          <a:xfrm>
            <a:off x="1159364" y="1176919"/>
            <a:ext cx="6069500" cy="472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❖"/>
              <a:defRPr sz="2200"/>
            </a:lvl1pPr>
          </a:lstStyle>
          <a:p>
            <a:r>
              <a:t>倒排表的压缩算法</a:t>
            </a:r>
          </a:p>
        </p:txBody>
      </p:sp>
      <p:sp>
        <p:nvSpPr>
          <p:cNvPr id="206" name="文本框 1"/>
          <p:cNvSpPr txBox="1"/>
          <p:nvPr/>
        </p:nvSpPr>
        <p:spPr>
          <a:xfrm>
            <a:off x="1117031" y="3548379"/>
            <a:ext cx="3015149" cy="472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❖"/>
              <a:defRPr sz="2200"/>
            </a:lvl1pPr>
          </a:lstStyle>
          <a:p>
            <a:r>
              <a:t>词项索引的检索原理</a:t>
            </a:r>
          </a:p>
        </p:txBody>
      </p:sp>
      <p:sp>
        <p:nvSpPr>
          <p:cNvPr id="207" name="FOR：Frame Of Reference"/>
          <p:cNvSpPr txBox="1"/>
          <p:nvPr/>
        </p:nvSpPr>
        <p:spPr>
          <a:xfrm>
            <a:off x="2185978" y="2074718"/>
            <a:ext cx="3023402" cy="3302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defTabSz="457200">
              <a:defRPr sz="1900">
                <a:solidFill>
                  <a:srgbClr val="323232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t>FOR：Frame Of Reference</a:t>
            </a:r>
          </a:p>
        </p:txBody>
      </p:sp>
      <p:sp>
        <p:nvSpPr>
          <p:cNvPr id="208" name="RBM：RoaringBitmap"/>
          <p:cNvSpPr txBox="1"/>
          <p:nvPr/>
        </p:nvSpPr>
        <p:spPr>
          <a:xfrm>
            <a:off x="2185978" y="2633748"/>
            <a:ext cx="2453451" cy="3302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defTabSz="457200">
              <a:defRPr sz="1900">
                <a:solidFill>
                  <a:srgbClr val="323232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t>RBM：RoaringBitmap</a:t>
            </a:r>
          </a:p>
        </p:txBody>
      </p:sp>
      <p:sp>
        <p:nvSpPr>
          <p:cNvPr id="209" name="FST：Finit State Transducers"/>
          <p:cNvSpPr txBox="1"/>
          <p:nvPr/>
        </p:nvSpPr>
        <p:spPr>
          <a:xfrm>
            <a:off x="2109778" y="4439487"/>
            <a:ext cx="3313203" cy="3302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defTabSz="457200">
              <a:defRPr sz="1900">
                <a:solidFill>
                  <a:srgbClr val="323232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t>FST：Finit State Transducers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2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6" dur="200" fill="hold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fill="hold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indefinite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2" fill="hold" grpId="2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20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fill="hold"/>
                                        <p:tgtEl>
                                          <p:spTgt spid="20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indefinite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2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2" fill="hold" grpId="4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36" dur="200" fill="hold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" fill="hold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indefinite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2" fill="hold" grpId="4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40" dur="200" fill="hold"/>
                                        <p:tgtEl>
                                          <p:spTgt spid="20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fill="hold"/>
                                        <p:tgtEl>
                                          <p:spTgt spid="20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indefinite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5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2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5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dur="indefinite" fill="hold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2" fill="hold" grpId="6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56" dur="200" fill="hold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" fill="hold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indefinite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2" fill="hold" grpId="6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0" dur="200" fill="hold"/>
                                        <p:tgtEl>
                                          <p:spTgt spid="20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" fill="hold"/>
                                        <p:tgtEl>
                                          <p:spTgt spid="20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indefinite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" grpId="1" bldLvl="5" animBg="1" advAuto="0" build="p"/>
      <p:bldP spid="207" grpId="2" bldLvl="5" animBg="1" advAuto="0" build="p"/>
      <p:bldP spid="208" grpId="3" bldLvl="5" animBg="1" advAuto="0" build="p"/>
      <p:bldP spid="208" grpId="4" bldLvl="5" animBg="1" advAuto="0" build="p"/>
      <p:bldP spid="209" grpId="5" bldLvl="5" animBg="1" advAuto="0" build="p"/>
      <p:bldP spid="209" grpId="6" bldLvl="5" animBg="1" advAuto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1400" b="1">
                <a:solidFill>
                  <a:srgbClr val="888888"/>
                </a:solidFill>
              </a:defRPr>
            </a:lvl1pPr>
          </a:lstStyle>
          <a:p>
            <a:r>
              <a:t>http://www.mashibing.com</a:t>
            </a:r>
          </a:p>
        </p:txBody>
      </p:sp>
      <p:pic>
        <p:nvPicPr>
          <p:cNvPr id="212" name="图片 1" descr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13" name="灯片编号占位符 2"/>
          <p:cNvSpPr txBox="1"/>
          <p:nvPr>
            <p:ph type="sldNum" sz="quarter" idx="4294967295"/>
          </p:nvPr>
        </p:nvSpPr>
        <p:spPr>
          <a:xfrm>
            <a:off x="11280492" y="6245225"/>
            <a:ext cx="301909" cy="2888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214" name="文本框 1"/>
          <p:cNvSpPr txBox="1"/>
          <p:nvPr/>
        </p:nvSpPr>
        <p:spPr>
          <a:xfrm>
            <a:off x="388898" y="420716"/>
            <a:ext cx="8277347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buFont typeface="Wingdings" panose="05000000000000000000"/>
              <a:defRPr b="1"/>
            </a:lvl1pPr>
          </a:lstStyle>
          <a:p>
            <a:r>
              <a:t>倒排索引的的压缩算法</a:t>
            </a:r>
          </a:p>
        </p:txBody>
      </p:sp>
      <p:pic>
        <p:nvPicPr>
          <p:cNvPr id="215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432" y="1006884"/>
            <a:ext cx="6010572" cy="5162713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1400" b="1">
                <a:solidFill>
                  <a:srgbClr val="888888"/>
                </a:solidFill>
              </a:defRPr>
            </a:lvl1pPr>
          </a:lstStyle>
          <a:p>
            <a:r>
              <a:t>http://www.mashibing.com</a:t>
            </a:r>
          </a:p>
        </p:txBody>
      </p:sp>
      <p:pic>
        <p:nvPicPr>
          <p:cNvPr id="218" name="图片 1" descr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19" name="灯片编号占位符 2"/>
          <p:cNvSpPr txBox="1"/>
          <p:nvPr>
            <p:ph type="sldNum" sz="quarter" idx="4294967295"/>
          </p:nvPr>
        </p:nvSpPr>
        <p:spPr>
          <a:xfrm>
            <a:off x="11280492" y="6245225"/>
            <a:ext cx="301909" cy="2888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220" name="文本框 1"/>
          <p:cNvSpPr txBox="1"/>
          <p:nvPr/>
        </p:nvSpPr>
        <p:spPr>
          <a:xfrm>
            <a:off x="388898" y="420716"/>
            <a:ext cx="8277347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buFont typeface="Wingdings" panose="05000000000000000000"/>
              <a:defRPr b="1"/>
            </a:lvl1pPr>
          </a:lstStyle>
          <a:p>
            <a:r>
              <a:t>倒排索引的的压缩算法</a:t>
            </a:r>
          </a:p>
        </p:txBody>
      </p:sp>
      <p:pic>
        <p:nvPicPr>
          <p:cNvPr id="221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1016954"/>
            <a:ext cx="8508646" cy="467376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1400" b="1">
                <a:solidFill>
                  <a:srgbClr val="888888"/>
                </a:solidFill>
              </a:defRPr>
            </a:lvl1pPr>
          </a:lstStyle>
          <a:p>
            <a:r>
              <a:t>http://www.mashibing.com</a:t>
            </a:r>
          </a:p>
        </p:txBody>
      </p:sp>
      <p:sp>
        <p:nvSpPr>
          <p:cNvPr id="104" name="标题 3073"/>
          <p:cNvSpPr txBox="1"/>
          <p:nvPr>
            <p:ph type="ctrTitle"/>
          </p:nvPr>
        </p:nvSpPr>
        <p:spPr>
          <a:xfrm>
            <a:off x="3195424" y="321199"/>
            <a:ext cx="5146376" cy="779868"/>
          </a:xfrm>
          <a:prstGeom prst="rect">
            <a:avLst/>
          </a:prstGeom>
        </p:spPr>
        <p:txBody>
          <a:bodyPr anchor="ctr"/>
          <a:lstStyle>
            <a:lvl1pPr algn="l">
              <a:defRPr sz="3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lvl1pPr>
          </a:lstStyle>
          <a:p>
            <a:r>
              <a:t>Elasticsearch核心概念</a:t>
            </a:r>
          </a:p>
        </p:txBody>
      </p:sp>
      <p:pic>
        <p:nvPicPr>
          <p:cNvPr id="105" name="图片 1" descr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06" name="灯片编号占位符 2"/>
          <p:cNvSpPr txBox="1"/>
          <p:nvPr>
            <p:ph type="sldNum" sz="quarter" idx="4294967295"/>
          </p:nvPr>
        </p:nvSpPr>
        <p:spPr>
          <a:xfrm>
            <a:off x="11379376" y="6245225"/>
            <a:ext cx="203025" cy="2888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107" name="文本框 1"/>
          <p:cNvSpPr txBox="1"/>
          <p:nvPr/>
        </p:nvSpPr>
        <p:spPr>
          <a:xfrm>
            <a:off x="507431" y="1140382"/>
            <a:ext cx="8277348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buFont typeface="Wingdings" panose="05000000000000000000"/>
              <a:defRPr b="1"/>
            </a:lvl1pPr>
          </a:lstStyle>
          <a:p>
            <a:r>
              <a:t>什么是搜索引擎？</a:t>
            </a:r>
          </a:p>
        </p:txBody>
      </p:sp>
      <p:sp>
        <p:nvSpPr>
          <p:cNvPr id="108" name="文本框 1"/>
          <p:cNvSpPr txBox="1"/>
          <p:nvPr/>
        </p:nvSpPr>
        <p:spPr>
          <a:xfrm>
            <a:off x="1514964" y="2023586"/>
            <a:ext cx="3450654" cy="472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❖"/>
              <a:defRPr sz="2200"/>
            </a:lvl1pPr>
          </a:lstStyle>
          <a:p>
            <a:r>
              <a:t>全文搜索引擎</a:t>
            </a:r>
          </a:p>
        </p:txBody>
      </p:sp>
      <p:sp>
        <p:nvSpPr>
          <p:cNvPr id="109" name="文本框 1"/>
          <p:cNvSpPr txBox="1"/>
          <p:nvPr/>
        </p:nvSpPr>
        <p:spPr>
          <a:xfrm>
            <a:off x="1540641" y="3867517"/>
            <a:ext cx="7615688" cy="472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❖"/>
              <a:defRPr sz="2200"/>
            </a:lvl1pPr>
          </a:lstStyle>
          <a:p>
            <a:r>
              <a:t>垂直搜索引擎</a:t>
            </a:r>
          </a:p>
        </p:txBody>
      </p:sp>
      <p:sp>
        <p:nvSpPr>
          <p:cNvPr id="110" name="文本框 1"/>
          <p:cNvSpPr txBox="1"/>
          <p:nvPr/>
        </p:nvSpPr>
        <p:spPr>
          <a:xfrm>
            <a:off x="1989098" y="2610072"/>
            <a:ext cx="9007564" cy="86258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buFont typeface="Wingdings" panose="05000000000000000000"/>
              <a:defRPr sz="2200"/>
            </a:pPr>
            <a:r>
              <a:t>自然语言处理（NLP）、爬虫、网页处理、大数据处理</a:t>
            </a:r>
          </a:p>
          <a:p>
            <a:pPr>
              <a:buFont typeface="Wingdings" panose="05000000000000000000"/>
              <a:defRPr sz="2200"/>
            </a:pPr>
            <a:r>
              <a:t>如谷歌、百度、搜狗、必应等等</a:t>
            </a:r>
          </a:p>
        </p:txBody>
      </p:sp>
      <p:sp>
        <p:nvSpPr>
          <p:cNvPr id="111" name="文本框 1"/>
          <p:cNvSpPr txBox="1"/>
          <p:nvPr/>
        </p:nvSpPr>
        <p:spPr>
          <a:xfrm>
            <a:off x="1921364" y="4981657"/>
            <a:ext cx="6973680" cy="472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buFont typeface="Wingdings" panose="05000000000000000000"/>
              <a:defRPr sz="2200"/>
            </a:lvl1pPr>
          </a:lstStyle>
          <a:p>
            <a:r>
              <a:t>各大电商网站、OA、站内搜索、视频网站等</a:t>
            </a:r>
          </a:p>
        </p:txBody>
      </p:sp>
      <p:sp>
        <p:nvSpPr>
          <p:cNvPr id="112" name="文本框 1"/>
          <p:cNvSpPr txBox="1"/>
          <p:nvPr/>
        </p:nvSpPr>
        <p:spPr>
          <a:xfrm>
            <a:off x="1921364" y="4431801"/>
            <a:ext cx="5809513" cy="472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buFont typeface="Wingdings" panose="05000000000000000000"/>
              <a:defRPr sz="2200"/>
            </a:lvl1pPr>
          </a:lstStyle>
          <a:p>
            <a:r>
              <a:t>有明确搜索目的的搜索行为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4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5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6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3" animBg="1" advAuto="0"/>
      <p:bldP spid="110" grpId="4" animBg="1" advAuto="0"/>
      <p:bldP spid="112" grpId="5" animBg="1" advAuto="0"/>
      <p:bldP spid="108" grpId="2" animBg="1" advAuto="0"/>
      <p:bldP spid="111" grpId="6" animBg="1" advAuto="0"/>
      <p:bldP spid="107" grpId="1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1400" b="1">
                <a:solidFill>
                  <a:srgbClr val="888888"/>
                </a:solidFill>
              </a:defRPr>
            </a:lvl1pPr>
          </a:lstStyle>
          <a:p>
            <a:r>
              <a:t>http://www.mashibing.com</a:t>
            </a:r>
          </a:p>
        </p:txBody>
      </p:sp>
      <p:pic>
        <p:nvPicPr>
          <p:cNvPr id="115" name="图片 1" descr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6" name="灯片编号占位符 2"/>
          <p:cNvSpPr txBox="1"/>
          <p:nvPr>
            <p:ph type="sldNum" sz="quarter" idx="4294967295"/>
          </p:nvPr>
        </p:nvSpPr>
        <p:spPr>
          <a:xfrm>
            <a:off x="11379376" y="6245225"/>
            <a:ext cx="203025" cy="2888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117" name="文本框 1"/>
          <p:cNvSpPr txBox="1"/>
          <p:nvPr/>
        </p:nvSpPr>
        <p:spPr>
          <a:xfrm>
            <a:off x="388898" y="420716"/>
            <a:ext cx="8277347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buFont typeface="Wingdings" panose="05000000000000000000"/>
              <a:defRPr b="1"/>
            </a:lvl1pPr>
          </a:lstStyle>
          <a:p>
            <a:r>
              <a:t>搜索引擎应该具备哪些要求？</a:t>
            </a:r>
          </a:p>
        </p:txBody>
      </p:sp>
      <p:sp>
        <p:nvSpPr>
          <p:cNvPr id="118" name="文本框 1"/>
          <p:cNvSpPr txBox="1"/>
          <p:nvPr/>
        </p:nvSpPr>
        <p:spPr>
          <a:xfrm>
            <a:off x="1210164" y="1176919"/>
            <a:ext cx="3450654" cy="472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❖"/>
              <a:defRPr sz="2200"/>
            </a:lvl1pPr>
          </a:lstStyle>
          <a:p>
            <a:r>
              <a:t>查询速度快</a:t>
            </a:r>
          </a:p>
        </p:txBody>
      </p:sp>
      <p:sp>
        <p:nvSpPr>
          <p:cNvPr id="119" name="文本框 1"/>
          <p:cNvSpPr txBox="1"/>
          <p:nvPr/>
        </p:nvSpPr>
        <p:spPr>
          <a:xfrm>
            <a:off x="1210164" y="2582386"/>
            <a:ext cx="3450654" cy="472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❖"/>
              <a:defRPr sz="2200"/>
            </a:lvl1pPr>
          </a:lstStyle>
          <a:p>
            <a:r>
              <a:t>结果准确</a:t>
            </a:r>
          </a:p>
        </p:txBody>
      </p:sp>
      <p:sp>
        <p:nvSpPr>
          <p:cNvPr id="120" name="文本框 1"/>
          <p:cNvSpPr txBox="1"/>
          <p:nvPr/>
        </p:nvSpPr>
        <p:spPr>
          <a:xfrm>
            <a:off x="1210164" y="3987853"/>
            <a:ext cx="3450654" cy="472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❖"/>
              <a:defRPr sz="2200"/>
            </a:lvl1pPr>
          </a:lstStyle>
          <a:p>
            <a:r>
              <a:t>检索结果丰富</a:t>
            </a:r>
          </a:p>
        </p:txBody>
      </p:sp>
      <p:sp>
        <p:nvSpPr>
          <p:cNvPr id="121" name="文本框 1"/>
          <p:cNvSpPr txBox="1"/>
          <p:nvPr/>
        </p:nvSpPr>
        <p:spPr>
          <a:xfrm>
            <a:off x="1650431" y="1911403"/>
            <a:ext cx="3450653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buFont typeface="Wingdings" panose="05000000000000000000"/>
            </a:lvl1pPr>
          </a:lstStyle>
          <a:p>
            <a:r>
              <a:t>高效的压缩算法</a:t>
            </a:r>
          </a:p>
        </p:txBody>
      </p:sp>
      <p:sp>
        <p:nvSpPr>
          <p:cNvPr id="122" name="文本框 1"/>
          <p:cNvSpPr txBox="1"/>
          <p:nvPr/>
        </p:nvSpPr>
        <p:spPr>
          <a:xfrm>
            <a:off x="5545098" y="1911403"/>
            <a:ext cx="3450653" cy="9296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buFont typeface="Wingdings" panose="05000000000000000000"/>
            </a:lvl1pPr>
          </a:lstStyle>
          <a:p>
            <a:r>
              <a:t>快速的编码和解码速度</a:t>
            </a:r>
          </a:p>
        </p:txBody>
      </p:sp>
      <p:sp>
        <p:nvSpPr>
          <p:cNvPr id="123" name="文本框 1"/>
          <p:cNvSpPr txBox="1"/>
          <p:nvPr/>
        </p:nvSpPr>
        <p:spPr>
          <a:xfrm>
            <a:off x="1650431" y="3263556"/>
            <a:ext cx="3450653" cy="437069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buFont typeface="Wingdings" panose="05000000000000000000"/>
            </a:lvl1pPr>
          </a:lstStyle>
          <a:p>
            <a:r>
              <a:t>BM25</a:t>
            </a:r>
          </a:p>
        </p:txBody>
      </p:sp>
      <p:sp>
        <p:nvSpPr>
          <p:cNvPr id="124" name="文本框 1"/>
          <p:cNvSpPr txBox="1"/>
          <p:nvPr/>
        </p:nvSpPr>
        <p:spPr>
          <a:xfrm>
            <a:off x="5545098" y="3300490"/>
            <a:ext cx="3450653" cy="437069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buFont typeface="Wingdings" panose="05000000000000000000"/>
            </a:lvl1pPr>
          </a:lstStyle>
          <a:p>
            <a:r>
              <a:t>TF-IDF</a:t>
            </a:r>
          </a:p>
        </p:txBody>
      </p:sp>
      <p:sp>
        <p:nvSpPr>
          <p:cNvPr id="125" name="文本框 1"/>
          <p:cNvSpPr txBox="1"/>
          <p:nvPr/>
        </p:nvSpPr>
        <p:spPr>
          <a:xfrm>
            <a:off x="1650431" y="4705956"/>
            <a:ext cx="3450653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buFont typeface="Wingdings" panose="05000000000000000000"/>
            </a:lvl1pPr>
          </a:lstStyle>
          <a:p>
            <a:r>
              <a:t>召回率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3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4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5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6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7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dur="indefinite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8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dur="indefinite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4" animBg="1" advAuto="0"/>
      <p:bldP spid="124" grpId="7" animBg="1" advAuto="0"/>
      <p:bldP spid="123" grpId="6" animBg="1" advAuto="0"/>
      <p:bldP spid="119" grpId="2" animBg="1" advAuto="0"/>
      <p:bldP spid="118" grpId="1" animBg="1" advAuto="0"/>
      <p:bldP spid="122" grpId="5" animBg="1" advAuto="0"/>
      <p:bldP spid="120" grpId="3" animBg="1" advAuto="0"/>
      <p:bldP spid="125" grpId="8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1400" b="1">
                <a:solidFill>
                  <a:srgbClr val="888888"/>
                </a:solidFill>
              </a:defRPr>
            </a:lvl1pPr>
          </a:lstStyle>
          <a:p>
            <a:r>
              <a:t>http://www.mashibing.com</a:t>
            </a:r>
          </a:p>
        </p:txBody>
      </p:sp>
      <p:pic>
        <p:nvPicPr>
          <p:cNvPr id="128" name="图片 1" descr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灯片编号占位符 2"/>
          <p:cNvSpPr txBox="1"/>
          <p:nvPr>
            <p:ph type="sldNum" sz="quarter" idx="4294967295"/>
          </p:nvPr>
        </p:nvSpPr>
        <p:spPr>
          <a:xfrm>
            <a:off x="11379376" y="6245225"/>
            <a:ext cx="203025" cy="2888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130" name="文本框 1"/>
          <p:cNvSpPr txBox="1"/>
          <p:nvPr/>
        </p:nvSpPr>
        <p:spPr>
          <a:xfrm>
            <a:off x="956164" y="1306179"/>
            <a:ext cx="1296515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buFont typeface="Wingdings" panose="05000000000000000000"/>
              <a:defRPr b="1"/>
            </a:lvl1pPr>
          </a:lstStyle>
          <a:p>
            <a:r>
              <a:t>索引</a:t>
            </a:r>
          </a:p>
        </p:txBody>
      </p:sp>
      <p:sp>
        <p:nvSpPr>
          <p:cNvPr id="131" name="文本框 1"/>
          <p:cNvSpPr txBox="1"/>
          <p:nvPr/>
        </p:nvSpPr>
        <p:spPr>
          <a:xfrm>
            <a:off x="1692764" y="2191641"/>
            <a:ext cx="2220639" cy="472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❖"/>
              <a:defRPr sz="2200"/>
            </a:lvl1pPr>
          </a:lstStyle>
          <a:p>
            <a:r>
              <a:t>帮助快速检索</a:t>
            </a:r>
          </a:p>
        </p:txBody>
      </p:sp>
      <p:sp>
        <p:nvSpPr>
          <p:cNvPr id="132" name="文本框 1"/>
          <p:cNvSpPr txBox="1"/>
          <p:nvPr/>
        </p:nvSpPr>
        <p:spPr>
          <a:xfrm>
            <a:off x="1692764" y="3039005"/>
            <a:ext cx="2755031" cy="472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❖"/>
              <a:defRPr sz="2200"/>
            </a:lvl1pPr>
          </a:lstStyle>
          <a:p>
            <a:r>
              <a:t>以数据结构为载体</a:t>
            </a:r>
          </a:p>
        </p:txBody>
      </p:sp>
      <p:sp>
        <p:nvSpPr>
          <p:cNvPr id="133" name="文本框 1"/>
          <p:cNvSpPr txBox="1"/>
          <p:nvPr/>
        </p:nvSpPr>
        <p:spPr>
          <a:xfrm>
            <a:off x="1709698" y="3886367"/>
            <a:ext cx="2958958" cy="472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❖"/>
              <a:defRPr sz="2200"/>
            </a:lvl1pPr>
          </a:lstStyle>
          <a:p>
            <a:r>
              <a:t>以文件的形式落地</a:t>
            </a:r>
          </a:p>
        </p:txBody>
      </p:sp>
      <p:pic>
        <p:nvPicPr>
          <p:cNvPr id="134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6252" y="1704981"/>
            <a:ext cx="5679861" cy="376651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5" name="文本框 1"/>
          <p:cNvSpPr txBox="1"/>
          <p:nvPr/>
        </p:nvSpPr>
        <p:spPr>
          <a:xfrm>
            <a:off x="388898" y="420716"/>
            <a:ext cx="8277347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buFont typeface="Wingdings" panose="05000000000000000000"/>
              <a:defRPr b="1"/>
            </a:lvl1pPr>
          </a:lstStyle>
          <a:p>
            <a:r>
              <a:t>面向海量数据，如何达到“搜索引擎”级别的查询效率？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 fill="hold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 fill="hold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 fill="hold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 decel="50000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 decel="50000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 decel="50000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grpId="6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2" animBg="1" advAuto="0"/>
      <p:bldP spid="135" grpId="1" animBg="1" advAuto="0"/>
      <p:bldP spid="132" grpId="4" animBg="1" advAuto="0"/>
      <p:bldP spid="134" grpId="6" animBg="1" advAuto="0"/>
      <p:bldP spid="131" grpId="3" animBg="1" advAuto="0"/>
      <p:bldP spid="133" grpId="5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1400" b="1">
                <a:solidFill>
                  <a:srgbClr val="888888"/>
                </a:solidFill>
              </a:defRPr>
            </a:lvl1pPr>
          </a:lstStyle>
          <a:p>
            <a:r>
              <a:t>http://www.mashibing.com</a:t>
            </a:r>
          </a:p>
        </p:txBody>
      </p:sp>
      <p:pic>
        <p:nvPicPr>
          <p:cNvPr id="138" name="图片 1" descr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9" name="灯片编号占位符 2"/>
          <p:cNvSpPr txBox="1"/>
          <p:nvPr>
            <p:ph type="sldNum" sz="quarter" idx="4294967295"/>
          </p:nvPr>
        </p:nvSpPr>
        <p:spPr>
          <a:xfrm>
            <a:off x="11379376" y="6245225"/>
            <a:ext cx="203025" cy="2888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140" name="文本框 1"/>
          <p:cNvSpPr txBox="1"/>
          <p:nvPr/>
        </p:nvSpPr>
        <p:spPr>
          <a:xfrm>
            <a:off x="422764" y="403782"/>
            <a:ext cx="3320875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buFont typeface="Wingdings" panose="05000000000000000000"/>
              <a:defRPr b="1"/>
            </a:lvl1pPr>
          </a:lstStyle>
          <a:p>
            <a:r>
              <a:t>数据库的组成结构</a:t>
            </a:r>
          </a:p>
        </p:txBody>
      </p:sp>
      <p:sp>
        <p:nvSpPr>
          <p:cNvPr id="141" name="文本框 1"/>
          <p:cNvSpPr txBox="1"/>
          <p:nvPr/>
        </p:nvSpPr>
        <p:spPr>
          <a:xfrm>
            <a:off x="6696564" y="1395176"/>
            <a:ext cx="4478130" cy="8026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❖"/>
              <a:defRPr sz="2200"/>
            </a:lvl1pPr>
          </a:lstStyle>
          <a:p>
            <a:r>
              <a:t>MySQL、Oracle、SQL Server、PostgreSQL</a:t>
            </a:r>
          </a:p>
        </p:txBody>
      </p:sp>
      <p:sp>
        <p:nvSpPr>
          <p:cNvPr id="142" name="文本框 1"/>
          <p:cNvSpPr txBox="1"/>
          <p:nvPr/>
        </p:nvSpPr>
        <p:spPr>
          <a:xfrm>
            <a:off x="6696564" y="2511213"/>
            <a:ext cx="4478130" cy="472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❖"/>
              <a:defRPr sz="2200"/>
            </a:lvl1pPr>
          </a:lstStyle>
          <a:p>
            <a:r>
              <a:t>Redis、Memcached、MongoDB</a:t>
            </a:r>
          </a:p>
        </p:txBody>
      </p:sp>
      <p:sp>
        <p:nvSpPr>
          <p:cNvPr id="143" name="文本框 1"/>
          <p:cNvSpPr txBox="1"/>
          <p:nvPr/>
        </p:nvSpPr>
        <p:spPr>
          <a:xfrm>
            <a:off x="6696564" y="3297050"/>
            <a:ext cx="4478130" cy="472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❖"/>
              <a:defRPr sz="2200"/>
            </a:lvl1pPr>
          </a:lstStyle>
          <a:p>
            <a:r>
              <a:t>Elasticsearch、Solr、Splunk</a:t>
            </a:r>
          </a:p>
        </p:txBody>
      </p:sp>
      <p:pic>
        <p:nvPicPr>
          <p:cNvPr id="144" name="数据库 (1).jpg" descr="数据库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510" y="1180958"/>
            <a:ext cx="5135294" cy="4797632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4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3" animBg="1" advAuto="0"/>
      <p:bldP spid="144" grpId="1" animBg="1" advAuto="0"/>
      <p:bldP spid="141" grpId="2" animBg="1" advAuto="0"/>
      <p:bldP spid="143" grpId="4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1400" b="1">
                <a:solidFill>
                  <a:srgbClr val="888888"/>
                </a:solidFill>
              </a:defRPr>
            </a:lvl1pPr>
          </a:lstStyle>
          <a:p>
            <a:r>
              <a:t>http://www.mashibing.com</a:t>
            </a:r>
          </a:p>
        </p:txBody>
      </p:sp>
      <p:pic>
        <p:nvPicPr>
          <p:cNvPr id="147" name="图片 1" descr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8" name="灯片编号占位符 2"/>
          <p:cNvSpPr txBox="1"/>
          <p:nvPr>
            <p:ph type="sldNum" sz="quarter" idx="4294967295"/>
          </p:nvPr>
        </p:nvSpPr>
        <p:spPr>
          <a:xfrm>
            <a:off x="11379376" y="6245225"/>
            <a:ext cx="203025" cy="2888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149" name="文本框 1"/>
          <p:cNvSpPr txBox="1"/>
          <p:nvPr/>
        </p:nvSpPr>
        <p:spPr>
          <a:xfrm>
            <a:off x="388898" y="420716"/>
            <a:ext cx="3175519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buFont typeface="Wingdings" panose="05000000000000000000"/>
              <a:defRPr b="1"/>
            </a:lvl1pPr>
          </a:lstStyle>
          <a:p>
            <a:r>
              <a:t>MySQL的索引结构</a:t>
            </a:r>
          </a:p>
        </p:txBody>
      </p:sp>
      <p:pic>
        <p:nvPicPr>
          <p:cNvPr id="150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727" y="1780937"/>
            <a:ext cx="9902343" cy="393077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1" name="文本框 1"/>
          <p:cNvSpPr txBox="1"/>
          <p:nvPr/>
        </p:nvSpPr>
        <p:spPr>
          <a:xfrm>
            <a:off x="8017364" y="1258916"/>
            <a:ext cx="3175520" cy="437069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buFont typeface="Wingdings" panose="05000000000000000000"/>
              <a:defRPr b="1"/>
            </a:lvl1pPr>
          </a:lstStyle>
          <a:p>
            <a:r>
              <a:t>B-Trees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1400" b="1">
                <a:solidFill>
                  <a:srgbClr val="888888"/>
                </a:solidFill>
              </a:defRPr>
            </a:lvl1pPr>
          </a:lstStyle>
          <a:p>
            <a:r>
              <a:t>http://www.mashibing.com</a:t>
            </a:r>
          </a:p>
        </p:txBody>
      </p:sp>
      <p:pic>
        <p:nvPicPr>
          <p:cNvPr id="154" name="图片 1" descr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5" name="灯片编号占位符 2"/>
          <p:cNvSpPr txBox="1"/>
          <p:nvPr>
            <p:ph type="sldNum" sz="quarter" idx="4294967295"/>
          </p:nvPr>
        </p:nvSpPr>
        <p:spPr>
          <a:xfrm>
            <a:off x="11379376" y="6245225"/>
            <a:ext cx="203025" cy="2888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156" name="文本框 1"/>
          <p:cNvSpPr txBox="1"/>
          <p:nvPr/>
        </p:nvSpPr>
        <p:spPr>
          <a:xfrm>
            <a:off x="388898" y="420716"/>
            <a:ext cx="8277347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buFont typeface="Wingdings" panose="05000000000000000000"/>
              <a:defRPr b="1"/>
            </a:lvl1pPr>
          </a:lstStyle>
          <a:p>
            <a:r>
              <a:t>MySQL的索引结构</a:t>
            </a:r>
          </a:p>
        </p:txBody>
      </p:sp>
      <p:pic>
        <p:nvPicPr>
          <p:cNvPr id="157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66" y="1632661"/>
            <a:ext cx="10455644" cy="391115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8" name="文本框 1"/>
          <p:cNvSpPr txBox="1"/>
          <p:nvPr/>
        </p:nvSpPr>
        <p:spPr>
          <a:xfrm>
            <a:off x="8017364" y="1258916"/>
            <a:ext cx="3175520" cy="437069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buFont typeface="Wingdings" panose="05000000000000000000"/>
              <a:defRPr b="1"/>
            </a:lvl1pPr>
          </a:lstStyle>
          <a:p>
            <a:r>
              <a:t>B+Trees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1400" b="1">
                <a:solidFill>
                  <a:srgbClr val="888888"/>
                </a:solidFill>
              </a:defRPr>
            </a:lvl1pPr>
          </a:lstStyle>
          <a:p>
            <a:r>
              <a:t>http://www.mashibing.com</a:t>
            </a:r>
          </a:p>
        </p:txBody>
      </p:sp>
      <p:pic>
        <p:nvPicPr>
          <p:cNvPr id="161" name="图片 1" descr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62" name="灯片编号占位符 2"/>
          <p:cNvSpPr txBox="1"/>
          <p:nvPr>
            <p:ph type="sldNum" sz="quarter" idx="4294967295"/>
          </p:nvPr>
        </p:nvSpPr>
        <p:spPr>
          <a:xfrm>
            <a:off x="11379376" y="6245225"/>
            <a:ext cx="203025" cy="2888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163" name="文本框 1"/>
          <p:cNvSpPr txBox="1"/>
          <p:nvPr/>
        </p:nvSpPr>
        <p:spPr>
          <a:xfrm>
            <a:off x="388898" y="420716"/>
            <a:ext cx="8277347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buFont typeface="Wingdings" panose="05000000000000000000"/>
              <a:defRPr b="1"/>
            </a:lvl1pPr>
          </a:lstStyle>
          <a:p>
            <a:r>
              <a:t>MySQL索引能解决大数据检索的问题吗？</a:t>
            </a:r>
          </a:p>
        </p:txBody>
      </p:sp>
      <p:sp>
        <p:nvSpPr>
          <p:cNvPr id="164" name="3、精准度差"/>
          <p:cNvSpPr txBox="1"/>
          <p:nvPr/>
        </p:nvSpPr>
        <p:spPr>
          <a:xfrm>
            <a:off x="1593312" y="2904066"/>
            <a:ext cx="1363981" cy="3302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defTabSz="457200">
              <a:defRPr sz="1900">
                <a:solidFill>
                  <a:srgbClr val="323232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t>3、精准度差</a:t>
            </a:r>
          </a:p>
        </p:txBody>
      </p:sp>
      <p:sp>
        <p:nvSpPr>
          <p:cNvPr id="165" name="文本框 1"/>
          <p:cNvSpPr txBox="1"/>
          <p:nvPr/>
        </p:nvSpPr>
        <p:spPr>
          <a:xfrm>
            <a:off x="3978114" y="2681316"/>
            <a:ext cx="4235772" cy="131301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buFont typeface="Wingdings" panose="05000000000000000000"/>
              <a:defRPr sz="8600" b="1"/>
            </a:lvl1pPr>
          </a:lstStyle>
          <a:p>
            <a:r>
              <a:t>Lucene</a:t>
            </a:r>
          </a:p>
        </p:txBody>
      </p:sp>
      <p:sp>
        <p:nvSpPr>
          <p:cNvPr id="166" name="2、索引可能会失效"/>
          <p:cNvSpPr txBox="1"/>
          <p:nvPr/>
        </p:nvSpPr>
        <p:spPr>
          <a:xfrm>
            <a:off x="1584845" y="2252133"/>
            <a:ext cx="2087881" cy="3302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defTabSz="457200">
              <a:defRPr sz="1900">
                <a:solidFill>
                  <a:srgbClr val="323232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t>2、索引可能会失效</a:t>
            </a:r>
          </a:p>
        </p:txBody>
      </p:sp>
      <p:sp>
        <p:nvSpPr>
          <p:cNvPr id="167" name="1、索引往往字段很长，如果使用B+trees，树可能很深，IO很可怕"/>
          <p:cNvSpPr txBox="1"/>
          <p:nvPr/>
        </p:nvSpPr>
        <p:spPr>
          <a:xfrm>
            <a:off x="1584845" y="1600200"/>
            <a:ext cx="7015710" cy="3302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defTabSz="457200">
              <a:defRPr sz="1900">
                <a:solidFill>
                  <a:srgbClr val="323232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t>1、索引往往字段很长，如果使用B+trees，树可能很深，IO很可怕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4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1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4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dur="indefinite" fill="hold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2" fill="hold" grpId="5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46" dur="200" fill="hold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" fill="hold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indefinite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2" fill="hold" grpId="5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50" dur="200" fill="hold"/>
                                        <p:tgtEl>
                                          <p:spTgt spid="16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" fill="hold"/>
                                        <p:tgtEl>
                                          <p:spTgt spid="16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indefinite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2" fill="hold" grpId="6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56" dur="200" fill="hold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" fill="hold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indefinite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2" fill="hold" grpId="6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0" dur="200" fill="hold"/>
                                        <p:tgtEl>
                                          <p:spTgt spid="16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" fill="hold"/>
                                        <p:tgtEl>
                                          <p:spTgt spid="16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indefinite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xit" presetSubtype="2" fill="hold" grpId="7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6" dur="200" fill="hold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" fill="hold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indefinite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xit" presetSubtype="2" fill="hold" grpId="7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70" dur="200" fill="hold"/>
                                        <p:tgtEl>
                                          <p:spTgt spid="16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" fill="hold"/>
                                        <p:tgtEl>
                                          <p:spTgt spid="16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indefinite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xit" presetSubtype="2" fill="hold" grpId="8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76" dur="200" fill="hold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00" fill="hold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indefinite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xit" presetSubtype="2" fill="hold" grpId="8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80" dur="200" fill="hold"/>
                                        <p:tgtEl>
                                          <p:spTgt spid="16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" fill="hold"/>
                                        <p:tgtEl>
                                          <p:spTgt spid="16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indefinite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1" fill="hold" grpId="9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dur="indefinite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1" bldLvl="5" animBg="1" advAuto="0" build="p"/>
      <p:bldP spid="167" grpId="6" bldLvl="5" animBg="1" advAuto="0" build="p"/>
      <p:bldP spid="165" grpId="9" animBg="1" advAuto="0"/>
      <p:bldP spid="163" grpId="5" bldLvl="5" animBg="1" advAuto="0" build="p"/>
      <p:bldP spid="166" grpId="3" bldLvl="5" animBg="1" advAuto="0" build="p"/>
      <p:bldP spid="164" grpId="4" bldLvl="5" animBg="1" advAuto="0" build="p"/>
      <p:bldP spid="166" grpId="7" bldLvl="5" animBg="1" advAuto="0" build="p"/>
      <p:bldP spid="167" grpId="2" bldLvl="5" animBg="1" advAuto="0" build="p"/>
      <p:bldP spid="164" grpId="8" bldLvl="5" animBg="1" advAuto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1400" b="1">
                <a:solidFill>
                  <a:srgbClr val="888888"/>
                </a:solidFill>
              </a:defRPr>
            </a:lvl1pPr>
          </a:lstStyle>
          <a:p>
            <a:r>
              <a:t>http://www.mashibing.com</a:t>
            </a:r>
          </a:p>
        </p:txBody>
      </p:sp>
      <p:pic>
        <p:nvPicPr>
          <p:cNvPr id="170" name="图片 1" descr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71" name="灯片编号占位符 2"/>
          <p:cNvSpPr txBox="1"/>
          <p:nvPr>
            <p:ph type="sldNum" sz="quarter" idx="4294967295"/>
          </p:nvPr>
        </p:nvSpPr>
        <p:spPr>
          <a:xfrm>
            <a:off x="11379376" y="6245225"/>
            <a:ext cx="203025" cy="2888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172" name="文本框 1"/>
          <p:cNvSpPr txBox="1"/>
          <p:nvPr/>
        </p:nvSpPr>
        <p:spPr>
          <a:xfrm>
            <a:off x="388898" y="420716"/>
            <a:ext cx="8277347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buFont typeface="Wingdings" panose="05000000000000000000"/>
              <a:defRPr b="1"/>
            </a:lvl1pPr>
          </a:lstStyle>
          <a:p>
            <a:r>
              <a:t>Lucene简介</a:t>
            </a:r>
          </a:p>
        </p:txBody>
      </p:sp>
      <p:sp>
        <p:nvSpPr>
          <p:cNvPr id="173" name="文本框 1"/>
          <p:cNvSpPr txBox="1"/>
          <p:nvPr/>
        </p:nvSpPr>
        <p:spPr>
          <a:xfrm>
            <a:off x="1159364" y="1176919"/>
            <a:ext cx="6861728" cy="862582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❖"/>
              <a:defRPr sz="2200"/>
            </a:lvl1pPr>
          </a:lstStyle>
          <a:p>
            <a:r>
              <a:t>Lucene是一个成熟的全文检索库，由Java语言编写，具有高性能、可伸缩的特点，并且开源、免费。</a:t>
            </a:r>
          </a:p>
        </p:txBody>
      </p:sp>
      <p:sp>
        <p:nvSpPr>
          <p:cNvPr id="174" name="文本框 1"/>
          <p:cNvSpPr txBox="1"/>
          <p:nvPr/>
        </p:nvSpPr>
        <p:spPr>
          <a:xfrm>
            <a:off x="1184764" y="2417069"/>
            <a:ext cx="6685615" cy="1642862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❖"/>
              <a:defRPr sz="2200"/>
            </a:lvl1pPr>
          </a:lstStyle>
          <a:p>
            <a:r>
              <a:t>Lucene的作者Doug Cutting是资深的的全文检索专家，Lucene最开始发布在他本人的主页上，2001年10月贡献给Apache，成为Apache基金会的一个子项目。</a:t>
            </a:r>
          </a:p>
        </p:txBody>
      </p:sp>
      <p:pic>
        <p:nvPicPr>
          <p:cNvPr id="175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3716" y="1432983"/>
            <a:ext cx="2534908" cy="253490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76" name="文本框 1"/>
          <p:cNvSpPr txBox="1"/>
          <p:nvPr/>
        </p:nvSpPr>
        <p:spPr>
          <a:xfrm>
            <a:off x="9082324" y="4042237"/>
            <a:ext cx="2357693" cy="599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defTabSz="457200">
              <a:lnSpc>
                <a:spcPts val="7100"/>
              </a:lnSpc>
              <a:defRPr sz="2800">
                <a:solidFill>
                  <a:srgbClr val="191919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t>Doug Cutting</a:t>
            </a:r>
          </a:p>
        </p:txBody>
      </p:sp>
      <p:sp>
        <p:nvSpPr>
          <p:cNvPr id="177" name="Lucene之父"/>
          <p:cNvSpPr txBox="1"/>
          <p:nvPr/>
        </p:nvSpPr>
        <p:spPr>
          <a:xfrm>
            <a:off x="9209609" y="850635"/>
            <a:ext cx="1950721" cy="508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defTabSz="457200">
              <a:lnSpc>
                <a:spcPts val="7100"/>
              </a:lnSpc>
              <a:defRPr sz="2800">
                <a:solidFill>
                  <a:srgbClr val="191919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t>Lucene之父</a:t>
            </a:r>
          </a:p>
        </p:txBody>
      </p:sp>
      <p:sp>
        <p:nvSpPr>
          <p:cNvPr id="178" name="文本框 1"/>
          <p:cNvSpPr txBox="1"/>
          <p:nvPr/>
        </p:nvSpPr>
        <p:spPr>
          <a:xfrm>
            <a:off x="1193231" y="4141166"/>
            <a:ext cx="7114768" cy="86258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❖"/>
              <a:defRPr sz="2200"/>
            </a:lvl1pPr>
          </a:lstStyle>
          <a:p>
            <a:r>
              <a:t>Lucene是一个IR库（Information Retrieval library）。后来才由Shay Banon在其基础上开发了Elasticsearch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默认设计模板">
  <a:themeElements>
    <a:clrScheme name="默认设计模板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9EDEE"/>
      </a:accent5>
      <a:accent6>
        <a:srgbClr val="2D2D89"/>
      </a:accent6>
      <a:hlink>
        <a:srgbClr val="0000FF"/>
      </a:hlink>
      <a:folHlink>
        <a:srgbClr val="FF00FF"/>
      </a:folHlink>
    </a:clrScheme>
    <a:fontScheme name="默认设计模板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默认设计模板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 panose="020B0604020202020204"/>
            <a:ea typeface="Arial" panose="020B0604020202020204"/>
            <a:cs typeface="Arial" panose="020B0604020202020204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 panose="020B0604020202020204"/>
            <a:ea typeface="Arial" panose="020B0604020202020204"/>
            <a:cs typeface="Arial" panose="020B0604020202020204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9EDEE"/>
      </a:accent5>
      <a:accent6>
        <a:srgbClr val="2D2D89"/>
      </a:accent6>
      <a:hlink>
        <a:srgbClr val="0000FF"/>
      </a:hlink>
      <a:folHlink>
        <a:srgbClr val="FF00FF"/>
      </a:folHlink>
    </a:clrScheme>
    <a:fontScheme name="默认设计模板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默认设计模板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 panose="020B0604020202020204"/>
            <a:ea typeface="Arial" panose="020B0604020202020204"/>
            <a:cs typeface="Arial" panose="020B0604020202020204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 panose="020B0604020202020204"/>
            <a:ea typeface="Arial" panose="020B0604020202020204"/>
            <a:cs typeface="Arial" panose="020B0604020202020204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1316</Words>
  <Application>WPS 演示</Application>
  <PresentationFormat/>
  <Paragraphs>179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宋体</vt:lpstr>
      <vt:lpstr>Wingdings</vt:lpstr>
      <vt:lpstr>Arial</vt:lpstr>
      <vt:lpstr>Calibri</vt:lpstr>
      <vt:lpstr>Wingdings</vt:lpstr>
      <vt:lpstr>PingFang SC Regular</vt:lpstr>
      <vt:lpstr>PingFang SC Semibold</vt:lpstr>
      <vt:lpstr>微软雅黑</vt:lpstr>
      <vt:lpstr>Arial Unicode MS</vt:lpstr>
      <vt:lpstr>Helvetica Neue</vt:lpstr>
      <vt:lpstr>默认设计模板</vt:lpstr>
      <vt:lpstr>Elasticsearch核心概念</vt:lpstr>
      <vt:lpstr>Elasticsearch核心概念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Elasticsearch核心概念</dc:title>
  <dc:creator/>
  <cp:lastModifiedBy>ㅤ</cp:lastModifiedBy>
  <cp:revision>2</cp:revision>
  <dcterms:created xsi:type="dcterms:W3CDTF">2022-03-02T12:20:00Z</dcterms:created>
  <dcterms:modified xsi:type="dcterms:W3CDTF">2022-04-04T07:27:11Z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94942192D9694BC99DF554626053077B</vt:lpwstr>
  </property>
  <property fmtid="{D5CDD505-2E9C-101B-9397-08002B2CF9AE}" pid="3" name="KSOProductBuildVer">
    <vt:lpwstr>2052-11.1.0.11365</vt:lpwstr>
  </property>
</Properties>
</file>