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58" r:id="rId6"/>
    <p:sldId id="266" r:id="rId7"/>
    <p:sldId id="259" r:id="rId8"/>
    <p:sldId id="260" r:id="rId9"/>
    <p:sldId id="26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tags" Target="../tags/tag3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472940" y="514985"/>
            <a:ext cx="32467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/>
              <a:t>分布式原理</a:t>
            </a:r>
            <a:endParaRPr lang="zh-CN" altLang="en-US" sz="4800"/>
          </a:p>
        </p:txBody>
      </p:sp>
      <p:sp>
        <p:nvSpPr>
          <p:cNvPr id="6" name="文本框 5"/>
          <p:cNvSpPr txBox="1"/>
          <p:nvPr/>
        </p:nvSpPr>
        <p:spPr>
          <a:xfrm>
            <a:off x="1797685" y="2004060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环境选择</a:t>
            </a:r>
            <a:endParaRPr lang="zh-CN" altLang="en-US" sz="3600"/>
          </a:p>
        </p:txBody>
      </p:sp>
      <p:sp>
        <p:nvSpPr>
          <p:cNvPr id="7" name="文本框 6"/>
          <p:cNvSpPr txBox="1"/>
          <p:nvPr/>
        </p:nvSpPr>
        <p:spPr>
          <a:xfrm>
            <a:off x="1797685" y="4203700"/>
            <a:ext cx="338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高可用架构设计</a:t>
            </a:r>
            <a:endParaRPr lang="zh-CN" altLang="en-US" sz="3600"/>
          </a:p>
        </p:txBody>
      </p:sp>
      <p:sp>
        <p:nvSpPr>
          <p:cNvPr id="8" name="文本框 7"/>
          <p:cNvSpPr txBox="1"/>
          <p:nvPr/>
        </p:nvSpPr>
        <p:spPr>
          <a:xfrm>
            <a:off x="7719695" y="1945005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节点和分片</a:t>
            </a:r>
            <a:endParaRPr lang="zh-CN" altLang="en-US" sz="3600"/>
          </a:p>
        </p:txBody>
      </p:sp>
      <p:sp>
        <p:nvSpPr>
          <p:cNvPr id="9" name="文本框 8"/>
          <p:cNvSpPr txBox="1"/>
          <p:nvPr/>
        </p:nvSpPr>
        <p:spPr>
          <a:xfrm>
            <a:off x="7719695" y="4203700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容灾和选举</a:t>
            </a:r>
            <a:endParaRPr lang="zh-CN" altLang="en-US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950595" y="68897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环境选择</a:t>
            </a:r>
            <a:endParaRPr lang="zh-CN" altLang="en-US" sz="3600"/>
          </a:p>
        </p:txBody>
      </p:sp>
      <p:sp>
        <p:nvSpPr>
          <p:cNvPr id="10" name="文本框 9"/>
          <p:cNvSpPr txBox="1"/>
          <p:nvPr/>
        </p:nvSpPr>
        <p:spPr>
          <a:xfrm>
            <a:off x="1629410" y="1986915"/>
            <a:ext cx="56502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基于本地单节点部署：适用于快速上手</a:t>
            </a:r>
            <a:r>
              <a:rPr lang="en-US" altLang="zh-CN" sz="2400"/>
              <a:t>ES</a:t>
            </a:r>
            <a:endParaRPr lang="en-US" alt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1629410" y="3799205"/>
            <a:ext cx="85839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基于多机部署单节点单个集群：适合运维实操及</a:t>
            </a:r>
            <a:r>
              <a:rPr lang="en-US" altLang="zh-CN" sz="2400"/>
              <a:t>Elastic</a:t>
            </a:r>
            <a:r>
              <a:rPr lang="zh-CN" altLang="en-US" sz="2400"/>
              <a:t>认证备考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629410" y="2893060"/>
            <a:ext cx="841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基于本地多节点部署单个集群：使用与分布式理论或原理学习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950595" y="68897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环境选择</a:t>
            </a:r>
            <a:endParaRPr lang="zh-CN" altLang="en-US" sz="360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331595" y="1435735"/>
          <a:ext cx="9439275" cy="4794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855"/>
                <a:gridCol w="1887855"/>
                <a:gridCol w="1887855"/>
                <a:gridCol w="1887855"/>
                <a:gridCol w="1887855"/>
              </a:tblGrid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节点名称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IP</a:t>
                      </a:r>
                      <a:r>
                        <a:rPr lang="zh-CN" altLang="en-US"/>
                        <a:t>地址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服务端口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通信端口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角色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node1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127.0.0.1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9201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9301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master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node2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127.0.0.1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920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930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master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node3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127.0.0.1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920</a:t>
                      </a: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930</a:t>
                      </a: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master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node4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127.0.0.1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920</a:t>
                      </a: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930</a:t>
                      </a: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data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node5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127.0.0.1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920</a:t>
                      </a: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930</a:t>
                      </a: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data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node6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127.0.0.1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920</a:t>
                      </a: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930</a:t>
                      </a: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data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node7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127.0.0.1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920</a:t>
                      </a: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930</a:t>
                      </a: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data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node8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127.0.0.1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920</a:t>
                      </a: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930</a:t>
                      </a: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data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node9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127.0.0.1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920</a:t>
                      </a: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930</a:t>
                      </a: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data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950595" y="688975"/>
            <a:ext cx="48514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Elasticsearch</a:t>
            </a:r>
            <a:r>
              <a:rPr lang="zh-CN" altLang="en-US" sz="3600"/>
              <a:t>常见的模块</a:t>
            </a:r>
            <a:endParaRPr lang="zh-CN" altLang="en-US" sz="3600"/>
          </a:p>
        </p:txBody>
      </p:sp>
      <p:sp>
        <p:nvSpPr>
          <p:cNvPr id="10" name="文本框 9"/>
          <p:cNvSpPr txBox="1"/>
          <p:nvPr/>
        </p:nvSpPr>
        <p:spPr>
          <a:xfrm>
            <a:off x="3087370" y="1859280"/>
            <a:ext cx="10471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Cluster</a:t>
            </a:r>
            <a:endParaRPr lang="en-US" alt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3087370" y="3671570"/>
            <a:ext cx="13957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Bootstrap</a:t>
            </a:r>
            <a:endParaRPr lang="en-US" alt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3087370" y="2765425"/>
            <a:ext cx="14217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Allocation</a:t>
            </a:r>
            <a:endParaRPr lang="en-US" altLang="zh-CN" sz="2400"/>
          </a:p>
        </p:txBody>
      </p:sp>
      <p:sp>
        <p:nvSpPr>
          <p:cNvPr id="2" name="文本框 1"/>
          <p:cNvSpPr txBox="1"/>
          <p:nvPr/>
        </p:nvSpPr>
        <p:spPr>
          <a:xfrm>
            <a:off x="3087370" y="4577715"/>
            <a:ext cx="9302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Ingest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7296150" y="4577715"/>
            <a:ext cx="10496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Indices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7296150" y="3671570"/>
            <a:ext cx="12585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Gateway</a:t>
            </a: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7296150" y="2765425"/>
            <a:ext cx="13760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Discovery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7296150" y="1978025"/>
            <a:ext cx="11995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Monitor</a:t>
            </a:r>
            <a:endParaRPr lang="en-US" altLang="zh-CN" sz="2400"/>
          </a:p>
        </p:txBody>
      </p:sp>
      <p:sp>
        <p:nvSpPr>
          <p:cNvPr id="9" name="文本框 8"/>
          <p:cNvSpPr txBox="1"/>
          <p:nvPr/>
        </p:nvSpPr>
        <p:spPr>
          <a:xfrm>
            <a:off x="3087370" y="5483860"/>
            <a:ext cx="8312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HTTP</a:t>
            </a:r>
            <a:endParaRPr lang="en-US" altLang="zh-CN" sz="2400"/>
          </a:p>
        </p:txBody>
      </p:sp>
      <p:sp>
        <p:nvSpPr>
          <p:cNvPr id="11" name="文本框 10"/>
          <p:cNvSpPr txBox="1"/>
          <p:nvPr/>
        </p:nvSpPr>
        <p:spPr>
          <a:xfrm>
            <a:off x="7296150" y="5483860"/>
            <a:ext cx="13665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Transport</a:t>
            </a:r>
            <a:endParaRPr lang="en-US" altLang="zh-CN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950595" y="688975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节点和分片</a:t>
            </a:r>
            <a:endParaRPr lang="zh-CN" altLang="en-US" sz="3600"/>
          </a:p>
        </p:txBody>
      </p:sp>
      <p:sp>
        <p:nvSpPr>
          <p:cNvPr id="10" name="文本框 9"/>
          <p:cNvSpPr txBox="1"/>
          <p:nvPr/>
        </p:nvSpPr>
        <p:spPr>
          <a:xfrm>
            <a:off x="1629410" y="198691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400"/>
              <a:t>角色</a:t>
            </a:r>
            <a:endParaRPr 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1629410" y="379920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分片过滤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629410" y="289306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分片均衡</a:t>
            </a: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950595" y="688975"/>
            <a:ext cx="338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高可用架构设计</a:t>
            </a:r>
            <a:endParaRPr lang="zh-CN" altLang="en-US" sz="3600"/>
          </a:p>
        </p:txBody>
      </p:sp>
      <p:sp>
        <p:nvSpPr>
          <p:cNvPr id="10" name="文本框 9"/>
          <p:cNvSpPr txBox="1"/>
          <p:nvPr/>
        </p:nvSpPr>
        <p:spPr>
          <a:xfrm>
            <a:off x="1671320" y="2224405"/>
            <a:ext cx="6583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400"/>
              <a:t>小规模集群：适用于小公司或追求性价比的公司</a:t>
            </a:r>
            <a:endParaRPr 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1671320" y="3700145"/>
            <a:ext cx="6278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大规模集群：适用于对性能有极高要求的公司</a:t>
            </a:r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950595" y="688975"/>
            <a:ext cx="338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集群容灾和选举</a:t>
            </a:r>
            <a:endParaRPr lang="zh-CN" altLang="en-US" sz="3600"/>
          </a:p>
        </p:txBody>
      </p:sp>
      <p:sp>
        <p:nvSpPr>
          <p:cNvPr id="10" name="文本框 9"/>
          <p:cNvSpPr txBox="1"/>
          <p:nvPr/>
        </p:nvSpPr>
        <p:spPr>
          <a:xfrm>
            <a:off x="1663065" y="2241550"/>
            <a:ext cx="39046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Elasticsearch</a:t>
            </a:r>
            <a:r>
              <a:rPr lang="zh-CN" altLang="en-US" sz="2400"/>
              <a:t>集群的容灾机制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807210" y="3436620"/>
            <a:ext cx="16706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Master</a:t>
            </a:r>
            <a:r>
              <a:rPr lang="zh-CN" altLang="en-US" sz="2400"/>
              <a:t>选举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67305" y="1701165"/>
            <a:ext cx="1981200" cy="26574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607935" y="1720215"/>
            <a:ext cx="2105025" cy="2638425"/>
          </a:xfrm>
          <a:prstGeom prst="rect">
            <a:avLst/>
          </a:prstGeom>
        </p:spPr>
      </p:pic>
      <p:sp>
        <p:nvSpPr>
          <p:cNvPr id="13" name="文本框 2"/>
          <p:cNvSpPr txBox="1"/>
          <p:nvPr/>
        </p:nvSpPr>
        <p:spPr>
          <a:xfrm>
            <a:off x="2621915" y="4564380"/>
            <a:ext cx="1871980" cy="73088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marL="285750" indent="-285750">
              <a:lnSpc>
                <a:spcPct val="130000"/>
              </a:lnSpc>
              <a:buSzPct val="100000"/>
              <a:buChar char="◆"/>
              <a:defRPr sz="2400"/>
            </a:lvl1pPr>
          </a:lstStyle>
          <a:p>
            <a:pPr marL="0" indent="0">
              <a:buNone/>
            </a:pPr>
            <a:r>
              <a:rPr lang="zh-CN" sz="320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单体应用</a:t>
            </a:r>
            <a:endParaRPr lang="zh-CN" sz="320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/>
          <p:nvPr/>
        </p:nvSpPr>
        <p:spPr>
          <a:xfrm>
            <a:off x="7707630" y="4509135"/>
            <a:ext cx="1906270" cy="6508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marL="285750" indent="-285750">
              <a:lnSpc>
                <a:spcPct val="130000"/>
              </a:lnSpc>
              <a:buSzPct val="100000"/>
              <a:buChar char="◆"/>
              <a:defRPr sz="2400"/>
            </a:lvl1pPr>
          </a:lstStyle>
          <a:p>
            <a:pPr marL="0" indent="0">
              <a:buNone/>
            </a:pPr>
            <a:r>
              <a:rPr lang="zh-CN" sz="280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分布式应用</a:t>
            </a:r>
            <a:endParaRPr lang="zh-CN" sz="280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</p:bldLst>
  </p:timing>
</p:sld>
</file>

<file path=ppt/tags/tag1.xml><?xml version="1.0" encoding="utf-8"?>
<p:tagLst xmlns:p="http://schemas.openxmlformats.org/presentationml/2006/main">
  <p:tag name="KSO_WM_UNIT_TABLE_BEAUTIFY" val="smartTable{770fa5e8-91bd-49fa-b5c3-06d07498e33a}"/>
  <p:tag name="TABLE_ENDDRAG_ORIGIN_RECT" val="743*377"/>
  <p:tag name="TABLE_ENDDRAG_RECT" val="104*113*743*377"/>
</p:tagLst>
</file>

<file path=ppt/tags/tag2.xml><?xml version="1.0" encoding="utf-8"?>
<p:tagLst xmlns:p="http://schemas.openxmlformats.org/presentationml/2006/main">
  <p:tag name="KSO_WM_UNIT_PLACING_PICTURE_USER_VIEWPORT" val="{&quot;height&quot;:4185,&quot;width&quot;:3120}"/>
</p:tagLst>
</file>

<file path=ppt/tags/tag3.xml><?xml version="1.0" encoding="utf-8"?>
<p:tagLst xmlns:p="http://schemas.openxmlformats.org/presentationml/2006/main">
  <p:tag name="KSO_WM_UNIT_PLACING_PICTURE_USER_VIEWPORT" val="{&quot;height&quot;:4155,&quot;width&quot;:331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</Words>
  <Application>WPS 演示</Application>
  <PresentationFormat>宽屏</PresentationFormat>
  <Paragraphs>168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ㅤ</cp:lastModifiedBy>
  <cp:revision>13</cp:revision>
  <dcterms:created xsi:type="dcterms:W3CDTF">2021-08-16T05:40:00Z</dcterms:created>
  <dcterms:modified xsi:type="dcterms:W3CDTF">2021-09-22T06:48:21Z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21058A6A4DE9440E8B740946AD8D47C0</vt:lpwstr>
  </property>
  <property fmtid="{D5CDD505-2E9C-101B-9397-08002B2CF9AE}" pid="3" name="KSOProductBuildVer">
    <vt:lpwstr>2052-11.1.0.10700</vt:lpwstr>
  </property>
</Properties>
</file>