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mobz/elasticsearch-head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localhost:9100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chrome.google.com/webstore/detail/elasticsearch-head/ffmkiejjmecolpfloofpjologoblkegm/" TargetMode="External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elastic.co/cn/support/matrix#matrix_jvm" TargetMode="External"/><Relationship Id="rId4" Type="http://schemas.openxmlformats.org/officeDocument/2006/relationships/hyperlink" Target="https://www.elastic.co/cn/support/matrix" TargetMode="External"/><Relationship Id="rId5" Type="http://schemas.openxmlformats.org/officeDocument/2006/relationships/hyperlink" Target="https://www.elastic.co/cn/support/matrix#matrix_compatibility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elastic.co/cn/downloads/elasticsearch" TargetMode="External"/><Relationship Id="rId4" Type="http://schemas.openxmlformats.org/officeDocument/2006/relationships/hyperlink" Target="http://www.elastic.show:9084/download/Elasticsearch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localhost:9200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elastic.co/cn/downloads/kibana" TargetMode="External"/><Relationship Id="rId4" Type="http://schemas.openxmlformats.org/officeDocument/2006/relationships/hyperlink" Target="http://www.elastic.show:9084/download/Kibana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localhost:5601" TargetMode="External"/><Relationship Id="rId4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nodejs.org/en/download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621557" y="321199"/>
            <a:ext cx="2170574" cy="80841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环境安装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框 1"/>
          <p:cNvSpPr txBox="1"/>
          <p:nvPr/>
        </p:nvSpPr>
        <p:spPr>
          <a:xfrm>
            <a:off x="1531898" y="13351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安装Java环境</a:t>
            </a:r>
          </a:p>
        </p:txBody>
      </p:sp>
      <p:sp>
        <p:nvSpPr>
          <p:cNvPr id="99" name="文本框 1"/>
          <p:cNvSpPr txBox="1"/>
          <p:nvPr/>
        </p:nvSpPr>
        <p:spPr>
          <a:xfrm>
            <a:off x="1549107" y="2213485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安装Elasticsearch</a:t>
            </a:r>
          </a:p>
        </p:txBody>
      </p:sp>
      <p:sp>
        <p:nvSpPr>
          <p:cNvPr id="100" name="文本框 1"/>
          <p:cNvSpPr txBox="1"/>
          <p:nvPr/>
        </p:nvSpPr>
        <p:spPr>
          <a:xfrm>
            <a:off x="1549107" y="3091855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安装Kibana</a:t>
            </a:r>
          </a:p>
        </p:txBody>
      </p:sp>
      <p:sp>
        <p:nvSpPr>
          <p:cNvPr id="101" name="文本框 1"/>
          <p:cNvSpPr txBox="1"/>
          <p:nvPr/>
        </p:nvSpPr>
        <p:spPr>
          <a:xfrm>
            <a:off x="1549107" y="3970224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安装Elasticsearch-Head插件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7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文本框 1"/>
          <p:cNvSpPr txBox="1"/>
          <p:nvPr/>
        </p:nvSpPr>
        <p:spPr>
          <a:xfrm>
            <a:off x="474654" y="468852"/>
            <a:ext cx="233652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Head插件安装</a:t>
            </a:r>
          </a:p>
        </p:txBody>
      </p:sp>
      <p:sp>
        <p:nvSpPr>
          <p:cNvPr id="176" name="2. 下载Head插件…"/>
          <p:cNvSpPr txBox="1"/>
          <p:nvPr/>
        </p:nvSpPr>
        <p:spPr>
          <a:xfrm>
            <a:off x="1114636" y="1247284"/>
            <a:ext cx="6333847" cy="1764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59833" indent="-359833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2. 下载Head插件</a:t>
            </a:r>
          </a:p>
          <a:p>
            <a:pPr marL="359833" indent="-359833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711200" indent="-355600" algn="just" defTabSz="457200">
              <a:defRPr sz="1600" u="sng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u="none"/>
              <a:t>(1) 下载地址：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https://github.com/mobz/elasticsearch-head</a:t>
            </a:r>
            <a:endParaRPr sz="1400" u="none">
              <a:latin typeface="+mj-lt"/>
              <a:ea typeface="+mj-ea"/>
              <a:cs typeface="+mj-cs"/>
              <a:sym typeface="Calibri"/>
            </a:endParaRPr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(2) 下载完成后，解压，打开elasticsearch-head-master文件夹，</a:t>
            </a:r>
          </a:p>
          <a:p>
            <a:pPr lvl="2" marL="711200" indent="101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修改Gruntfile.js文件，添加hostname:'*', 如图：</a:t>
            </a:r>
            <a:endParaRPr sz="1400"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7516" y="1754716"/>
            <a:ext cx="2806701" cy="209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(3) 输入 cd elasticsearch-head…"/>
          <p:cNvSpPr txBox="1"/>
          <p:nvPr/>
        </p:nvSpPr>
        <p:spPr>
          <a:xfrm>
            <a:off x="1131197" y="3042216"/>
            <a:ext cx="5882539" cy="288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(3) 输入 cd elasticsearch-head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lvl="3" marL="711200" indent="3302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t>npm install</a:t>
            </a:r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(4) 输入 npm run start 启动服务</a:t>
            </a:r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711200" indent="-355600" algn="just" defTabSz="457200">
              <a:defRPr sz="1600" u="sng">
                <a:solidFill>
                  <a:srgbClr val="0000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u="none">
                <a:solidFill>
                  <a:srgbClr val="000000"/>
                </a:solidFill>
              </a:rPr>
              <a:t>(5) 验证：</a:t>
            </a:r>
            <a:r>
              <a:rPr>
                <a:hlinkClick r:id="rId5" invalidUrl="" action="" tgtFrame="" tooltip="" history="1" highlightClick="0" endSnd="0"/>
              </a:rPr>
              <a:t>http://localhost:9100/</a:t>
            </a:r>
            <a:r>
              <a:rPr u="none">
                <a:solidFill>
                  <a:srgbClr val="000000"/>
                </a:solidFill>
              </a:rPr>
              <a:t> 安装成功</a:t>
            </a:r>
            <a:endParaRPr u="none">
              <a:solidFill>
                <a:srgbClr val="000000"/>
              </a:solidFill>
            </a:endParaRPr>
          </a:p>
          <a:p>
            <a:pPr marL="711200" indent="-355600" algn="just" defTabSz="457200">
              <a:defRPr sz="1600" u="sng">
                <a:solidFill>
                  <a:srgbClr val="0000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 u="none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(6) 如果无法发现ES节点，尝试在ES配置文件中设置允许跨域</a:t>
            </a: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355600" indent="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http.cors.enabled: true</a:t>
            </a: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355600" indent="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http.cors.allow-origin: "*"</a:t>
            </a:r>
            <a:endParaRPr sz="140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9" name="ES Services"/>
          <p:cNvSpPr txBox="1"/>
          <p:nvPr/>
        </p:nvSpPr>
        <p:spPr>
          <a:xfrm>
            <a:off x="5467139" y="3299389"/>
            <a:ext cx="125772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ES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8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灯片编号占位符 2"/>
          <p:cNvSpPr txBox="1"/>
          <p:nvPr>
            <p:ph type="sldNum" sz="quarter" idx="4294967295"/>
          </p:nvPr>
        </p:nvSpPr>
        <p:spPr>
          <a:xfrm>
            <a:off x="11293688" y="6245225"/>
            <a:ext cx="28871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文本框 1"/>
          <p:cNvSpPr txBox="1"/>
          <p:nvPr/>
        </p:nvSpPr>
        <p:spPr>
          <a:xfrm>
            <a:off x="474654" y="468852"/>
            <a:ext cx="233652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Head插件安装</a:t>
            </a:r>
          </a:p>
        </p:txBody>
      </p:sp>
      <p:sp>
        <p:nvSpPr>
          <p:cNvPr id="185" name="3. 从Chrome网上应用店安装Elasticsearch Head"/>
          <p:cNvSpPr txBox="1"/>
          <p:nvPr/>
        </p:nvSpPr>
        <p:spPr>
          <a:xfrm>
            <a:off x="1114636" y="1247284"/>
            <a:ext cx="44375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59833" indent="-359833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3. </a:t>
            </a:r>
            <a:r>
              <a:rPr>
                <a:solidFill>
                  <a:srgbClr val="24292E"/>
                </a:solidFill>
              </a:rPr>
              <a:t>从Chrome网上应用店安装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Elasticsearch Head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8386" y="1616776"/>
            <a:ext cx="5455575" cy="4255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8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文本框 1"/>
          <p:cNvSpPr txBox="1"/>
          <p:nvPr/>
        </p:nvSpPr>
        <p:spPr>
          <a:xfrm>
            <a:off x="474654" y="468852"/>
            <a:ext cx="3218313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集群的健康值检查</a:t>
            </a:r>
          </a:p>
        </p:txBody>
      </p:sp>
      <p:sp>
        <p:nvSpPr>
          <p:cNvPr id="192" name="(1) 健康值状态…"/>
          <p:cNvSpPr txBox="1"/>
          <p:nvPr/>
        </p:nvSpPr>
        <p:spPr>
          <a:xfrm>
            <a:off x="875842" y="1281147"/>
            <a:ext cx="9678316" cy="4354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711200" indent="-355600" algn="just" defTabSz="457200">
              <a:defRPr sz="1600">
                <a:solidFill>
                  <a:srgbClr val="4D4D4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(1) 健康值状态</a:t>
            </a:r>
          </a:p>
          <a:p>
            <a:pPr marL="711200" indent="-355600" algn="just" defTabSz="457200">
              <a:defRPr sz="1600">
                <a:solidFill>
                  <a:srgbClr val="4D4D4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① Green</a:t>
            </a:r>
            <a:r>
              <a:t>：所有Primary和Replica均为active，集群健康</a:t>
            </a: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② </a:t>
            </a:r>
            <a:r>
              <a:rPr>
                <a:solidFill>
                  <a:schemeClr val="accent2"/>
                </a:solidFill>
              </a:rPr>
              <a:t>Yellow</a:t>
            </a:r>
            <a:r>
              <a:t>：至少一个Replica不可用，但是所有Primary均为active，数据仍然是可以保证完整性的。</a:t>
            </a: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③ </a:t>
            </a:r>
            <a:r>
              <a:rPr>
                <a:solidFill>
                  <a:schemeClr val="accent3">
                    <a:lumOff val="44000"/>
                  </a:schemeClr>
                </a:solidFill>
              </a:rPr>
              <a:t>Red</a:t>
            </a:r>
            <a:r>
              <a:t>：至少有一个Primary为不可用状态，数据不完整，集群不可用。</a:t>
            </a: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(2) 健康值检查</a:t>
            </a:r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① _cat/health</a:t>
            </a: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>
              <a:latin typeface="+mj-lt"/>
              <a:ea typeface="+mj-ea"/>
              <a:cs typeface="+mj-cs"/>
              <a:sym typeface="Calibri"/>
            </a:endParaRP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② _cluster/health</a:t>
            </a:r>
            <a:endParaRPr sz="1400"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9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标题 3073"/>
          <p:cNvSpPr txBox="1"/>
          <p:nvPr>
            <p:ph type="ctrTitle"/>
          </p:nvPr>
        </p:nvSpPr>
        <p:spPr>
          <a:xfrm>
            <a:off x="4702490" y="405865"/>
            <a:ext cx="2170575" cy="808413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本章小结</a:t>
            </a:r>
          </a:p>
        </p:txBody>
      </p:sp>
      <p:sp>
        <p:nvSpPr>
          <p:cNvPr id="198" name="文本框 1"/>
          <p:cNvSpPr txBox="1"/>
          <p:nvPr/>
        </p:nvSpPr>
        <p:spPr>
          <a:xfrm>
            <a:off x="1514964" y="1584707"/>
            <a:ext cx="345065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增加大家的学习兴趣</a:t>
            </a:r>
          </a:p>
        </p:txBody>
      </p:sp>
      <p:sp>
        <p:nvSpPr>
          <p:cNvPr id="199" name="文本框 1"/>
          <p:cNvSpPr txBox="1"/>
          <p:nvPr/>
        </p:nvSpPr>
        <p:spPr>
          <a:xfrm>
            <a:off x="1532174" y="2855925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全程干货，不涉及过深原理</a:t>
            </a:r>
          </a:p>
        </p:txBody>
      </p:sp>
      <p:sp>
        <p:nvSpPr>
          <p:cNvPr id="200" name="文本框 1"/>
          <p:cNvSpPr txBox="1"/>
          <p:nvPr/>
        </p:nvSpPr>
        <p:spPr>
          <a:xfrm>
            <a:off x="1540641" y="3491534"/>
            <a:ext cx="253132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降低上手难度</a:t>
            </a:r>
          </a:p>
        </p:txBody>
      </p:sp>
      <p:sp>
        <p:nvSpPr>
          <p:cNvPr id="201" name="文本框 1"/>
          <p:cNvSpPr txBox="1"/>
          <p:nvPr/>
        </p:nvSpPr>
        <p:spPr>
          <a:xfrm>
            <a:off x="1532174" y="2220316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基于图形化界面</a:t>
            </a:r>
          </a:p>
        </p:txBody>
      </p:sp>
      <p:sp>
        <p:nvSpPr>
          <p:cNvPr id="202" name="文本框 1"/>
          <p:cNvSpPr txBox="1"/>
          <p:nvPr/>
        </p:nvSpPr>
        <p:spPr>
          <a:xfrm>
            <a:off x="1540641" y="4127143"/>
            <a:ext cx="253132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基于本机多节点</a:t>
            </a:r>
          </a:p>
        </p:txBody>
      </p:sp>
      <p:sp>
        <p:nvSpPr>
          <p:cNvPr id="203" name="文本框 1"/>
          <p:cNvSpPr txBox="1"/>
          <p:nvPr/>
        </p:nvSpPr>
        <p:spPr>
          <a:xfrm>
            <a:off x="1540641" y="4762752"/>
            <a:ext cx="364373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基于Kibana Dev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4" name="标题 3073"/>
          <p:cNvSpPr txBox="1"/>
          <p:nvPr>
            <p:ph type="ctrTitle"/>
          </p:nvPr>
        </p:nvSpPr>
        <p:spPr>
          <a:xfrm>
            <a:off x="621557" y="321199"/>
            <a:ext cx="2170574" cy="80841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环境安装</a:t>
            </a:r>
          </a:p>
        </p:txBody>
      </p:sp>
      <p:pic>
        <p:nvPicPr>
          <p:cNvPr id="10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文本框 1"/>
          <p:cNvSpPr txBox="1"/>
          <p:nvPr/>
        </p:nvSpPr>
        <p:spPr>
          <a:xfrm>
            <a:off x="1179102" y="1412559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安装JDK</a:t>
            </a:r>
          </a:p>
        </p:txBody>
      </p:sp>
      <p:sp>
        <p:nvSpPr>
          <p:cNvPr id="108" name="文本框 1"/>
          <p:cNvSpPr txBox="1"/>
          <p:nvPr/>
        </p:nvSpPr>
        <p:spPr>
          <a:xfrm>
            <a:off x="1727310" y="2206047"/>
            <a:ext cx="736046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版本选择：最好是java 8、java11或者java14</a:t>
            </a:r>
          </a:p>
        </p:txBody>
      </p:sp>
      <p:sp>
        <p:nvSpPr>
          <p:cNvPr id="109" name="文本框 1"/>
          <p:cNvSpPr txBox="1"/>
          <p:nvPr/>
        </p:nvSpPr>
        <p:spPr>
          <a:xfrm>
            <a:off x="1735914" y="2948736"/>
            <a:ext cx="800777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jdk兼容性：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https://www.elastic.co/cn/support/matrix#matrix_jvm</a:t>
            </a:r>
          </a:p>
        </p:txBody>
      </p:sp>
      <p:sp>
        <p:nvSpPr>
          <p:cNvPr id="110" name="文本框 1"/>
          <p:cNvSpPr txBox="1"/>
          <p:nvPr/>
        </p:nvSpPr>
        <p:spPr>
          <a:xfrm>
            <a:off x="1744519" y="3691425"/>
            <a:ext cx="93458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操作系统兼容性：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4" invalidUrl="" action="" tgtFrame="" tooltip="" history="1" highlightClick="0" endSnd="0"/>
              </a:rPr>
              <a:t>https://www.elastic.co/cn/support/matrix</a:t>
            </a:r>
          </a:p>
        </p:txBody>
      </p:sp>
      <p:sp>
        <p:nvSpPr>
          <p:cNvPr id="111" name="文本框 1"/>
          <p:cNvSpPr txBox="1"/>
          <p:nvPr/>
        </p:nvSpPr>
        <p:spPr>
          <a:xfrm>
            <a:off x="1744519" y="4434114"/>
            <a:ext cx="93458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自身兼容性：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5" invalidUrl="" action="" tgtFrame="" tooltip="" history="1" highlightClick="0" endSnd="0"/>
              </a:rPr>
              <a:t>https://www.elastic.co/cn/support/matrix#matrix_compatibility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1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文本框 1"/>
          <p:cNvSpPr txBox="1"/>
          <p:nvPr/>
        </p:nvSpPr>
        <p:spPr>
          <a:xfrm>
            <a:off x="474654" y="468852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Elasticsearch环境</a:t>
            </a:r>
          </a:p>
        </p:txBody>
      </p:sp>
      <p:sp>
        <p:nvSpPr>
          <p:cNvPr id="117" name="文本框 1"/>
          <p:cNvSpPr txBox="1"/>
          <p:nvPr/>
        </p:nvSpPr>
        <p:spPr>
          <a:xfrm>
            <a:off x="1255798" y="1111710"/>
            <a:ext cx="9368271" cy="77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下载地址：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https://www.elastic.co/cn/downloads/elasticsearch</a:t>
            </a:r>
          </a:p>
          <a:p>
            <a:pPr lvl="7" indent="1600200">
              <a:defRPr sz="21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4" invalidUrl="" action="" tgtFrame="" tooltip="" history="1" highlightClick="0" endSnd="0"/>
              </a:rPr>
              <a:t>http://www.elastic.show:9084/download/Elasticsearch/</a:t>
            </a:r>
          </a:p>
        </p:txBody>
      </p:sp>
      <p:sp>
        <p:nvSpPr>
          <p:cNvPr id="118" name="文本框 1"/>
          <p:cNvSpPr txBox="1"/>
          <p:nvPr/>
        </p:nvSpPr>
        <p:spPr>
          <a:xfrm>
            <a:off x="1255798" y="2015160"/>
            <a:ext cx="736046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Elasticsearch目录结构：</a:t>
            </a:r>
          </a:p>
        </p:txBody>
      </p:sp>
      <p:graphicFrame>
        <p:nvGraphicFramePr>
          <p:cNvPr id="119" name="表格"/>
          <p:cNvGraphicFramePr/>
          <p:nvPr/>
        </p:nvGraphicFramePr>
        <p:xfrm>
          <a:off x="1662930" y="2604042"/>
          <a:ext cx="9368271" cy="3352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90772"/>
                <a:gridCol w="7364797"/>
              </a:tblGrid>
              <a:tr h="3429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/>
                        <a:t>目录名称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描述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3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bin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可执行脚本文件，包括启动elasticsearch服务、插件管理、函数命令等。</a:t>
                      </a:r>
                    </a:p>
                  </a:txBody>
                  <a:tcPr marL="0" marR="0" marT="0" marB="0" anchor="ctr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config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配置文件目录，如elasticsearch配置、角色配置、jvm配置等。</a:t>
                      </a:r>
                    </a:p>
                  </a:txBody>
                  <a:tcPr marL="0" marR="0" marT="0" marB="0" anchor="ctr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lib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elasticsearch所依赖的java库。</a:t>
                      </a:r>
                    </a:p>
                  </a:txBody>
                  <a:tcPr marL="0" marR="0" marT="0" marB="0" anchor="ctr" anchorCtr="0" horzOverflow="overflow"/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data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默认的数据存放目录，包含节点、分片、索引、文档的所有数据，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生产环境要求必须修改</a:t>
                      </a:r>
                      <a:r>
                        <a:t>。</a:t>
                      </a:r>
                    </a:p>
                  </a:txBody>
                  <a:tcPr marL="0" marR="0" marT="0" marB="0" anchor="ctr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logs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默认的日志文件存储路径，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生产环境务必修改。</a:t>
                      </a:r>
                    </a:p>
                  </a:txBody>
                  <a:tcPr marL="0" marR="0" marT="0" marB="0" anchor="ctr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modules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包含所有的Elasticsearch模块，如Cluster、Discovery、Indices等。</a:t>
                      </a:r>
                    </a:p>
                  </a:txBody>
                  <a:tcPr marL="0" marR="0" marT="0" marB="0" anchor="ctr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plugins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已经安装的插件的目录。</a:t>
                      </a:r>
                    </a:p>
                  </a:txBody>
                  <a:tcPr marL="0" marR="0" marT="0" marB="0" anchor="ctr" anchorCtr="0" horzOverflow="overflow"/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jdk/jdk.app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7.0以后才有，自带的java环境。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2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文本框 1"/>
          <p:cNvSpPr txBox="1"/>
          <p:nvPr/>
        </p:nvSpPr>
        <p:spPr>
          <a:xfrm>
            <a:off x="474654" y="468852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Elasticsearch环境</a:t>
            </a:r>
          </a:p>
        </p:txBody>
      </p:sp>
      <p:sp>
        <p:nvSpPr>
          <p:cNvPr id="125" name="文本框 1"/>
          <p:cNvSpPr txBox="1"/>
          <p:nvPr/>
        </p:nvSpPr>
        <p:spPr>
          <a:xfrm>
            <a:off x="1255798" y="1111710"/>
            <a:ext cx="736046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启动单节点服务：</a:t>
            </a:r>
          </a:p>
        </p:txBody>
      </p:sp>
      <p:graphicFrame>
        <p:nvGraphicFramePr>
          <p:cNvPr id="126" name="表格"/>
          <p:cNvGraphicFramePr/>
          <p:nvPr/>
        </p:nvGraphicFramePr>
        <p:xfrm>
          <a:off x="1655468" y="1737168"/>
          <a:ext cx="8893764" cy="312654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38033"/>
                <a:gridCol w="2475848"/>
                <a:gridCol w="2658273"/>
                <a:gridCol w="2608908"/>
              </a:tblGrid>
              <a:tr h="64777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lvl="1" indent="228600" algn="ctr">
                        <a:defRPr sz="1800"/>
                      </a:pPr>
                      <a:r>
                        <a:t>Windows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Linux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MacOS</a:t>
                      </a:r>
                    </a:p>
                  </a:txBody>
                  <a:tcPr marL="0" marR="0" marT="0" marB="0" anchor="ctr" anchorCtr="0" horzOverflow="overflow"/>
                </a:tc>
              </a:tr>
              <a:tr h="80995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命令行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buFont typeface="Wingdings"/>
                        <a:defRPr sz="1800"/>
                      </a:pPr>
                      <a:r>
                        <a:t>cd elasticsearch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\</a:t>
                      </a:r>
                      <a:r>
                        <a:t>bin   </a:t>
                      </a:r>
                    </a:p>
                    <a:p>
                      <a:pPr algn="l">
                        <a:buFont typeface="Wingdings"/>
                        <a:defRPr sz="1800"/>
                      </a:pPr>
                      <a:r>
                        <a:t>.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\</a:t>
                      </a:r>
                      <a:r>
                        <a:t>elasticsearch </a:t>
                      </a:r>
                      <a:r>
                        <a:rPr>
                          <a:solidFill>
                            <a:schemeClr val="accent3">
                              <a:lumOff val="11000"/>
                            </a:schemeClr>
                          </a:solidFill>
                        </a:rPr>
                        <a:t>-d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buFont typeface="Wingdings"/>
                        <a:defRPr sz="1800"/>
                      </a:pPr>
                      <a:r>
                        <a:t>cd elasticsearch/bin   </a:t>
                      </a:r>
                    </a:p>
                    <a:p>
                      <a:pPr algn="l">
                        <a:buFont typeface="Wingdings"/>
                        <a:defRPr sz="1800"/>
                      </a:pPr>
                      <a:r>
                        <a:t>./elasticsearch </a:t>
                      </a:r>
                      <a:r>
                        <a:rPr>
                          <a:solidFill>
                            <a:schemeClr val="accent3">
                              <a:lumOff val="11000"/>
                            </a:schemeClr>
                          </a:solidFill>
                        </a:rPr>
                        <a:t>-d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buFont typeface="Wingdings"/>
                        <a:defRPr sz="1800"/>
                      </a:pPr>
                      <a:r>
                        <a:t>cd elasticsearch/bin   </a:t>
                      </a:r>
                    </a:p>
                    <a:p>
                      <a:pPr algn="l">
                        <a:buFont typeface="Wingdings"/>
                        <a:defRPr sz="1800"/>
                      </a:pPr>
                      <a:r>
                        <a:t>./elasticsearch </a:t>
                      </a:r>
                      <a:r>
                        <a:rPr>
                          <a:solidFill>
                            <a:schemeClr val="accent3">
                              <a:lumOff val="11000"/>
                            </a:schemeClr>
                          </a:solidFill>
                        </a:rPr>
                        <a:t>-d</a:t>
                      </a:r>
                    </a:p>
                  </a:txBody>
                  <a:tcPr marL="0" marR="0" marT="0" marB="0" anchor="ctr" anchorCtr="0" horzOverflow="overflow"/>
                </a:tc>
              </a:tr>
              <a:tr h="84259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图形界面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在bin目录下双击elasticsearch.bat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—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在bin目录下双击elasticsearch</a:t>
                      </a:r>
                    </a:p>
                  </a:txBody>
                  <a:tcPr marL="0" marR="0" marT="0" marB="0" anchor="ctr" anchorCtr="0" horzOverflow="overflow"/>
                </a:tc>
              </a:tr>
              <a:tr h="81352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Shell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start elasticsearch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\</a:t>
                      </a:r>
                      <a:r>
                        <a:t>bin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\</a:t>
                      </a:r>
                      <a:r>
                        <a:t>elasticsearch.bat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—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open elasticsearch/bin/elasticsearch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27" name="文本框 1"/>
          <p:cNvSpPr txBox="1"/>
          <p:nvPr/>
        </p:nvSpPr>
        <p:spPr>
          <a:xfrm>
            <a:off x="1272474" y="5016728"/>
            <a:ext cx="93458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验证服务启动成功：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http://localhost:9200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3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文本框 1"/>
          <p:cNvSpPr txBox="1"/>
          <p:nvPr/>
        </p:nvSpPr>
        <p:spPr>
          <a:xfrm>
            <a:off x="474654" y="468852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Elasticsearch环境</a:t>
            </a:r>
          </a:p>
        </p:txBody>
      </p:sp>
      <p:sp>
        <p:nvSpPr>
          <p:cNvPr id="133" name="文本框 1"/>
          <p:cNvSpPr txBox="1"/>
          <p:nvPr/>
        </p:nvSpPr>
        <p:spPr>
          <a:xfrm>
            <a:off x="1300573" y="969924"/>
            <a:ext cx="736046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在本机单个项目启动多节点：</a:t>
            </a:r>
          </a:p>
        </p:txBody>
      </p:sp>
      <p:graphicFrame>
        <p:nvGraphicFramePr>
          <p:cNvPr id="134" name="表格"/>
          <p:cNvGraphicFramePr/>
          <p:nvPr/>
        </p:nvGraphicFramePr>
        <p:xfrm>
          <a:off x="1648005" y="1547056"/>
          <a:ext cx="9670268" cy="15947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17881"/>
                <a:gridCol w="8039685"/>
              </a:tblGrid>
              <a:tr h="330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操作系统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命令</a:t>
                      </a:r>
                    </a:p>
                  </a:txBody>
                  <a:tcPr marL="0" marR="0" marT="0" marB="0" anchor="ctr" anchorCtr="0" horzOverflow="overflow"/>
                </a:tc>
              </a:tr>
              <a:tr h="6259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Linux/MacOS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./elasticsearch -E path.data=data1 -E path.logs=log1 -E node.name=node1 -E cluster.name=msb_teach
./elasticsearch -E path.data=data2 -E path.logs=log2 -E node.name=node2 -E cluster.name=msb_teach</a:t>
                      </a:r>
                    </a:p>
                  </a:txBody>
                  <a:tcPr marL="0" marR="0" marT="0" marB="0" anchor="ctr" anchorCtr="0" horzOverflow="overflow"/>
                </a:tc>
              </a:tr>
              <a:tr h="6259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Windows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3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.\elasticsearch.bat -E path.data=data1 -E path.logs=log1 -E node.name=node1 -E cluster.name=msb_teach
.\elasticsearch.bat -E path.data=data2 -E path.logs=log2 -E node.name=node1 -E cluster.name=msb_teach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35" name="文本框 1"/>
          <p:cNvSpPr txBox="1"/>
          <p:nvPr/>
        </p:nvSpPr>
        <p:spPr>
          <a:xfrm>
            <a:off x="1300573" y="3246461"/>
            <a:ext cx="736046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在本机多个项目启动多个单节点：</a:t>
            </a:r>
          </a:p>
        </p:txBody>
      </p:sp>
      <p:graphicFrame>
        <p:nvGraphicFramePr>
          <p:cNvPr id="136" name="表格"/>
          <p:cNvGraphicFramePr/>
          <p:nvPr/>
        </p:nvGraphicFramePr>
        <p:xfrm>
          <a:off x="1676946" y="3817244"/>
          <a:ext cx="9776560" cy="20400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82706"/>
                <a:gridCol w="8181152"/>
              </a:tblGrid>
              <a:tr h="27192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操作系统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脚本</a:t>
                      </a:r>
                    </a:p>
                  </a:txBody>
                  <a:tcPr marL="0" marR="0" marT="0" marB="0" anchor="ctr" anchorCtr="0" horzOverflow="overflow"/>
                </a:tc>
              </a:tr>
              <a:tr h="98150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MacOS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open /node1/bin/elasticsearch
open /node2/bin/elasticsearch
open /node3/bin/elasticsearch</a:t>
                      </a:r>
                    </a:p>
                  </a:txBody>
                  <a:tcPr marL="0" marR="0" marT="0" marB="0" anchor="ctr" anchorCtr="0" horzOverflow="overflow"/>
                </a:tc>
              </a:tr>
              <a:tr h="104546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windows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start D:\node1\bin\elasticsearch.bat
start D:\node2\bin\elasticsearch.bat
start D:\node3\bin\elasticsearch.bat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3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文本框 1"/>
          <p:cNvSpPr txBox="1"/>
          <p:nvPr/>
        </p:nvSpPr>
        <p:spPr>
          <a:xfrm>
            <a:off x="474654" y="468852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Kibana环境</a:t>
            </a:r>
          </a:p>
        </p:txBody>
      </p:sp>
      <p:sp>
        <p:nvSpPr>
          <p:cNvPr id="142" name="文本框 1"/>
          <p:cNvSpPr txBox="1"/>
          <p:nvPr/>
        </p:nvSpPr>
        <p:spPr>
          <a:xfrm>
            <a:off x="1255798" y="1111710"/>
            <a:ext cx="9125530" cy="77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下载地址：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https://www.elastic.co/cn/downloads/kibana</a:t>
            </a:r>
          </a:p>
          <a:p>
            <a:pPr lvl="7" indent="1600200">
              <a:defRPr sz="2100"/>
            </a:pP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4" invalidUrl="" action="" tgtFrame="" tooltip="" history="1" highlightClick="0" endSnd="0"/>
              </a:rPr>
              <a:t>http://www.elastic.show:9084/download/Kibana/</a:t>
            </a:r>
          </a:p>
        </p:txBody>
      </p:sp>
      <p:sp>
        <p:nvSpPr>
          <p:cNvPr id="143" name="文本框 1"/>
          <p:cNvSpPr txBox="1"/>
          <p:nvPr/>
        </p:nvSpPr>
        <p:spPr>
          <a:xfrm>
            <a:off x="1242834" y="2018335"/>
            <a:ext cx="8579753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启动服务：</a:t>
            </a:r>
            <a:r>
              <a:rPr b="1"/>
              <a:t>（</a:t>
            </a:r>
            <a:r>
              <a:t>从版本6.0.0开始，Kibana仅支持64位操作系统。</a:t>
            </a:r>
            <a:r>
              <a:rPr b="1"/>
              <a:t>）</a:t>
            </a:r>
          </a:p>
        </p:txBody>
      </p:sp>
      <p:graphicFrame>
        <p:nvGraphicFramePr>
          <p:cNvPr id="144" name="表格"/>
          <p:cNvGraphicFramePr/>
          <p:nvPr/>
        </p:nvGraphicFramePr>
        <p:xfrm>
          <a:off x="1584165" y="2610393"/>
          <a:ext cx="8893765" cy="312654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138033"/>
                <a:gridCol w="2475848"/>
                <a:gridCol w="2658273"/>
                <a:gridCol w="2608908"/>
              </a:tblGrid>
              <a:tr h="64777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lvl="1" indent="228600" algn="ctr">
                        <a:defRPr sz="1800"/>
                      </a:pPr>
                      <a:r>
                        <a:t>Windows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Linux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MacOS</a:t>
                      </a:r>
                    </a:p>
                  </a:txBody>
                  <a:tcPr marL="0" marR="0" marT="0" marB="0" anchor="ctr" anchorCtr="0" horzOverflow="overflow"/>
                </a:tc>
              </a:tr>
              <a:tr h="80995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命令行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buFont typeface="Wingdings"/>
                        <a:defRPr sz="1800"/>
                      </a:pPr>
                      <a:r>
                        <a:t>cd kibana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\</a:t>
                      </a:r>
                      <a:r>
                        <a:t>bin   </a:t>
                      </a:r>
                    </a:p>
                    <a:p>
                      <a:pPr algn="l">
                        <a:buFont typeface="Wingdings"/>
                        <a:defRPr sz="1800"/>
                      </a:pPr>
                      <a:r>
                        <a:t>.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\</a:t>
                      </a:r>
                      <a:r>
                        <a:t>kibana.bat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buFont typeface="Wingdings"/>
                        <a:defRPr sz="1800"/>
                      </a:pPr>
                      <a:r>
                        <a:t>cd kibana/bin   </a:t>
                      </a:r>
                    </a:p>
                    <a:p>
                      <a:pPr algn="l">
                        <a:buFont typeface="Wingdings"/>
                        <a:defRPr sz="1800"/>
                      </a:pPr>
                      <a:r>
                        <a:t>./kibana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buFont typeface="Wingdings"/>
                        <a:defRPr sz="1800"/>
                      </a:pPr>
                      <a:r>
                        <a:t>cd kibana/bin   </a:t>
                      </a:r>
                    </a:p>
                    <a:p>
                      <a:pPr algn="l">
                        <a:buFont typeface="Wingdings"/>
                        <a:defRPr sz="1800"/>
                      </a:pPr>
                      <a:r>
                        <a:t>./kibana</a:t>
                      </a:r>
                    </a:p>
                  </a:txBody>
                  <a:tcPr marL="0" marR="0" marT="0" marB="0" anchor="ctr" anchorCtr="0" horzOverflow="overflow"/>
                </a:tc>
              </a:tr>
              <a:tr h="84259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图形界面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在bin目录下双击kibana.bat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—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在bin目录下双击kibana</a:t>
                      </a:r>
                    </a:p>
                  </a:txBody>
                  <a:tcPr marL="0" marR="0" marT="0" marB="0" anchor="ctr" anchorCtr="0" horzOverflow="overflow"/>
                </a:tc>
              </a:tr>
              <a:tr h="81352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3">
                              <a:lumOff val="44000"/>
                            </a:schemeClr>
                          </a:solidFill>
                        </a:rPr>
                        <a:t>Shell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start kibana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\</a:t>
                      </a:r>
                      <a:r>
                        <a:t>bin</a:t>
                      </a:r>
                      <a:r>
                        <a:rPr>
                          <a:solidFill>
                            <a:srgbClr val="FF2600"/>
                          </a:solidFill>
                        </a:rPr>
                        <a:t>\</a:t>
                      </a:r>
                      <a:r>
                        <a:t>kibana.bat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—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open kibana/bin/kibana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4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文本框 1"/>
          <p:cNvSpPr txBox="1"/>
          <p:nvPr/>
        </p:nvSpPr>
        <p:spPr>
          <a:xfrm>
            <a:off x="474654" y="468852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Kibana环境</a:t>
            </a:r>
          </a:p>
        </p:txBody>
      </p:sp>
      <p:sp>
        <p:nvSpPr>
          <p:cNvPr id="150" name="文本框 1"/>
          <p:cNvSpPr txBox="1"/>
          <p:nvPr/>
        </p:nvSpPr>
        <p:spPr>
          <a:xfrm>
            <a:off x="1293377" y="1673339"/>
            <a:ext cx="478664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  <a:defRPr sz="2100"/>
            </a:lvl1pPr>
          </a:lstStyle>
          <a:p>
            <a:pPr/>
            <a:r>
              <a:t>配置elasticsearch服务的地址：</a:t>
            </a:r>
          </a:p>
        </p:txBody>
      </p:sp>
      <p:sp>
        <p:nvSpPr>
          <p:cNvPr id="151" name="文本框 1"/>
          <p:cNvSpPr txBox="1"/>
          <p:nvPr/>
        </p:nvSpPr>
        <p:spPr>
          <a:xfrm>
            <a:off x="1274215" y="1096496"/>
            <a:ext cx="934582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验证服务启动成功：</a:t>
            </a:r>
            <a:r>
              <a:rPr u="sng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http://localhost:5601</a:t>
            </a:r>
          </a:p>
        </p:txBody>
      </p:sp>
      <p:pic>
        <p:nvPicPr>
          <p:cNvPr id="15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8342" y="2095641"/>
            <a:ext cx="5168901" cy="181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文本框 1"/>
          <p:cNvSpPr txBox="1"/>
          <p:nvPr/>
        </p:nvSpPr>
        <p:spPr>
          <a:xfrm>
            <a:off x="1358882" y="3918218"/>
            <a:ext cx="9345821" cy="1509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•"/>
              <a:defRPr sz="2100"/>
            </a:pPr>
            <a:r>
              <a:t>命令行关闭kibana：</a:t>
            </a:r>
          </a:p>
          <a:p>
            <a:pPr lvl="1" marL="742950" indent="-285750">
              <a:buSzPct val="100000"/>
              <a:buChar char="•"/>
              <a:defRPr sz="2100"/>
            </a:pPr>
            <a:r>
              <a:t>关闭窗口</a:t>
            </a:r>
          </a:p>
          <a:p>
            <a:pPr lvl="1" marL="742950" indent="-285750">
              <a:buSzPct val="100000"/>
              <a:buChar char="•"/>
              <a:defRPr sz="2100"/>
            </a:pPr>
            <a:r>
              <a:t>ps -ef | grep 5601 或者  ps -ef | grep kibana 或者 lsof -i :5601</a:t>
            </a:r>
          </a:p>
          <a:p>
            <a:pPr lvl="1" marL="742950" indent="-285750">
              <a:buSzPct val="100000"/>
              <a:buChar char="•"/>
              <a:defRPr sz="2100"/>
            </a:pPr>
            <a:r>
              <a:t>kill -9 pid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5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文本框 1"/>
          <p:cNvSpPr txBox="1"/>
          <p:nvPr/>
        </p:nvSpPr>
        <p:spPr>
          <a:xfrm>
            <a:off x="474654" y="468852"/>
            <a:ext cx="761568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Kibana环境</a:t>
            </a:r>
          </a:p>
        </p:txBody>
      </p:sp>
      <p:sp>
        <p:nvSpPr>
          <p:cNvPr id="159" name="文本框 1"/>
          <p:cNvSpPr txBox="1"/>
          <p:nvPr/>
        </p:nvSpPr>
        <p:spPr>
          <a:xfrm>
            <a:off x="1066574" y="1145933"/>
            <a:ext cx="934582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>
                <a:solidFill>
                  <a:srgbClr val="FF260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>
                <a:solidFill>
                  <a:srgbClr val="000000"/>
                </a:solidFill>
              </a:rPr>
              <a:t>关于“</a:t>
            </a:r>
            <a:r>
              <a:t>Kibana server is not ready yet</a:t>
            </a:r>
            <a:r>
              <a:rPr>
                <a:solidFill>
                  <a:srgbClr val="000000"/>
                </a:solidFill>
              </a:rPr>
              <a:t>”</a:t>
            </a:r>
            <a:r>
              <a:t> </a:t>
            </a:r>
            <a:r>
              <a:rPr>
                <a:solidFill>
                  <a:srgbClr val="000000"/>
                </a:solidFill>
              </a:rPr>
              <a:t>问题的原因及解决办法</a:t>
            </a:r>
          </a:p>
        </p:txBody>
      </p:sp>
      <p:sp>
        <p:nvSpPr>
          <p:cNvPr id="160" name="文本框 1"/>
          <p:cNvSpPr txBox="1"/>
          <p:nvPr/>
        </p:nvSpPr>
        <p:spPr>
          <a:xfrm>
            <a:off x="1382168" y="1563557"/>
            <a:ext cx="7615688" cy="73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</a:lvl1pPr>
            <a:lvl2pPr>
              <a:buFont typeface="Wingdings"/>
              <a:defRPr>
                <a:solidFill>
                  <a:schemeClr val="accent3">
                    <a:lumOff val="-11199"/>
                  </a:schemeClr>
                </a:solidFill>
              </a:defRPr>
            </a:lvl2pPr>
          </a:lstStyle>
          <a:p>
            <a:pPr/>
            <a:r>
              <a:t>Kibana和Elasticsearch的版本不兼容。</a:t>
            </a:r>
          </a:p>
          <a:p>
            <a:pPr lvl="1"/>
            <a:r>
              <a:t>解决办法：保持版本一直</a:t>
            </a:r>
          </a:p>
        </p:txBody>
      </p:sp>
      <p:sp>
        <p:nvSpPr>
          <p:cNvPr id="161" name="文本框 1"/>
          <p:cNvSpPr txBox="1"/>
          <p:nvPr/>
        </p:nvSpPr>
        <p:spPr>
          <a:xfrm>
            <a:off x="1382168" y="4650504"/>
            <a:ext cx="7615688" cy="73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</a:lvl1pPr>
            <a:lvl2pPr>
              <a:buFont typeface="Wingdings"/>
              <a:defRPr>
                <a:solidFill>
                  <a:schemeClr val="accent3">
                    <a:lumOff val="-11199"/>
                  </a:schemeClr>
                </a:solidFill>
              </a:defRPr>
            </a:lvl2pPr>
          </a:lstStyle>
          <a:p>
            <a:pPr/>
            <a:r>
              <a:t>Elasticsearch所在磁盘剩余空间不足90%</a:t>
            </a:r>
          </a:p>
          <a:p>
            <a:pPr lvl="1"/>
            <a:r>
              <a:t>解决办法：清理磁盘空间，配置监控和报警</a:t>
            </a:r>
          </a:p>
        </p:txBody>
      </p:sp>
      <p:sp>
        <p:nvSpPr>
          <p:cNvPr id="162" name="文本框 1"/>
          <p:cNvSpPr txBox="1"/>
          <p:nvPr/>
        </p:nvSpPr>
        <p:spPr>
          <a:xfrm>
            <a:off x="1382168" y="2339175"/>
            <a:ext cx="7615688" cy="73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</a:lvl1pPr>
            <a:lvl2pPr>
              <a:buFont typeface="Wingdings"/>
              <a:defRPr>
                <a:solidFill>
                  <a:schemeClr val="accent3">
                    <a:lumOff val="-11199"/>
                  </a:schemeClr>
                </a:solidFill>
              </a:defRPr>
            </a:lvl2pPr>
          </a:lstStyle>
          <a:p>
            <a:pPr/>
            <a:r>
              <a:t>Elasticsearch的服务地址和Kibana中配置的elasticsearch.hosts不同</a:t>
            </a:r>
          </a:p>
          <a:p>
            <a:pPr lvl="1"/>
            <a:r>
              <a:t>解决办法：修改kibana.yml中的elasticsearch.hosts配置</a:t>
            </a:r>
          </a:p>
        </p:txBody>
      </p:sp>
      <p:sp>
        <p:nvSpPr>
          <p:cNvPr id="163" name="文本框 1"/>
          <p:cNvSpPr txBox="1"/>
          <p:nvPr/>
        </p:nvSpPr>
        <p:spPr>
          <a:xfrm>
            <a:off x="1382168" y="3105161"/>
            <a:ext cx="7615688" cy="73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</a:lvl1pPr>
            <a:lvl2pPr>
              <a:buFont typeface="Wingdings"/>
              <a:defRPr>
                <a:solidFill>
                  <a:schemeClr val="accent3">
                    <a:lumOff val="-11199"/>
                  </a:schemeClr>
                </a:solidFill>
              </a:defRPr>
            </a:lvl2pPr>
          </a:lstStyle>
          <a:p>
            <a:pPr/>
            <a:r>
              <a:t>Elasticsearch中禁止跨域访问</a:t>
            </a:r>
          </a:p>
          <a:p>
            <a:pPr lvl="1"/>
            <a:r>
              <a:t>解决办法：在elasticsearch.yml中配置允许跨域</a:t>
            </a:r>
          </a:p>
        </p:txBody>
      </p:sp>
      <p:sp>
        <p:nvSpPr>
          <p:cNvPr id="164" name="文本框 1"/>
          <p:cNvSpPr txBox="1"/>
          <p:nvPr/>
        </p:nvSpPr>
        <p:spPr>
          <a:xfrm>
            <a:off x="1382168" y="3884518"/>
            <a:ext cx="761568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•"/>
            </a:lvl1pPr>
            <a:lvl2pPr>
              <a:buFont typeface="Wingdings"/>
              <a:defRPr>
                <a:solidFill>
                  <a:schemeClr val="accent3">
                    <a:lumOff val="-11199"/>
                  </a:schemeClr>
                </a:solidFill>
              </a:defRPr>
            </a:lvl2pPr>
          </a:lstStyle>
          <a:p>
            <a:pPr/>
            <a:r>
              <a:t>服务器中开启了防火墙</a:t>
            </a:r>
          </a:p>
          <a:p>
            <a:pPr lvl="1"/>
            <a:r>
              <a:t>解决办法：关闭防火墙或者修改服务器的安全策略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6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文本框 1"/>
          <p:cNvSpPr txBox="1"/>
          <p:nvPr/>
        </p:nvSpPr>
        <p:spPr>
          <a:xfrm>
            <a:off x="474654" y="468852"/>
            <a:ext cx="233652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400"/>
            </a:lvl1pPr>
          </a:lstStyle>
          <a:p>
            <a:pPr/>
            <a:r>
              <a:t>Head插件安装</a:t>
            </a:r>
          </a:p>
        </p:txBody>
      </p:sp>
      <p:sp>
        <p:nvSpPr>
          <p:cNvPr id="170" name="1. 安装依赖：…"/>
          <p:cNvSpPr txBox="1"/>
          <p:nvPr/>
        </p:nvSpPr>
        <p:spPr>
          <a:xfrm>
            <a:off x="1120698" y="1247281"/>
            <a:ext cx="9950604" cy="366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59833" indent="-359833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1. 安装依赖：</a:t>
            </a:r>
          </a:p>
          <a:p>
            <a:pPr marL="359833" indent="-359833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/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(1) 下载node：</a:t>
            </a:r>
            <a:endParaRPr sz="1400"/>
          </a:p>
          <a:p>
            <a:pPr marL="1066800" indent="-355600" algn="just" defTabSz="457200">
              <a:defRPr sz="1600" u="sng">
                <a:solidFill>
                  <a:srgbClr val="2E75B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/>
          </a:p>
          <a:p>
            <a:pPr marL="1066800" indent="-355600" algn="just" defTabSz="457200">
              <a:defRPr sz="1600" u="sng">
                <a:solidFill>
                  <a:srgbClr val="2E75B5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u="none">
                <a:solidFill>
                  <a:srgbClr val="000000"/>
                </a:solidFill>
              </a:rPr>
              <a:t>① 下载地址：</a:t>
            </a:r>
            <a:r>
              <a:rPr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 invalidUrl="" action="" tgtFrame="" tooltip="" history="1" highlightClick="0" endSnd="0"/>
              </a:rPr>
              <a:t>https://nodejs.org/en/download/</a:t>
            </a:r>
            <a:endParaRPr sz="1400" u="none">
              <a:solidFill>
                <a:srgbClr val="000000"/>
              </a:solidFill>
            </a:endParaRPr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/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② 检查是否安装成功：Win+R  CMD输入“node -v”命令检查，如果输出了版本号，则node安装成功。</a:t>
            </a:r>
            <a:endParaRPr sz="1400"/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/>
          </a:p>
          <a:p>
            <a:pPr marL="7112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(2) 安装grunt：</a:t>
            </a:r>
            <a:endParaRPr sz="1400"/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/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① CMD中执行“npm install -g grunt-cli”命令等待安装完成</a:t>
            </a:r>
            <a:endParaRPr sz="1400"/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/>
          </a:p>
          <a:p>
            <a:pPr marL="1066800" indent="-355600" algn="just" defTabSz="457200">
              <a:defRPr sz="1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② 输入：grunt -version命令检查是否安装成功</a:t>
            </a:r>
            <a:endParaRPr sz="1400"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