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1186773" y="1778437"/>
            <a:ext cx="4873575" cy="823913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100"/>
            </a:lvl1pPr>
            <a:lvl2pPr marL="0" indent="342900">
              <a:spcBef>
                <a:spcPts val="500"/>
              </a:spcBef>
              <a:buSzTx/>
              <a:buNone/>
              <a:defRPr sz="2100"/>
            </a:lvl2pPr>
            <a:lvl3pPr marL="0" indent="685800">
              <a:spcBef>
                <a:spcPts val="500"/>
              </a:spcBef>
              <a:buSzTx/>
              <a:buNone/>
              <a:defRPr sz="2100"/>
            </a:lvl3pPr>
            <a:lvl4pPr marL="0" indent="1028700">
              <a:spcBef>
                <a:spcPts val="500"/>
              </a:spcBef>
              <a:buSzTx/>
              <a:buNone/>
              <a:defRPr sz="2100"/>
            </a:lvl4pPr>
            <a:lvl5pPr marL="0" indent="1371600">
              <a:spcBef>
                <a:spcPts val="500"/>
              </a:spcBef>
              <a:buSz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256937" y="1778437"/>
            <a:ext cx="4897578" cy="823913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500"/>
              </a:spcBef>
              <a:buSzTx/>
              <a:buNone/>
              <a:defRPr sz="21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4165350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457201"/>
            <a:ext cx="6172201" cy="54038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5350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500"/>
            </a:lvl1pPr>
            <a:lvl2pPr marL="0" indent="342900">
              <a:spcBef>
                <a:spcPts val="300"/>
              </a:spcBef>
              <a:buSzTx/>
              <a:buNone/>
              <a:defRPr sz="1500"/>
            </a:lvl2pPr>
            <a:lvl3pPr marL="0" indent="685800">
              <a:spcBef>
                <a:spcPts val="300"/>
              </a:spcBef>
              <a:buSzTx/>
              <a:buNone/>
              <a:defRPr sz="1500"/>
            </a:lvl3pPr>
            <a:lvl4pPr marL="0" indent="1028700">
              <a:spcBef>
                <a:spcPts val="300"/>
              </a:spcBef>
              <a:buSzTx/>
              <a:buNone/>
              <a:defRPr sz="1500"/>
            </a:lvl4pPr>
            <a:lvl5pPr marL="0" indent="1371600">
              <a:spcBef>
                <a:spcPts val="300"/>
              </a:spcBef>
              <a:buSzTx/>
              <a:buNone/>
              <a:defRPr sz="15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solidFill>
                  <a:srgbClr val="80808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95" name="标题 3073"/>
          <p:cNvSpPr txBox="1"/>
          <p:nvPr>
            <p:ph type="ctrTitle"/>
          </p:nvPr>
        </p:nvSpPr>
        <p:spPr>
          <a:xfrm>
            <a:off x="3195424" y="321199"/>
            <a:ext cx="5146376" cy="77986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Elasticsearch核心概念</a:t>
            </a:r>
          </a:p>
        </p:txBody>
      </p:sp>
      <p:pic>
        <p:nvPicPr>
          <p:cNvPr id="9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" name="文本框 1"/>
          <p:cNvSpPr txBox="1"/>
          <p:nvPr/>
        </p:nvSpPr>
        <p:spPr>
          <a:xfrm>
            <a:off x="1054205" y="3733655"/>
            <a:ext cx="827734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倒排索引深入解读</a:t>
            </a:r>
          </a:p>
        </p:txBody>
      </p:sp>
      <p:sp>
        <p:nvSpPr>
          <p:cNvPr id="99" name="文本框 1"/>
          <p:cNvSpPr txBox="1"/>
          <p:nvPr/>
        </p:nvSpPr>
        <p:spPr>
          <a:xfrm>
            <a:off x="1054205" y="1473298"/>
            <a:ext cx="827734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Lucene简介</a:t>
            </a:r>
          </a:p>
        </p:txBody>
      </p:sp>
      <p:sp>
        <p:nvSpPr>
          <p:cNvPr id="100" name="文本框 1"/>
          <p:cNvSpPr txBox="1"/>
          <p:nvPr/>
        </p:nvSpPr>
        <p:spPr>
          <a:xfrm>
            <a:off x="1054205" y="2198528"/>
            <a:ext cx="827734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Elasticsearch概念</a:t>
            </a:r>
          </a:p>
        </p:txBody>
      </p:sp>
      <p:sp>
        <p:nvSpPr>
          <p:cNvPr id="101" name="文本框 1"/>
          <p:cNvSpPr txBox="1"/>
          <p:nvPr/>
        </p:nvSpPr>
        <p:spPr>
          <a:xfrm>
            <a:off x="1054205" y="2923758"/>
            <a:ext cx="827734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集群、索引、分片和文档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" grpId="2"/>
      <p:bldP build="whole" bldLvl="1" animBg="1" rev="0" advAuto="0" spid="99" grpId="1"/>
      <p:bldP build="whole" bldLvl="1" animBg="1" rev="0" advAuto="0" spid="101" grpId="3"/>
      <p:bldP build="whole" bldLvl="1" animBg="1" rev="0" advAuto="0" spid="98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8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3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全文检索</a:t>
            </a:r>
          </a:p>
        </p:txBody>
      </p:sp>
      <p:sp>
        <p:nvSpPr>
          <p:cNvPr id="184" name="文本框 1"/>
          <p:cNvSpPr txBox="1"/>
          <p:nvPr/>
        </p:nvSpPr>
        <p:spPr>
          <a:xfrm>
            <a:off x="786831" y="1091420"/>
            <a:ext cx="10707248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</a:lvl1pPr>
          </a:lstStyle>
          <a:p>
            <a:pPr/>
            <a:r>
              <a:t>全文检索：索引系统通过扫描文章中的每一个词，对其创建索引，指明在文章中出现的次数和位置，当用户查询时，索引系统过就会根据事先简历的索引进行查找，并将查找的结果反馈给用户的检索方式</a:t>
            </a:r>
          </a:p>
        </p:txBody>
      </p:sp>
      <p:pic>
        <p:nvPicPr>
          <p:cNvPr id="185" name="检索引擎 (1).jpg" descr="检索引擎 (1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7574" y="1978025"/>
            <a:ext cx="7785763" cy="4725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8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灯片编号占位符 2"/>
          <p:cNvSpPr txBox="1"/>
          <p:nvPr>
            <p:ph type="sldNum" sz="quarter" idx="4294967295"/>
          </p:nvPr>
        </p:nvSpPr>
        <p:spPr>
          <a:xfrm>
            <a:off x="11293688" y="6245225"/>
            <a:ext cx="28871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0" name="文本框 1"/>
          <p:cNvSpPr txBox="1"/>
          <p:nvPr/>
        </p:nvSpPr>
        <p:spPr>
          <a:xfrm>
            <a:off x="388898" y="420716"/>
            <a:ext cx="263011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倒排索引的原理</a:t>
            </a:r>
          </a:p>
        </p:txBody>
      </p:sp>
      <p:sp>
        <p:nvSpPr>
          <p:cNvPr id="191" name="文本"/>
          <p:cNvSpPr txBox="1"/>
          <p:nvPr/>
        </p:nvSpPr>
        <p:spPr>
          <a:xfrm>
            <a:off x="6032500" y="3299389"/>
            <a:ext cx="1270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 </a:t>
            </a:r>
          </a:p>
        </p:txBody>
      </p:sp>
      <p:pic>
        <p:nvPicPr>
          <p:cNvPr id="19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8469" y="975183"/>
            <a:ext cx="10110265" cy="551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9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7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倒排索引的数据结构</a:t>
            </a:r>
          </a:p>
        </p:txBody>
      </p:sp>
      <p:sp>
        <p:nvSpPr>
          <p:cNvPr id="198" name="文本"/>
          <p:cNvSpPr txBox="1"/>
          <p:nvPr/>
        </p:nvSpPr>
        <p:spPr>
          <a:xfrm>
            <a:off x="6032500" y="3299389"/>
            <a:ext cx="1270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 </a:t>
            </a:r>
          </a:p>
        </p:txBody>
      </p:sp>
      <p:pic>
        <p:nvPicPr>
          <p:cNvPr id="199" name="倒排索引的数据结构.jpg" descr="倒排索引的数据结构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066" y="1158571"/>
            <a:ext cx="9260868" cy="4686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0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倒排索引核心算法</a:t>
            </a:r>
          </a:p>
        </p:txBody>
      </p:sp>
      <p:sp>
        <p:nvSpPr>
          <p:cNvPr id="205" name="文本框 1"/>
          <p:cNvSpPr txBox="1"/>
          <p:nvPr/>
        </p:nvSpPr>
        <p:spPr>
          <a:xfrm>
            <a:off x="1159364" y="1176919"/>
            <a:ext cx="606950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倒排表的压缩算法</a:t>
            </a:r>
          </a:p>
        </p:txBody>
      </p:sp>
      <p:sp>
        <p:nvSpPr>
          <p:cNvPr id="206" name="文本框 1"/>
          <p:cNvSpPr txBox="1"/>
          <p:nvPr/>
        </p:nvSpPr>
        <p:spPr>
          <a:xfrm>
            <a:off x="1117031" y="3548379"/>
            <a:ext cx="301514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词项索引的检索原理</a:t>
            </a:r>
          </a:p>
        </p:txBody>
      </p:sp>
      <p:sp>
        <p:nvSpPr>
          <p:cNvPr id="207" name="FOR：Frame Of Reference"/>
          <p:cNvSpPr txBox="1"/>
          <p:nvPr/>
        </p:nvSpPr>
        <p:spPr>
          <a:xfrm>
            <a:off x="2185979" y="2074718"/>
            <a:ext cx="30234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FOR：Frame Of Reference</a:t>
            </a:r>
          </a:p>
        </p:txBody>
      </p:sp>
      <p:sp>
        <p:nvSpPr>
          <p:cNvPr id="208" name="RBM：RoaringBitmap"/>
          <p:cNvSpPr txBox="1"/>
          <p:nvPr/>
        </p:nvSpPr>
        <p:spPr>
          <a:xfrm>
            <a:off x="2185979" y="2633748"/>
            <a:ext cx="24534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RBM：RoaringBitmap</a:t>
            </a:r>
          </a:p>
        </p:txBody>
      </p:sp>
      <p:sp>
        <p:nvSpPr>
          <p:cNvPr id="209" name="FST：Finit state Transducers"/>
          <p:cNvSpPr txBox="1"/>
          <p:nvPr/>
        </p:nvSpPr>
        <p:spPr>
          <a:xfrm>
            <a:off x="2109778" y="4439486"/>
            <a:ext cx="328255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FST：Finit state Transducers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nodeType="with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xit" nodeType="with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Class="entr" nodeType="with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xit" nodeType="with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3"/>
      <p:bldP build="p" bldLvl="5" animBg="1" rev="0" advAuto="0" spid="208" grpId="4"/>
      <p:bldP build="p" bldLvl="5" animBg="1" rev="0" advAuto="0" spid="207" grpId="1"/>
      <p:bldP build="p" bldLvl="5" animBg="1" rev="0" advAuto="0" spid="207" grpId="2"/>
      <p:bldP build="p" bldLvl="5" animBg="1" rev="0" advAuto="0" spid="209" grpId="5"/>
      <p:bldP build="p" bldLvl="5" animBg="1" rev="0" advAuto="0" spid="209" grpId="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1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倒排索引的的压缩算法</a:t>
            </a:r>
          </a:p>
        </p:txBody>
      </p:sp>
      <p:pic>
        <p:nvPicPr>
          <p:cNvPr id="21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14432" y="1006884"/>
            <a:ext cx="6010572" cy="5162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21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灯片编号占位符 2"/>
          <p:cNvSpPr txBox="1"/>
          <p:nvPr>
            <p:ph type="sldNum" sz="quarter" idx="4294967295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0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倒排索引的的压缩算法</a:t>
            </a:r>
          </a:p>
        </p:txBody>
      </p:sp>
      <p:pic>
        <p:nvPicPr>
          <p:cNvPr id="22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5599" y="1016954"/>
            <a:ext cx="8508647" cy="4673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sp>
        <p:nvSpPr>
          <p:cNvPr id="104" name="标题 3073"/>
          <p:cNvSpPr txBox="1"/>
          <p:nvPr>
            <p:ph type="ctrTitle"/>
          </p:nvPr>
        </p:nvSpPr>
        <p:spPr>
          <a:xfrm>
            <a:off x="3195424" y="321199"/>
            <a:ext cx="5146376" cy="77986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Elasticsearch核心概念</a:t>
            </a:r>
          </a:p>
        </p:txBody>
      </p:sp>
      <p:pic>
        <p:nvPicPr>
          <p:cNvPr id="10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" name="文本框 1"/>
          <p:cNvSpPr txBox="1"/>
          <p:nvPr/>
        </p:nvSpPr>
        <p:spPr>
          <a:xfrm>
            <a:off x="507431" y="1140382"/>
            <a:ext cx="8277348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什么是搜索引擎？</a:t>
            </a:r>
          </a:p>
        </p:txBody>
      </p:sp>
      <p:sp>
        <p:nvSpPr>
          <p:cNvPr id="108" name="文本框 1"/>
          <p:cNvSpPr txBox="1"/>
          <p:nvPr/>
        </p:nvSpPr>
        <p:spPr>
          <a:xfrm>
            <a:off x="1514964" y="2023586"/>
            <a:ext cx="345065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全文搜索引擎</a:t>
            </a:r>
          </a:p>
        </p:txBody>
      </p:sp>
      <p:sp>
        <p:nvSpPr>
          <p:cNvPr id="109" name="文本框 1"/>
          <p:cNvSpPr txBox="1"/>
          <p:nvPr/>
        </p:nvSpPr>
        <p:spPr>
          <a:xfrm>
            <a:off x="1540641" y="3867517"/>
            <a:ext cx="761568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垂直搜索引擎</a:t>
            </a:r>
          </a:p>
        </p:txBody>
      </p:sp>
      <p:sp>
        <p:nvSpPr>
          <p:cNvPr id="110" name="文本框 1"/>
          <p:cNvSpPr txBox="1"/>
          <p:nvPr/>
        </p:nvSpPr>
        <p:spPr>
          <a:xfrm>
            <a:off x="1989098" y="2610072"/>
            <a:ext cx="9007564" cy="86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Font typeface="Wingdings"/>
              <a:defRPr sz="2200"/>
            </a:pPr>
            <a:r>
              <a:t>自然语言处理（NLP）、爬虫、网页处理、大数据处理</a:t>
            </a:r>
          </a:p>
          <a:p>
            <a:pPr>
              <a:buFont typeface="Wingdings"/>
              <a:defRPr sz="2200"/>
            </a:pPr>
            <a:r>
              <a:t>如谷歌、百度、搜狗、必应等等</a:t>
            </a:r>
          </a:p>
        </p:txBody>
      </p:sp>
      <p:sp>
        <p:nvSpPr>
          <p:cNvPr id="111" name="文本框 1"/>
          <p:cNvSpPr txBox="1"/>
          <p:nvPr/>
        </p:nvSpPr>
        <p:spPr>
          <a:xfrm>
            <a:off x="1921364" y="4981657"/>
            <a:ext cx="697368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sz="2200"/>
            </a:lvl1pPr>
          </a:lstStyle>
          <a:p>
            <a:pPr/>
            <a:r>
              <a:t>各大电商网站、OA、站内搜索、视频网站等</a:t>
            </a:r>
          </a:p>
        </p:txBody>
      </p:sp>
      <p:sp>
        <p:nvSpPr>
          <p:cNvPr id="112" name="文本框 1"/>
          <p:cNvSpPr txBox="1"/>
          <p:nvPr/>
        </p:nvSpPr>
        <p:spPr>
          <a:xfrm>
            <a:off x="1921364" y="4431801"/>
            <a:ext cx="5809513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sz="2200"/>
            </a:lvl1pPr>
          </a:lstStyle>
          <a:p>
            <a:pPr/>
            <a:r>
              <a:t>有明确搜索目的的搜索行为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4"/>
      <p:bldP build="whole" bldLvl="1" animBg="1" rev="0" advAuto="0" spid="112" grpId="5"/>
      <p:bldP build="whole" bldLvl="1" animBg="1" rev="0" advAuto="0" spid="111" grpId="6"/>
      <p:bldP build="whole" bldLvl="1" animBg="1" rev="0" advAuto="0" spid="109" grpId="3"/>
      <p:bldP build="whole" bldLvl="1" animBg="1" rev="0" advAuto="0" spid="108" grpId="2"/>
      <p:bldP build="whole" bldLvl="1" animBg="1" rev="0" advAuto="0" spid="1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15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搜索引擎应该具备哪些要求？</a:t>
            </a:r>
          </a:p>
        </p:txBody>
      </p:sp>
      <p:sp>
        <p:nvSpPr>
          <p:cNvPr id="118" name="文本框 1"/>
          <p:cNvSpPr txBox="1"/>
          <p:nvPr/>
        </p:nvSpPr>
        <p:spPr>
          <a:xfrm>
            <a:off x="1210164" y="1176919"/>
            <a:ext cx="345065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查询速度快</a:t>
            </a:r>
          </a:p>
        </p:txBody>
      </p:sp>
      <p:sp>
        <p:nvSpPr>
          <p:cNvPr id="119" name="文本框 1"/>
          <p:cNvSpPr txBox="1"/>
          <p:nvPr/>
        </p:nvSpPr>
        <p:spPr>
          <a:xfrm>
            <a:off x="1210164" y="2582386"/>
            <a:ext cx="345065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结果准确</a:t>
            </a:r>
          </a:p>
        </p:txBody>
      </p:sp>
      <p:sp>
        <p:nvSpPr>
          <p:cNvPr id="120" name="文本框 1"/>
          <p:cNvSpPr txBox="1"/>
          <p:nvPr/>
        </p:nvSpPr>
        <p:spPr>
          <a:xfrm>
            <a:off x="1210164" y="3987853"/>
            <a:ext cx="3450654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检索结果丰富</a:t>
            </a:r>
          </a:p>
        </p:txBody>
      </p:sp>
      <p:sp>
        <p:nvSpPr>
          <p:cNvPr id="121" name="文本框 1"/>
          <p:cNvSpPr txBox="1"/>
          <p:nvPr/>
        </p:nvSpPr>
        <p:spPr>
          <a:xfrm>
            <a:off x="1650431" y="1911403"/>
            <a:ext cx="345065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</a:lvl1pPr>
          </a:lstStyle>
          <a:p>
            <a:pPr/>
            <a:r>
              <a:t>高效的压缩算法</a:t>
            </a:r>
          </a:p>
        </p:txBody>
      </p:sp>
      <p:sp>
        <p:nvSpPr>
          <p:cNvPr id="122" name="文本框 1"/>
          <p:cNvSpPr txBox="1"/>
          <p:nvPr/>
        </p:nvSpPr>
        <p:spPr>
          <a:xfrm>
            <a:off x="5545098" y="1911403"/>
            <a:ext cx="345065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</a:lvl1pPr>
          </a:lstStyle>
          <a:p>
            <a:pPr/>
            <a:r>
              <a:t>快速的编码和解码速度</a:t>
            </a:r>
          </a:p>
        </p:txBody>
      </p:sp>
      <p:sp>
        <p:nvSpPr>
          <p:cNvPr id="123" name="文本框 1"/>
          <p:cNvSpPr txBox="1"/>
          <p:nvPr/>
        </p:nvSpPr>
        <p:spPr>
          <a:xfrm>
            <a:off x="1650431" y="3263556"/>
            <a:ext cx="345065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</a:lvl1pPr>
          </a:lstStyle>
          <a:p>
            <a:pPr/>
            <a:r>
              <a:t>BM25</a:t>
            </a:r>
          </a:p>
        </p:txBody>
      </p:sp>
      <p:sp>
        <p:nvSpPr>
          <p:cNvPr id="124" name="文本框 1"/>
          <p:cNvSpPr txBox="1"/>
          <p:nvPr/>
        </p:nvSpPr>
        <p:spPr>
          <a:xfrm>
            <a:off x="5545098" y="3300490"/>
            <a:ext cx="345065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</a:lvl1pPr>
          </a:lstStyle>
          <a:p>
            <a:pPr/>
            <a:r>
              <a:t>TF-IDF</a:t>
            </a:r>
          </a:p>
        </p:txBody>
      </p:sp>
      <p:sp>
        <p:nvSpPr>
          <p:cNvPr id="125" name="文本框 1"/>
          <p:cNvSpPr txBox="1"/>
          <p:nvPr/>
        </p:nvSpPr>
        <p:spPr>
          <a:xfrm>
            <a:off x="1650431" y="4705956"/>
            <a:ext cx="345065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</a:lvl1pPr>
          </a:lstStyle>
          <a:p>
            <a:pPr/>
            <a:r>
              <a:t>召回率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" grpId="1"/>
      <p:bldP build="whole" bldLvl="1" animBg="1" rev="0" advAuto="0" spid="125" grpId="8"/>
      <p:bldP build="whole" bldLvl="1" animBg="1" rev="0" advAuto="0" spid="120" grpId="3"/>
      <p:bldP build="whole" bldLvl="1" animBg="1" rev="0" advAuto="0" spid="123" grpId="6"/>
      <p:bldP build="whole" bldLvl="1" animBg="1" rev="0" advAuto="0" spid="122" grpId="5"/>
      <p:bldP build="whole" bldLvl="1" animBg="1" rev="0" advAuto="0" spid="121" grpId="4"/>
      <p:bldP build="whole" bldLvl="1" animBg="1" rev="0" advAuto="0" spid="119" grpId="2"/>
      <p:bldP build="whole" bldLvl="1" animBg="1" rev="0" advAuto="0" spid="124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2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0" name="文本框 1"/>
          <p:cNvSpPr txBox="1"/>
          <p:nvPr/>
        </p:nvSpPr>
        <p:spPr>
          <a:xfrm>
            <a:off x="956164" y="1306179"/>
            <a:ext cx="1296515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索引</a:t>
            </a:r>
          </a:p>
        </p:txBody>
      </p:sp>
      <p:sp>
        <p:nvSpPr>
          <p:cNvPr id="131" name="文本框 1"/>
          <p:cNvSpPr txBox="1"/>
          <p:nvPr/>
        </p:nvSpPr>
        <p:spPr>
          <a:xfrm>
            <a:off x="1692764" y="2191641"/>
            <a:ext cx="2220639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帮助快速检索</a:t>
            </a:r>
          </a:p>
        </p:txBody>
      </p:sp>
      <p:sp>
        <p:nvSpPr>
          <p:cNvPr id="132" name="文本框 1"/>
          <p:cNvSpPr txBox="1"/>
          <p:nvPr/>
        </p:nvSpPr>
        <p:spPr>
          <a:xfrm>
            <a:off x="1692764" y="3039005"/>
            <a:ext cx="2755031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以数据结构为载体</a:t>
            </a:r>
          </a:p>
        </p:txBody>
      </p:sp>
      <p:sp>
        <p:nvSpPr>
          <p:cNvPr id="133" name="文本框 1"/>
          <p:cNvSpPr txBox="1"/>
          <p:nvPr/>
        </p:nvSpPr>
        <p:spPr>
          <a:xfrm>
            <a:off x="1709698" y="3886367"/>
            <a:ext cx="2958958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以文件的形式落地</a:t>
            </a:r>
          </a:p>
        </p:txBody>
      </p:sp>
      <p:pic>
        <p:nvPicPr>
          <p:cNvPr id="13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96252" y="1704981"/>
            <a:ext cx="5679861" cy="376651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面向海量数据，如何达到“搜索引擎”级别的查询效率？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6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fill="hold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fill="hold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fill="hold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 decel="50000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 decel="50000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 decel="50000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5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1"/>
      <p:bldP build="whole" bldLvl="1" animBg="1" rev="0" advAuto="0" spid="131" grpId="3"/>
      <p:bldP build="whole" bldLvl="1" animBg="1" rev="0" advAuto="0" spid="133" grpId="5"/>
      <p:bldP build="whole" bldLvl="1" animBg="1" rev="0" advAuto="0" spid="130" grpId="2"/>
      <p:bldP build="whole" bldLvl="1" animBg="1" rev="0" advAuto="0" spid="134" grpId="6"/>
      <p:bldP build="whole" bldLvl="1" animBg="1" rev="0" advAuto="0" spid="132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3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0" name="文本框 1"/>
          <p:cNvSpPr txBox="1"/>
          <p:nvPr/>
        </p:nvSpPr>
        <p:spPr>
          <a:xfrm>
            <a:off x="422764" y="403782"/>
            <a:ext cx="3320875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数据库的组成结构</a:t>
            </a:r>
          </a:p>
        </p:txBody>
      </p:sp>
      <p:sp>
        <p:nvSpPr>
          <p:cNvPr id="141" name="文本框 1"/>
          <p:cNvSpPr txBox="1"/>
          <p:nvPr/>
        </p:nvSpPr>
        <p:spPr>
          <a:xfrm>
            <a:off x="6696564" y="1395176"/>
            <a:ext cx="447813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MySQL、Oracle、SQL Server、PostgreSQL</a:t>
            </a:r>
          </a:p>
        </p:txBody>
      </p:sp>
      <p:sp>
        <p:nvSpPr>
          <p:cNvPr id="142" name="文本框 1"/>
          <p:cNvSpPr txBox="1"/>
          <p:nvPr/>
        </p:nvSpPr>
        <p:spPr>
          <a:xfrm>
            <a:off x="6696564" y="2511213"/>
            <a:ext cx="447813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Redis、Memcached、MongoDB</a:t>
            </a:r>
          </a:p>
        </p:txBody>
      </p:sp>
      <p:sp>
        <p:nvSpPr>
          <p:cNvPr id="143" name="文本框 1"/>
          <p:cNvSpPr txBox="1"/>
          <p:nvPr/>
        </p:nvSpPr>
        <p:spPr>
          <a:xfrm>
            <a:off x="6696564" y="3297050"/>
            <a:ext cx="4478130" cy="47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Elasticsearch、Solr、Splunk</a:t>
            </a:r>
          </a:p>
        </p:txBody>
      </p:sp>
      <p:pic>
        <p:nvPicPr>
          <p:cNvPr id="144" name="数据库 (1).jpg" descr="数据库 (1)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3510" y="1180958"/>
            <a:ext cx="5135294" cy="4797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4"/>
      <p:bldP build="whole" bldLvl="1" animBg="1" rev="0" advAuto="0" spid="144" grpId="1"/>
      <p:bldP build="whole" bldLvl="1" animBg="1" rev="0" advAuto="0" spid="141" grpId="2"/>
      <p:bldP build="whole" bldLvl="1" animBg="1" rev="0" advAuto="0" spid="142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47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文本框 1"/>
          <p:cNvSpPr txBox="1"/>
          <p:nvPr/>
        </p:nvSpPr>
        <p:spPr>
          <a:xfrm>
            <a:off x="388898" y="420716"/>
            <a:ext cx="317551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MySQL的索引结构</a:t>
            </a:r>
          </a:p>
        </p:txBody>
      </p:sp>
      <p:pic>
        <p:nvPicPr>
          <p:cNvPr id="15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727" y="1780937"/>
            <a:ext cx="9902343" cy="393077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文本框 1"/>
          <p:cNvSpPr txBox="1"/>
          <p:nvPr/>
        </p:nvSpPr>
        <p:spPr>
          <a:xfrm>
            <a:off x="8017364" y="1258916"/>
            <a:ext cx="317552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B-Trees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5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6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MySQL的索引结构</a:t>
            </a:r>
          </a:p>
        </p:txBody>
      </p:sp>
      <p:pic>
        <p:nvPicPr>
          <p:cNvPr id="157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466" y="1632661"/>
            <a:ext cx="10455644" cy="3911159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文本框 1"/>
          <p:cNvSpPr txBox="1"/>
          <p:nvPr/>
        </p:nvSpPr>
        <p:spPr>
          <a:xfrm>
            <a:off x="8017364" y="1258916"/>
            <a:ext cx="317552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B+Trees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61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3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MySQL索引能解决大数据检索的问题吗？</a:t>
            </a:r>
          </a:p>
        </p:txBody>
      </p:sp>
      <p:sp>
        <p:nvSpPr>
          <p:cNvPr id="164" name="3、精准度差"/>
          <p:cNvSpPr txBox="1"/>
          <p:nvPr/>
        </p:nvSpPr>
        <p:spPr>
          <a:xfrm>
            <a:off x="1593312" y="2904066"/>
            <a:ext cx="136398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3、精准度差</a:t>
            </a:r>
          </a:p>
        </p:txBody>
      </p:sp>
      <p:sp>
        <p:nvSpPr>
          <p:cNvPr id="165" name="文本框 1"/>
          <p:cNvSpPr txBox="1"/>
          <p:nvPr/>
        </p:nvSpPr>
        <p:spPr>
          <a:xfrm>
            <a:off x="3978114" y="2681316"/>
            <a:ext cx="4235772" cy="131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8600"/>
            </a:lvl1pPr>
          </a:lstStyle>
          <a:p>
            <a:pPr/>
            <a:r>
              <a:t>Lucene</a:t>
            </a:r>
          </a:p>
        </p:txBody>
      </p:sp>
      <p:sp>
        <p:nvSpPr>
          <p:cNvPr id="166" name="2、索引可能会失效"/>
          <p:cNvSpPr txBox="1"/>
          <p:nvPr/>
        </p:nvSpPr>
        <p:spPr>
          <a:xfrm>
            <a:off x="1584845" y="2252133"/>
            <a:ext cx="208788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2、索引可能会失效</a:t>
            </a:r>
          </a:p>
        </p:txBody>
      </p:sp>
      <p:sp>
        <p:nvSpPr>
          <p:cNvPr id="167" name="1、索引往往字段很长，如果使用B+trees，树可能很深，IO很可怕"/>
          <p:cNvSpPr txBox="1"/>
          <p:nvPr/>
        </p:nvSpPr>
        <p:spPr>
          <a:xfrm>
            <a:off x="1584845" y="1600200"/>
            <a:ext cx="701571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900">
                <a:solidFill>
                  <a:srgbClr val="323232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1、索引往往字段很长，如果使用B+trees，树可能很深，IO很可怕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Class="entr" nodeType="with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xit" nodeType="with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xit" nodeType="with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xit" nodeType="click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Class="exit" nodeType="with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xit" nodeType="clickEffect" presetSubtype="2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Class="exit" nodeType="withEffect" presetSubtype="2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7"/>
      <p:bldP build="p" bldLvl="5" animBg="1" rev="0" advAuto="0" spid="163" grpId="5"/>
      <p:bldP build="p" bldLvl="5" animBg="1" rev="0" advAuto="0" spid="167" grpId="6"/>
      <p:bldP build="p" bldLvl="5" animBg="1" rev="0" advAuto="0" spid="164" grpId="8"/>
      <p:bldP build="whole" bldLvl="1" animBg="1" rev="0" advAuto="0" spid="165" grpId="9"/>
      <p:bldP build="p" bldLvl="5" animBg="1" rev="0" advAuto="0" spid="166" grpId="3"/>
      <p:bldP build="p" bldLvl="5" animBg="1" rev="0" advAuto="0" spid="164" grpId="4"/>
      <p:bldP build="p" bldLvl="5" animBg="1" rev="0" advAuto="0" spid="167" grpId="2"/>
      <p:bldP build="p" bldLvl="5" animBg="1" rev="0" advAuto="0" spid="16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页脚占位符 3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888888"/>
                </a:solidFill>
              </a:defRPr>
            </a:lvl1pPr>
          </a:lstStyle>
          <a:p>
            <a:pPr/>
            <a:r>
              <a:t>http://www.mashibing.com</a:t>
            </a:r>
          </a:p>
        </p:txBody>
      </p:sp>
      <p:pic>
        <p:nvPicPr>
          <p:cNvPr id="17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63200" y="139700"/>
            <a:ext cx="1657350" cy="63658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灯片编号占位符 2"/>
          <p:cNvSpPr txBox="1"/>
          <p:nvPr>
            <p:ph type="sldNum" sz="quarter" idx="4294967295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2" name="文本框 1"/>
          <p:cNvSpPr txBox="1"/>
          <p:nvPr/>
        </p:nvSpPr>
        <p:spPr>
          <a:xfrm>
            <a:off x="388898" y="420716"/>
            <a:ext cx="8277347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buFont typeface="Wingdings"/>
              <a:defRPr b="1" sz="2400"/>
            </a:lvl1pPr>
          </a:lstStyle>
          <a:p>
            <a:pPr/>
            <a:r>
              <a:t>Lucene简介</a:t>
            </a:r>
          </a:p>
        </p:txBody>
      </p:sp>
      <p:sp>
        <p:nvSpPr>
          <p:cNvPr id="173" name="文本框 1"/>
          <p:cNvSpPr txBox="1"/>
          <p:nvPr/>
        </p:nvSpPr>
        <p:spPr>
          <a:xfrm>
            <a:off x="1159364" y="1176919"/>
            <a:ext cx="6861728" cy="86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Lucene是一个成熟的全文检索库，由Java语言编写，具有高性能、可伸缩的特点，并且开源、免费。</a:t>
            </a:r>
          </a:p>
        </p:txBody>
      </p:sp>
      <p:sp>
        <p:nvSpPr>
          <p:cNvPr id="174" name="文本框 1"/>
          <p:cNvSpPr txBox="1"/>
          <p:nvPr/>
        </p:nvSpPr>
        <p:spPr>
          <a:xfrm>
            <a:off x="1184764" y="2417069"/>
            <a:ext cx="6685615" cy="1642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Lucene的作者Doug Cutting是资深的的全文检索专家，Lucene最开始发布在他本人的主页上，2001年10月贡献给Apache，成为Apache基金会的一个子项目。</a:t>
            </a:r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3716" y="1432983"/>
            <a:ext cx="2534908" cy="2534908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文本框 1"/>
          <p:cNvSpPr txBox="1"/>
          <p:nvPr/>
        </p:nvSpPr>
        <p:spPr>
          <a:xfrm>
            <a:off x="9082324" y="4042237"/>
            <a:ext cx="235769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7100"/>
              </a:lnSpc>
              <a:defRPr sz="2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Doug Cutting</a:t>
            </a:r>
          </a:p>
        </p:txBody>
      </p:sp>
      <p:sp>
        <p:nvSpPr>
          <p:cNvPr id="177" name="Lucene之父"/>
          <p:cNvSpPr txBox="1"/>
          <p:nvPr/>
        </p:nvSpPr>
        <p:spPr>
          <a:xfrm>
            <a:off x="9209609" y="850635"/>
            <a:ext cx="195072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7100"/>
              </a:lnSpc>
              <a:defRPr sz="2800">
                <a:solidFill>
                  <a:srgbClr val="19191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Lucene之父</a:t>
            </a:r>
          </a:p>
        </p:txBody>
      </p:sp>
      <p:sp>
        <p:nvSpPr>
          <p:cNvPr id="178" name="文本框 1"/>
          <p:cNvSpPr txBox="1"/>
          <p:nvPr/>
        </p:nvSpPr>
        <p:spPr>
          <a:xfrm>
            <a:off x="1193231" y="4141166"/>
            <a:ext cx="7114768" cy="86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sz="2200"/>
            </a:lvl1pPr>
          </a:lstStyle>
          <a:p>
            <a:pPr/>
            <a:r>
              <a:t>Lucene是一个IR库（Information Retrieval library）。后来才由Shay Banon在其基础上开发了Elasticsearch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9EDEE"/>
      </a:accent5>
      <a:accent6>
        <a:srgbClr val="2D2D89"/>
      </a:accent6>
      <a:hlink>
        <a:srgbClr val="0000FF"/>
      </a:hlink>
      <a:folHlink>
        <a:srgbClr val="FF00FF"/>
      </a:folHlink>
    </a:clrScheme>
    <a:fontScheme name="默认设计模板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