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7418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55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8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6019800" cy="132556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E659B"/>
                </a:solidFill>
              </a:rPr>
              <a:t>&lt;</a:t>
            </a:r>
            <a:r>
              <a:rPr lang="en-US" sz="3200" dirty="0" err="1">
                <a:solidFill>
                  <a:srgbClr val="0E659B"/>
                </a:solidFill>
              </a:rPr>
              <a:t>Programmimg</a:t>
            </a:r>
            <a:r>
              <a:rPr lang="en-US" sz="3200" dirty="0">
                <a:solidFill>
                  <a:srgbClr val="0E659B"/>
                </a:solidFill>
              </a:rPr>
              <a:t> Languages&gt;</a:t>
            </a:r>
            <a:endParaRPr lang="en-US" sz="4800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solidFill>
                  <a:srgbClr val="0E659B"/>
                </a:solidFill>
                <a:latin typeface="IBM Plex Mono SemiBold" panose="020B0709050203000203" pitchFamily="49" charset="0"/>
              </a:rPr>
              <a:t>楊秉宸 </a:t>
            </a:r>
            <a:r>
              <a:rPr lang="en-US" altLang="zh-TW" sz="2000" dirty="0">
                <a:solidFill>
                  <a:srgbClr val="0E659B"/>
                </a:solidFill>
                <a:latin typeface="IBM Plex Mono SemiBold" panose="020B0709050203000203" pitchFamily="49" charset="0"/>
              </a:rPr>
              <a:t>Ping-Chen Yang</a:t>
            </a:r>
            <a:endParaRPr lang="en-US" sz="2000" dirty="0">
              <a:solidFill>
                <a:srgbClr val="0E659B"/>
              </a:solidFill>
              <a:latin typeface="IBM Plex Mono SemiBold" panose="020B0709050203000203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E659B"/>
                </a:solidFill>
                <a:latin typeface="IBM Plex Mono SemiBold" panose="020B0709050203000203" pitchFamily="49" charset="0"/>
              </a:rPr>
              <a:t>10-28-2024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106161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&amp; 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goes up to the most used database</a:t>
            </a:r>
          </a:p>
          <a:p>
            <a:r>
              <a:rPr lang="en-US" dirty="0"/>
              <a:t>Dynamo DB replace Oracle in the Top 10 chart</a:t>
            </a:r>
          </a:p>
          <a:p>
            <a:r>
              <a:rPr lang="en-US" dirty="0"/>
              <a:t>MySQL decrease a lot in just one year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https://github.com/ybc0123/Data-Analysis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pic>
        <p:nvPicPr>
          <p:cNvPr id="11" name="圖片 10" descr="一張含有 文字, 螢幕擷取畫面, 圖表, 鮮豔 的圖片&#10;&#10;自動產生的描述">
            <a:extLst>
              <a:ext uri="{FF2B5EF4-FFF2-40B4-BE49-F238E27FC236}">
                <a16:creationId xmlns:a16="http://schemas.microsoft.com/office/drawing/2014/main" id="{2CE5805A-6E81-5C5F-67AA-830D2AAA8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46" y="1690688"/>
            <a:ext cx="7470107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9" name="圖片 8" descr="一張含有 螢幕擷取畫面, 圖表, 鮮豔, 文字 的圖片&#10;&#10;自動產生的描述">
            <a:extLst>
              <a:ext uri="{FF2B5EF4-FFF2-40B4-BE49-F238E27FC236}">
                <a16:creationId xmlns:a16="http://schemas.microsoft.com/office/drawing/2014/main" id="{5D4CE14E-33D8-12C9-735B-A92E5DF9C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733" y="1690688"/>
            <a:ext cx="740653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Demographics</a:t>
            </a:r>
            <a:endParaRPr lang="en-US" dirty="0"/>
          </a:p>
        </p:txBody>
      </p:sp>
      <p:pic>
        <p:nvPicPr>
          <p:cNvPr id="6" name="圖片 5" descr="一張含有 文字, 地圖, 圖表, 螢幕擷取畫面 的圖片&#10;&#10;自動產生的描述">
            <a:extLst>
              <a:ext uri="{FF2B5EF4-FFF2-40B4-BE49-F238E27FC236}">
                <a16:creationId xmlns:a16="http://schemas.microsoft.com/office/drawing/2014/main" id="{E418860C-89E5-8420-AA2A-9FA9A4A32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258" y="1690688"/>
            <a:ext cx="770148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7333" y="3088322"/>
            <a:ext cx="4259580" cy="681355"/>
          </a:xfrm>
        </p:spPr>
        <p:txBody>
          <a:bodyPr>
            <a:noAutofit/>
          </a:bodyPr>
          <a:lstStyle/>
          <a:p>
            <a:r>
              <a:rPr lang="en-US" sz="4000" dirty="0"/>
              <a:t>What we found?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 &amp; 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Progamming</a:t>
            </a:r>
            <a:r>
              <a:rPr lang="en-US" dirty="0"/>
              <a:t> Languages &amp; Databases become more disperse </a:t>
            </a:r>
          </a:p>
          <a:p>
            <a:r>
              <a:rPr lang="en-US" dirty="0"/>
              <a:t>Dashboard Demographics shows that men are majority of users</a:t>
            </a:r>
          </a:p>
          <a:p>
            <a:r>
              <a:rPr lang="en-US" dirty="0"/>
              <a:t>Ages from 24 to 28 are majority of users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JavaScript &amp; HTML/CSS are still popular</a:t>
            </a:r>
          </a:p>
          <a:p>
            <a:r>
              <a:rPr lang="en-US" dirty="0"/>
              <a:t>Python has a potential in Languages</a:t>
            </a:r>
          </a:p>
          <a:p>
            <a:r>
              <a:rPr lang="en-US" dirty="0"/>
              <a:t>MySQ</a:t>
            </a:r>
            <a:r>
              <a:rPr lang="en-US" altLang="zh-TW" dirty="0"/>
              <a:t>L</a:t>
            </a:r>
            <a:r>
              <a:rPr lang="zh-TW" altLang="en-US" dirty="0"/>
              <a:t> </a:t>
            </a:r>
            <a:r>
              <a:rPr lang="en-US" altLang="zh-TW" dirty="0"/>
              <a:t>drop rapidly</a:t>
            </a:r>
          </a:p>
          <a:p>
            <a:r>
              <a:rPr lang="en-US" dirty="0"/>
              <a:t>Databases have more variety in choice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4" name="圖片 3" descr="一張含有 文字, 螢幕擷取畫面, 字型, 繪圖 的圖片&#10;&#10;自動產生的描述">
            <a:extLst>
              <a:ext uri="{FF2B5EF4-FFF2-40B4-BE49-F238E27FC236}">
                <a16:creationId xmlns:a16="http://schemas.microsoft.com/office/drawing/2014/main" id="{DD56A9EF-2038-33DA-9192-BF63A5EC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931" y="1690688"/>
            <a:ext cx="7222137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Visualization – Charts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圖片 6" descr="一張含有 文字, 螢幕擷取畫面, 字型, 繪圖 的圖片&#10;&#10;自動產生的描述">
            <a:extLst>
              <a:ext uri="{FF2B5EF4-FFF2-40B4-BE49-F238E27FC236}">
                <a16:creationId xmlns:a16="http://schemas.microsoft.com/office/drawing/2014/main" id="{E45F0B7B-FC2D-BDA1-11F9-74B3F524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09" y="1690688"/>
            <a:ext cx="7534782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</a:t>
            </a:r>
          </a:p>
          <a:p>
            <a:r>
              <a:rPr lang="en-US" sz="2200" dirty="0"/>
              <a:t>Discussion</a:t>
            </a:r>
          </a:p>
          <a:p>
            <a:r>
              <a:rPr lang="en-US" sz="2200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Trends of Programming Languages</a:t>
            </a:r>
          </a:p>
          <a:p>
            <a:r>
              <a:rPr lang="en-US" sz="2200" dirty="0"/>
              <a:t>Trends of Databases</a:t>
            </a:r>
          </a:p>
          <a:p>
            <a:r>
              <a:rPr lang="en-US" sz="2200" dirty="0"/>
              <a:t>Shows the majority </a:t>
            </a:r>
            <a:r>
              <a:rPr lang="en-US" sz="2200" dirty="0" err="1"/>
              <a:t>softwares</a:t>
            </a:r>
            <a:r>
              <a:rPr lang="en-US" sz="2200" dirty="0"/>
              <a:t> in the future</a:t>
            </a:r>
          </a:p>
          <a:p>
            <a:r>
              <a:rPr lang="en-US" sz="2200" dirty="0"/>
              <a:t>For people who wants to enroll courses about Programming Languages and Databases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PROGRAMMING LANGUAGE TRENDS(Now vs Next year)</a:t>
            </a:r>
          </a:p>
          <a:p>
            <a:r>
              <a:rPr lang="en-US" altLang="zh-TW" sz="2200" dirty="0"/>
              <a:t>DATABASE TRENDS(Now vs Next year)</a:t>
            </a:r>
          </a:p>
          <a:p>
            <a:r>
              <a:rPr lang="en-US" altLang="zh-TW" sz="2200" dirty="0"/>
              <a:t>Multiple DASHBOARDS</a:t>
            </a:r>
          </a:p>
          <a:p>
            <a:r>
              <a:rPr lang="en-US" sz="2200" dirty="0"/>
              <a:t>Data from respondents in multiple countries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0FF6370-6774-DA46-DE0B-E0DE30D64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Respondents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337458-6DB9-AC38-2094-4A3786981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414" y="3647014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2671645-935D-B4CA-C6A9-142DD09E9F78}"/>
              </a:ext>
            </a:extLst>
          </p:cNvPr>
          <p:cNvSpPr txBox="1"/>
          <p:nvPr/>
        </p:nvSpPr>
        <p:spPr>
          <a:xfrm>
            <a:off x="2862775" y="3167390"/>
            <a:ext cx="6466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Let’s see the following pages for the results</a:t>
            </a:r>
            <a:endParaRPr lang="zh-TW" altLang="en-US" sz="28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200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圖片 5" descr="一張含有 螢幕擷取畫面, 文字, 鮮豔, 繪圖 的圖片&#10;&#10;自動產生的描述">
            <a:extLst>
              <a:ext uri="{FF2B5EF4-FFF2-40B4-BE49-F238E27FC236}">
                <a16:creationId xmlns:a16="http://schemas.microsoft.com/office/drawing/2014/main" id="{E9A081AE-20A6-6EE5-8B22-47D56C13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62501"/>
            <a:ext cx="5760000" cy="2468585"/>
          </a:xfrm>
          <a:prstGeom prst="rect">
            <a:avLst/>
          </a:prstGeom>
        </p:spPr>
      </p:pic>
      <p:pic>
        <p:nvPicPr>
          <p:cNvPr id="9" name="圖片 8" descr="一張含有 螢幕擷取畫面, 文字, 鮮豔, 繪圖 的圖片&#10;&#10;自動產生的描述">
            <a:extLst>
              <a:ext uri="{FF2B5EF4-FFF2-40B4-BE49-F238E27FC236}">
                <a16:creationId xmlns:a16="http://schemas.microsoft.com/office/drawing/2014/main" id="{6F46E734-5D6E-D32F-4090-1E83D9DD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00" y="2447261"/>
            <a:ext cx="5760000" cy="250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&amp; 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&amp; HTML/CSS remains Top 2</a:t>
            </a:r>
            <a:r>
              <a:rPr lang="zh-TW" altLang="en-US" dirty="0"/>
              <a:t> </a:t>
            </a:r>
            <a:r>
              <a:rPr lang="en-US" altLang="zh-TW" dirty="0"/>
              <a:t>of </a:t>
            </a:r>
            <a:r>
              <a:rPr lang="en-US" altLang="zh-TW" dirty="0" err="1"/>
              <a:t>progamming</a:t>
            </a:r>
            <a:r>
              <a:rPr lang="en-US" altLang="zh-TW" dirty="0"/>
              <a:t> </a:t>
            </a:r>
            <a:r>
              <a:rPr lang="en-US" altLang="zh-TW" dirty="0" err="1"/>
              <a:t>laguages</a:t>
            </a:r>
            <a:endParaRPr lang="en-US" dirty="0"/>
          </a:p>
          <a:p>
            <a:r>
              <a:rPr lang="en-US" dirty="0"/>
              <a:t>Python becomes more significant than SQL in the future </a:t>
            </a:r>
          </a:p>
          <a:p>
            <a:r>
              <a:rPr lang="en-US" dirty="0"/>
              <a:t>New languages grow up(TypeScript, Go, Kotlin…)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7889" y="1825624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圖片 5" descr="一張含有 螢幕擷取畫面, 文字, 鮮豔, 繪圖 的圖片&#10;&#10;自動產生的描述">
            <a:extLst>
              <a:ext uri="{FF2B5EF4-FFF2-40B4-BE49-F238E27FC236}">
                <a16:creationId xmlns:a16="http://schemas.microsoft.com/office/drawing/2014/main" id="{63C05FAC-3EF5-17D2-DACF-976E62ED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89" y="2398858"/>
            <a:ext cx="5760000" cy="2493133"/>
          </a:xfrm>
          <a:prstGeom prst="rect">
            <a:avLst/>
          </a:prstGeom>
        </p:spPr>
      </p:pic>
      <p:pic>
        <p:nvPicPr>
          <p:cNvPr id="9" name="圖片 8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19902B53-DF09-E599-FF59-4714A0894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9" y="2398858"/>
            <a:ext cx="5760000" cy="25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www.w3.org/XML/1998/namespace"/>
    <ds:schemaRef ds:uri="f80a141d-92ca-4d3d-9308-f7e7b1d44ce8"/>
    <ds:schemaRef ds:uri="http://schemas.openxmlformats.org/package/2006/metadata/core-properties"/>
    <ds:schemaRef ds:uri="155be751-a274-42e8-93fb-f39d3b9bccc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266</Words>
  <Application>Microsoft Office PowerPoint</Application>
  <PresentationFormat>寬螢幕</PresentationFormat>
  <Paragraphs>79</Paragraphs>
  <Slides>20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Arial Unicode MS</vt:lpstr>
      <vt:lpstr>Helv</vt:lpstr>
      <vt:lpstr>IBM Plex Mono Text</vt:lpstr>
      <vt:lpstr>Arial</vt:lpstr>
      <vt:lpstr>Calibri</vt:lpstr>
      <vt:lpstr>IBM Plex Mono SemiBold</vt:lpstr>
      <vt:lpstr>SLIDE_TEMPLATE_skill_network</vt:lpstr>
      <vt:lpstr>&lt;Programmimg Languages&gt;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</vt:lpstr>
      <vt:lpstr>DATABASE TRENDS</vt:lpstr>
      <vt:lpstr>DATABASE TRENDS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秉宸 楊</cp:lastModifiedBy>
  <cp:revision>41</cp:revision>
  <dcterms:created xsi:type="dcterms:W3CDTF">2020-10-28T18:29:43Z</dcterms:created>
  <dcterms:modified xsi:type="dcterms:W3CDTF">2024-10-28T14:31:19Z</dcterms:modified>
</cp:coreProperties>
</file>