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702FC6-A1A4-29A3-0CFF-0C1938453088}" v="383" dt="2025-02-25T10:42:2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8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A6164-86C5-2198-B6CA-60822730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3275F49-97A9-4A2E-03C9-230C30BD68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13692C-FF71-1D59-D534-DE58FAD69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EC4E68-4DE6-5A87-5619-A523B748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8864D9-8485-FAE0-6A80-07EBFAA2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572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648D70-183B-D8E1-91E6-D4897AE4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5F2329-70B6-5DE6-FBA2-6ED684718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EAA478-5F82-532E-32CB-12D4553C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66150-065A-E8EF-AAAB-9DD31EF5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75D3DE-7E16-073A-D611-30F2CC3AF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8281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9C58310-BEBB-956D-BFA8-2518E0BDC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989A26-45C3-80EE-894D-CB973638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766C0-728E-8E8E-6346-15526080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69D73EA-A7A0-5483-0209-AB6100F2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DB1C19-1D5A-48BE-927B-DDD8399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21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63519-7971-D349-2EAF-B077F539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F6DEDF-9EEA-E5E6-3076-D2124FB1C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0C756D-C63A-80E5-C556-0D1F66DCC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A44733-21BF-01B9-6635-D28EDE324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2688C-9E3A-DD85-BBF1-D0A175EF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20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27204C-1943-82AE-74BD-ED0045A80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6A9BE7-6F87-7645-5E40-86D3724B4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B8A691-E638-4F64-AB7B-5E6E03CC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F23FA-DED1-8590-D8DD-D5780F9A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2A58DD-3062-FFB2-4B8A-81812F3D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436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83C42-487A-4DE6-9B49-C9447C6D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59383C-69C2-1613-ED5F-9CE835D10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59F410C-16C1-819C-31B2-4420DD3D1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6B7A27-1415-6BDD-0B30-01107E17A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836D47-9939-3FF2-1507-01BE329D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4B0D71-5B1F-592A-FD9E-72883AAA5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821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0DB6F5-B5BB-0102-78D3-02F70B93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2989A7-CB3D-C5E2-25B5-B32E76D32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83716C-92E0-7D0D-55C9-C721BB691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71D047-2841-8509-4007-054578787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69D584-8F86-D6DC-9C8F-DEE64F7485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BC9D17-C52E-052A-392B-ACA9E188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2BA37E5-530C-96BA-3528-427FC2DF9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E924AB-D951-37CA-CE8A-A8206B2BF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757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34E505-C462-C85D-0E59-82645F88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9052D32-0F91-FF86-D6BE-0AAF62F8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1A0760-40AC-51C9-3E6B-B3E51462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FC6286-3E1E-CE34-A507-A35C92E2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03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D151F4-5857-2B9D-E941-2F696F31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85EA5D-DE59-E66D-68A2-18CE2574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B414A1-A373-D279-931E-04FA927C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47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D59E55-D98C-30B5-2D36-0CF2DA1B9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6F5C9-2785-CEA0-1D52-1FD477463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A9D95E-820C-A940-E08A-5598917A2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68D61-2DD5-DB6E-2ED9-1F59A2713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C6672F7-B0CC-C0C6-6722-E23CF0C5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A4C8AE4-86E0-6194-E666-8B6A71A3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11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2F5731-3455-A5F1-176D-C2608546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F999F82-79DA-E916-421A-D1FECCC97F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005CFF1-F7C6-9EC6-4285-7A956C31C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89FBC2-E3F0-F3EE-8B5B-969939BB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C669CF-3BB7-40D2-FBE5-F8439EAE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5ADCA0-F6A4-B519-C9D0-E0DE9B2C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209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DCB91CA-D738-D269-CB79-2114A9847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3E97FA0-379B-78A2-0324-687CCC094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8217DA-BCFC-6822-05D1-102D5624B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38E76-534E-461B-BE6F-1F59FA55E577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776DE4-B206-BDF8-CD66-46229B62E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D6884A-92F3-5872-6598-C7C523C3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F7AC79-7A48-48F0-AFFD-F685CECCA0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579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 descr="一張含有 植物, 花 的圖片&#10;&#10;AI 產生的內容可能不正確。">
            <a:extLst>
              <a:ext uri="{FF2B5EF4-FFF2-40B4-BE49-F238E27FC236}">
                <a16:creationId xmlns:a16="http://schemas.microsoft.com/office/drawing/2014/main" id="{1BF956C1-21A8-8C80-7D57-75851D5500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736" r="-1" b="-1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961639A-C676-73F4-5F7B-3067C92C6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746091" y="684981"/>
            <a:ext cx="14876207" cy="3063240"/>
          </a:xfrm>
        </p:spPr>
        <p:txBody>
          <a:bodyPr>
            <a:normAutofit/>
          </a:bodyPr>
          <a:lstStyle/>
          <a:p>
            <a:r>
              <a:rPr lang="en-US" altLang="zh-TW" sz="51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Persona Profile </a:t>
            </a:r>
            <a:br>
              <a:rPr lang="en-US" altLang="zh-TW" sz="51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altLang="zh-TW" sz="51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&amp; </a:t>
            </a:r>
            <a:br>
              <a:rPr lang="en-US" altLang="zh-TW" sz="51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r>
              <a:rPr lang="en-US" altLang="zh-TW" sz="51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                             Problem Statement</a:t>
            </a:r>
            <a:endParaRPr lang="zh-TW" altLang="en-US" sz="5100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E03F2FE-9ADB-AD5C-EF80-A1BD0AA27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72216" y="4587709"/>
            <a:ext cx="4278924" cy="1356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 err="1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Pingchen</a:t>
            </a:r>
            <a:r>
              <a:rPr lang="en-US" altLang="zh-TW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 Yang </a:t>
            </a:r>
            <a:endParaRPr lang="en-US" altLang="zh-TW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Linting Chen </a:t>
            </a:r>
            <a:endParaRPr lang="en-US" altLang="zh-TW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altLang="zh-TW" dirty="0">
                <a:solidFill>
                  <a:schemeClr val="bg1"/>
                </a:solidFill>
                <a:latin typeface="ADLaM Display"/>
                <a:ea typeface="ADLaM Display"/>
                <a:cs typeface="ADLaM Display"/>
              </a:rPr>
              <a:t>Keying Zhang</a:t>
            </a:r>
            <a:endParaRPr lang="en-US" altLang="zh-TW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altLang="zh-TW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42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859417-7615-FA0A-1BE2-35D59281E741}"/>
              </a:ext>
            </a:extLst>
          </p:cNvPr>
          <p:cNvSpPr txBox="1"/>
          <p:nvPr/>
        </p:nvSpPr>
        <p:spPr>
          <a:xfrm>
            <a:off x="3149127" y="5035547"/>
            <a:ext cx="29489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ADLaM Display"/>
                <a:ea typeface="+mn-lt"/>
                <a:cs typeface="ADLaM Display"/>
              </a:rPr>
              <a:t>Team member: </a:t>
            </a:r>
            <a:endParaRPr lang="zh-C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9660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C34B37-CF97-4979-94E5-DA19AB2D6BA1}"/>
              </a:ext>
            </a:extLst>
          </p:cNvPr>
          <p:cNvGrpSpPr/>
          <p:nvPr/>
        </p:nvGrpSpPr>
        <p:grpSpPr>
          <a:xfrm>
            <a:off x="3385597" y="1165610"/>
            <a:ext cx="5598703" cy="3979120"/>
            <a:chOff x="3385597" y="1165609"/>
            <a:chExt cx="5598703" cy="4341439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C8750B1D-2DD1-0AD8-30FC-8BAF3BB18ED1}"/>
                </a:ext>
              </a:extLst>
            </p:cNvPr>
            <p:cNvSpPr/>
            <p:nvPr/>
          </p:nvSpPr>
          <p:spPr>
            <a:xfrm>
              <a:off x="3385597" y="1165609"/>
              <a:ext cx="5598703" cy="4341439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D48202A7-F32F-00A8-4554-3EC3C56ED5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11354" y="1713271"/>
              <a:ext cx="5147188" cy="3431458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pic>
      </p:grp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F42ED394-E376-25AD-8599-42AD5EAC4010}"/>
              </a:ext>
            </a:extLst>
          </p:cNvPr>
          <p:cNvSpPr/>
          <p:nvPr/>
        </p:nvSpPr>
        <p:spPr>
          <a:xfrm>
            <a:off x="3385597" y="5188649"/>
            <a:ext cx="5598702" cy="15941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D519B618-915D-1237-14E7-9457DAE2EF02}"/>
              </a:ext>
            </a:extLst>
          </p:cNvPr>
          <p:cNvSpPr/>
          <p:nvPr/>
        </p:nvSpPr>
        <p:spPr>
          <a:xfrm>
            <a:off x="124749" y="5053781"/>
            <a:ext cx="3181403" cy="1728994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431750AA-968A-872E-70F5-E3EEDFB65A96}"/>
              </a:ext>
            </a:extLst>
          </p:cNvPr>
          <p:cNvSpPr/>
          <p:nvPr/>
        </p:nvSpPr>
        <p:spPr>
          <a:xfrm>
            <a:off x="9063744" y="5144729"/>
            <a:ext cx="2892282" cy="163804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94A62DB-C8E3-3181-D676-B2ED23D00B2C}"/>
              </a:ext>
            </a:extLst>
          </p:cNvPr>
          <p:cNvSpPr/>
          <p:nvPr/>
        </p:nvSpPr>
        <p:spPr>
          <a:xfrm>
            <a:off x="9063745" y="3601080"/>
            <a:ext cx="2892282" cy="145270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B1572F5-5DAD-98ED-2DC4-0FBE942D1AF3}"/>
              </a:ext>
            </a:extLst>
          </p:cNvPr>
          <p:cNvSpPr/>
          <p:nvPr/>
        </p:nvSpPr>
        <p:spPr>
          <a:xfrm>
            <a:off x="9063745" y="1165609"/>
            <a:ext cx="2892282" cy="232993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526597D-17EA-C0A2-3AF5-797296CAA24F}"/>
              </a:ext>
            </a:extLst>
          </p:cNvPr>
          <p:cNvSpPr/>
          <p:nvPr/>
        </p:nvSpPr>
        <p:spPr>
          <a:xfrm>
            <a:off x="120580" y="3330691"/>
            <a:ext cx="3185573" cy="1596909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D451AD-9988-84BD-BA63-0B4E0FBE0821}"/>
              </a:ext>
            </a:extLst>
          </p:cNvPr>
          <p:cNvSpPr/>
          <p:nvPr/>
        </p:nvSpPr>
        <p:spPr>
          <a:xfrm>
            <a:off x="120580" y="1202494"/>
            <a:ext cx="3185573" cy="2091312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DADFF531-72CA-049F-2E08-8313353B594F}"/>
              </a:ext>
            </a:extLst>
          </p:cNvPr>
          <p:cNvSpPr/>
          <p:nvPr/>
        </p:nvSpPr>
        <p:spPr>
          <a:xfrm>
            <a:off x="120580" y="186813"/>
            <a:ext cx="11835446" cy="8417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BC338A9-AF87-EB43-366B-EE5E513DEB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153" y="453191"/>
            <a:ext cx="5678145" cy="404425"/>
          </a:xfrm>
        </p:spPr>
        <p:txBody>
          <a:bodyPr>
            <a:noAutofit/>
          </a:bodyPr>
          <a:lstStyle/>
          <a:p>
            <a:r>
              <a:rPr lang="en-US" altLang="zh-TW" sz="28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Elias Greenwood</a:t>
            </a:r>
            <a:endParaRPr lang="zh-TW" altLang="en-US" sz="1800" dirty="0">
              <a:latin typeface="ADLaM Display" panose="020F0502020204030204" pitchFamily="2" charset="0"/>
              <a:ea typeface="+mn-ea"/>
              <a:cs typeface="ADLaM Display" panose="020F0502020204030204" pitchFamily="2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AA8772D-883D-1528-AD9D-E5E938F91585}"/>
              </a:ext>
            </a:extLst>
          </p:cNvPr>
          <p:cNvSpPr txBox="1"/>
          <p:nvPr/>
        </p:nvSpPr>
        <p:spPr>
          <a:xfrm>
            <a:off x="352647" y="1294941"/>
            <a:ext cx="313339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Description 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Gender : Male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Age: 24 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Occupation: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White - collar elite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Hobbies: Gardening</a:t>
            </a:r>
            <a:endParaRPr lang="zh-TW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3D8684-DC75-995E-8BFF-68A88FD1BD93}"/>
              </a:ext>
            </a:extLst>
          </p:cNvPr>
          <p:cNvSpPr txBox="1"/>
          <p:nvPr/>
        </p:nvSpPr>
        <p:spPr>
          <a:xfrm>
            <a:off x="3458752" y="5293869"/>
            <a:ext cx="58681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Use cases: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Where? Balcony or Backyard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What? Create a relaxing greenspace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How? Automated watering system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BE0E295-690B-6CFF-D28C-3DA74BDB1135}"/>
              </a:ext>
            </a:extLst>
          </p:cNvPr>
          <p:cNvSpPr txBox="1"/>
          <p:nvPr/>
        </p:nvSpPr>
        <p:spPr>
          <a:xfrm>
            <a:off x="9057454" y="5181831"/>
            <a:ext cx="328179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Gains: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Good mood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Home improvement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Improved work 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efficiency</a:t>
            </a:r>
            <a:endParaRPr lang="zh-TW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063694-E0F9-886C-9FD2-FD17FD1EACE5}"/>
              </a:ext>
            </a:extLst>
          </p:cNvPr>
          <p:cNvSpPr txBox="1"/>
          <p:nvPr/>
        </p:nvSpPr>
        <p:spPr>
          <a:xfrm>
            <a:off x="9164189" y="3665716"/>
            <a:ext cx="284262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Pains: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Time</a:t>
            </a:r>
            <a:r>
              <a:rPr lang="zh-TW" altLang="en-US" sz="2000" dirty="0">
                <a:latin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difficulties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Plants wilt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Distracted</a:t>
            </a:r>
          </a:p>
          <a:p>
            <a:endParaRPr lang="en-US" altLang="zh-TW" sz="20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altLang="zh-TW" sz="20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en-US" altLang="zh-TW" sz="20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4279E03-506C-FFCF-448A-1D7AA3B063ED}"/>
              </a:ext>
            </a:extLst>
          </p:cNvPr>
          <p:cNvSpPr txBox="1"/>
          <p:nvPr/>
        </p:nvSpPr>
        <p:spPr>
          <a:xfrm>
            <a:off x="9113405" y="1254774"/>
            <a:ext cx="28426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Customer task: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When Elias is busy at work, he wants to integrate gardening into his busy life, so he can take care both work </a:t>
            </a:r>
            <a:r>
              <a:rPr lang="en-US" altLang="zh-TW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&amp; interest</a:t>
            </a:r>
            <a:endParaRPr lang="zh-TW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FD8E81-BA29-B7C7-C804-B5B3C8C6FA0C}"/>
              </a:ext>
            </a:extLst>
          </p:cNvPr>
          <p:cNvSpPr txBox="1"/>
          <p:nvPr/>
        </p:nvSpPr>
        <p:spPr>
          <a:xfrm>
            <a:off x="304800" y="3374610"/>
            <a:ext cx="3126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Influencers: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Family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Partner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Friends &amp; Social circle</a:t>
            </a:r>
          </a:p>
          <a:p>
            <a:endParaRPr lang="en-US" altLang="zh-TW" sz="2000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  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EF9C660-2B7D-EF5D-662A-3493E4F3DDE7}"/>
              </a:ext>
            </a:extLst>
          </p:cNvPr>
          <p:cNvSpPr txBox="1"/>
          <p:nvPr/>
        </p:nvSpPr>
        <p:spPr>
          <a:xfrm>
            <a:off x="304799" y="5144729"/>
            <a:ext cx="273304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Trends: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Market &amp; Work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Sustainability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Tech &amp; Gardening</a:t>
            </a:r>
          </a:p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• Social media</a:t>
            </a:r>
          </a:p>
          <a:p>
            <a:endParaRPr lang="zh-TW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9024B77-2BB4-D9AF-9300-6F1B8691688E}"/>
              </a:ext>
            </a:extLst>
          </p:cNvPr>
          <p:cNvSpPr txBox="1"/>
          <p:nvPr/>
        </p:nvSpPr>
        <p:spPr>
          <a:xfrm>
            <a:off x="3632067" y="1254774"/>
            <a:ext cx="2953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Mood board or sketch:</a:t>
            </a:r>
            <a:endParaRPr lang="zh-TW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2939B56-449D-4FF6-BDB3-0E2109AC03A6}"/>
              </a:ext>
            </a:extLst>
          </p:cNvPr>
          <p:cNvSpPr txBox="1"/>
          <p:nvPr/>
        </p:nvSpPr>
        <p:spPr>
          <a:xfrm>
            <a:off x="127507" y="414248"/>
            <a:ext cx="9845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Name:</a:t>
            </a:r>
            <a:endParaRPr lang="zh-TW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0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66CE6-D6C5-7F9D-0DCD-751E5B32C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A9619E7-5E49-4DF3-0EF1-E63D59C45EC5}"/>
              </a:ext>
            </a:extLst>
          </p:cNvPr>
          <p:cNvSpPr/>
          <p:nvPr/>
        </p:nvSpPr>
        <p:spPr>
          <a:xfrm>
            <a:off x="3303219" y="1165610"/>
            <a:ext cx="5598703" cy="397912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EBEEC9C-9AEF-0B4F-DEA7-0B7B58945ED6}"/>
              </a:ext>
            </a:extLst>
          </p:cNvPr>
          <p:cNvSpPr/>
          <p:nvPr/>
        </p:nvSpPr>
        <p:spPr>
          <a:xfrm>
            <a:off x="4234312" y="5505135"/>
            <a:ext cx="3808741" cy="1154071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18E195-BBFE-1C60-AF7A-48B19BC3357D}"/>
              </a:ext>
            </a:extLst>
          </p:cNvPr>
          <p:cNvSpPr/>
          <p:nvPr/>
        </p:nvSpPr>
        <p:spPr>
          <a:xfrm>
            <a:off x="233850" y="4133880"/>
            <a:ext cx="2959033" cy="1329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0007823D-EEA4-FC6A-A53B-7AABF681D312}"/>
              </a:ext>
            </a:extLst>
          </p:cNvPr>
          <p:cNvSpPr/>
          <p:nvPr/>
        </p:nvSpPr>
        <p:spPr>
          <a:xfrm>
            <a:off x="213256" y="186813"/>
            <a:ext cx="11835446" cy="84175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0D707B2-3616-8772-0B19-D51684824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4964" y="525272"/>
            <a:ext cx="5678145" cy="404425"/>
          </a:xfrm>
        </p:spPr>
        <p:txBody>
          <a:bodyPr>
            <a:noAutofit/>
          </a:bodyPr>
          <a:lstStyle/>
          <a:p>
            <a:r>
              <a:rPr lang="en-US" altLang="zh-CN" sz="3200" dirty="0">
                <a:latin typeface="ADLaM Display"/>
                <a:ea typeface="ADLaM Display"/>
                <a:cs typeface="ADLaM Display"/>
              </a:rPr>
              <a:t>Problem</a:t>
            </a:r>
            <a:r>
              <a:rPr lang="zh-CN" altLang="en-US" sz="3200" dirty="0">
                <a:latin typeface="ADLaM Display"/>
                <a:ea typeface="等线 Light"/>
                <a:cs typeface="ADLaM Display"/>
              </a:rPr>
              <a:t> </a:t>
            </a:r>
            <a:r>
              <a:rPr lang="en-US" altLang="zh-CN" sz="3200" dirty="0">
                <a:latin typeface="ADLaM Display"/>
                <a:ea typeface="ADLaM Display"/>
                <a:cs typeface="ADLaM Display"/>
              </a:rPr>
              <a:t>Statement</a:t>
            </a:r>
            <a:endParaRPr lang="zh-CN" altLang="en-US" sz="3200" dirty="0">
              <a:latin typeface="ADLaM Display"/>
              <a:cs typeface="ADLaM Display"/>
            </a:endParaRPr>
          </a:p>
        </p:txBody>
      </p:sp>
      <p:sp>
        <p:nvSpPr>
          <p:cNvPr id="18" name="矩形: 圓角 12">
            <a:extLst>
              <a:ext uri="{FF2B5EF4-FFF2-40B4-BE49-F238E27FC236}">
                <a16:creationId xmlns:a16="http://schemas.microsoft.com/office/drawing/2014/main" id="{0E82EFED-5973-E3E0-9812-993701633208}"/>
              </a:ext>
            </a:extLst>
          </p:cNvPr>
          <p:cNvSpPr/>
          <p:nvPr/>
        </p:nvSpPr>
        <p:spPr>
          <a:xfrm>
            <a:off x="233850" y="1950853"/>
            <a:ext cx="2959033" cy="1329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12">
            <a:extLst>
              <a:ext uri="{FF2B5EF4-FFF2-40B4-BE49-F238E27FC236}">
                <a16:creationId xmlns:a16="http://schemas.microsoft.com/office/drawing/2014/main" id="{D7ED5F29-1590-164B-8140-A776F106E89F}"/>
              </a:ext>
            </a:extLst>
          </p:cNvPr>
          <p:cNvSpPr/>
          <p:nvPr/>
        </p:nvSpPr>
        <p:spPr>
          <a:xfrm>
            <a:off x="9079229" y="1816988"/>
            <a:ext cx="2959033" cy="1329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12">
            <a:extLst>
              <a:ext uri="{FF2B5EF4-FFF2-40B4-BE49-F238E27FC236}">
                <a16:creationId xmlns:a16="http://schemas.microsoft.com/office/drawing/2014/main" id="{E823B6BB-E89B-5ADB-8776-E344E08127FB}"/>
              </a:ext>
            </a:extLst>
          </p:cNvPr>
          <p:cNvSpPr/>
          <p:nvPr/>
        </p:nvSpPr>
        <p:spPr>
          <a:xfrm>
            <a:off x="9058633" y="4133880"/>
            <a:ext cx="2959033" cy="132918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A057BDF-0B5A-B78F-B82E-F720B702A589}"/>
              </a:ext>
            </a:extLst>
          </p:cNvPr>
          <p:cNvSpPr txBox="1"/>
          <p:nvPr/>
        </p:nvSpPr>
        <p:spPr>
          <a:xfrm>
            <a:off x="370546" y="2146079"/>
            <a:ext cx="2655580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latin typeface="ADLaM Display"/>
                <a:ea typeface="ADLaM Display"/>
                <a:cs typeface="ADLaM Display"/>
              </a:rPr>
              <a:t>User Type</a:t>
            </a:r>
            <a:r>
              <a:rPr lang="zh-CN" altLang="en-US" sz="2000">
                <a:latin typeface="ADLaM Display"/>
                <a:ea typeface="等线"/>
                <a:cs typeface="ADLaM Display"/>
              </a:rPr>
              <a:t>：  </a:t>
            </a:r>
          </a:p>
          <a:p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Busy white-collar professional</a:t>
            </a:r>
            <a:endParaRPr lang="zh-CN" altLang="en-US" sz="2000" dirty="0">
              <a:latin typeface="ADLaM Display"/>
              <a:cs typeface="ADLaM Display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0BDAB01-8243-518E-70ED-3D5B6E5D4BBD}"/>
              </a:ext>
            </a:extLst>
          </p:cNvPr>
          <p:cNvSpPr txBox="1"/>
          <p:nvPr/>
        </p:nvSpPr>
        <p:spPr>
          <a:xfrm>
            <a:off x="370545" y="4164350"/>
            <a:ext cx="2820336" cy="13696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latin typeface="ADLaM Display"/>
                <a:ea typeface="ADLaM Display"/>
                <a:cs typeface="ADLaM Display"/>
              </a:rPr>
              <a:t>Verb</a:t>
            </a:r>
            <a:r>
              <a:rPr lang="zh-CN" altLang="en-US" sz="2000">
                <a:latin typeface="ADLaM Display"/>
                <a:ea typeface="等线"/>
                <a:cs typeface="ADLaM Display"/>
              </a:rPr>
              <a:t>： </a:t>
            </a:r>
          </a:p>
          <a:p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Seamlessly integrate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gardening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into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his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demanding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work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schedule</a:t>
            </a:r>
            <a:endParaRPr lang="zh-CN" altLang="en-US" sz="1600" dirty="0">
              <a:latin typeface="ADLaM Display"/>
              <a:cs typeface="ADLaM Display"/>
            </a:endParaRPr>
          </a:p>
          <a:p>
            <a:endParaRPr lang="zh-CN" sz="1500" dirty="0">
              <a:ea typeface="等线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7AF3ED5-9781-82E4-3503-2AA5A6956A6C}"/>
              </a:ext>
            </a:extLst>
          </p:cNvPr>
          <p:cNvSpPr txBox="1"/>
          <p:nvPr/>
        </p:nvSpPr>
        <p:spPr>
          <a:xfrm>
            <a:off x="9257112" y="1847458"/>
            <a:ext cx="2933607" cy="1960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ADLaM Display"/>
                <a:ea typeface="ADLaM Display"/>
                <a:cs typeface="ADLaM Display"/>
              </a:rPr>
              <a:t>Insight</a:t>
            </a:r>
            <a:r>
              <a:rPr lang="zh-CN" altLang="en-US" sz="2000">
                <a:latin typeface="ADLaM Display"/>
                <a:ea typeface="等线"/>
                <a:cs typeface="ADLaM Display"/>
              </a:rPr>
              <a:t>：</a:t>
            </a:r>
            <a:endParaRPr lang="zh-CN" altLang="en-US" sz="2000" dirty="0">
              <a:latin typeface="ADLaM Display"/>
              <a:ea typeface="等线"/>
              <a:cs typeface="ADLaM Display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Maintaining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a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relaxing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green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space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improves his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mood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and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work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efficiency</a:t>
            </a:r>
            <a:endParaRPr lang="zh-CN" altLang="en-US" sz="1600" dirty="0">
              <a:latin typeface="ADLaM Display"/>
              <a:cs typeface="ADLaM Display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CN" altLang="en-US" sz="1500" dirty="0">
              <a:ea typeface="等线"/>
            </a:endParaRPr>
          </a:p>
          <a:p>
            <a:endParaRPr lang="zh-CN" sz="1500" dirty="0">
              <a:ea typeface="等线"/>
            </a:endParaRPr>
          </a:p>
          <a:p>
            <a:endParaRPr lang="zh-CN" sz="1500" dirty="0">
              <a:ea typeface="等线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5A34836-F714-A8D4-1FAC-529EFC762013}"/>
              </a:ext>
            </a:extLst>
          </p:cNvPr>
          <p:cNvSpPr txBox="1"/>
          <p:nvPr/>
        </p:nvSpPr>
        <p:spPr>
          <a:xfrm>
            <a:off x="9298302" y="4277619"/>
            <a:ext cx="2655580" cy="1793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Constraint</a:t>
            </a:r>
            <a:r>
              <a:rPr lang="zh-CN" altLang="en-US" sz="2000">
                <a:latin typeface="ADLaM Display" panose="020F0502020204030204" pitchFamily="2" charset="0"/>
                <a:cs typeface="ADLaM Display" panose="020F0502020204030204" pitchFamily="2" charset="0"/>
              </a:rPr>
              <a:t>：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Time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constraints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and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distractions</a:t>
            </a:r>
            <a:endParaRPr lang="zh-CN" altLang="en-US" sz="1600" dirty="0">
              <a:latin typeface="ADLaM Display"/>
              <a:cs typeface="ADLaM Display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CN" altLang="en-US" sz="1500" dirty="0">
              <a:ea typeface="等线"/>
            </a:endParaRPr>
          </a:p>
          <a:p>
            <a:endParaRPr lang="zh-CN" sz="1500" dirty="0">
              <a:ea typeface="等线"/>
            </a:endParaRPr>
          </a:p>
          <a:p>
            <a:endParaRPr lang="zh-CN" sz="1500" dirty="0">
              <a:ea typeface="等线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C1A53C8-8E48-FBA8-A7CC-4E4022FED6CA}"/>
              </a:ext>
            </a:extLst>
          </p:cNvPr>
          <p:cNvSpPr txBox="1"/>
          <p:nvPr/>
        </p:nvSpPr>
        <p:spPr>
          <a:xfrm>
            <a:off x="4376193" y="5461807"/>
            <a:ext cx="3675011" cy="23416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latin typeface="ADLaM Display"/>
                <a:ea typeface="ADLaM Display"/>
                <a:cs typeface="ADLaM Display"/>
              </a:rPr>
              <a:t>Consequence</a:t>
            </a:r>
            <a:r>
              <a:rPr lang="zh-CN" altLang="en-US" sz="2000">
                <a:latin typeface="ADLaM Display"/>
                <a:ea typeface="等线"/>
                <a:cs typeface="ADLaM Display"/>
              </a:rPr>
              <a:t>：  </a:t>
            </a:r>
          </a:p>
          <a:p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Lead to neglected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plants, increased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stress,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and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difficulty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balancing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interests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with</a:t>
            </a:r>
            <a:r>
              <a:rPr lang="zh-CN" altLang="en-US" sz="1600" dirty="0">
                <a:latin typeface="ADLaM Display"/>
                <a:ea typeface="等线"/>
                <a:cs typeface="ADLaM Display"/>
              </a:rPr>
              <a:t> </a:t>
            </a:r>
            <a:r>
              <a:rPr lang="en-US" altLang="zh-CN" sz="1600" dirty="0">
                <a:latin typeface="ADLaM Display"/>
                <a:ea typeface="ADLaM Display"/>
                <a:cs typeface="ADLaM Display"/>
              </a:rPr>
              <a:t>work</a:t>
            </a:r>
            <a:endParaRPr lang="zh-CN" altLang="en-US" sz="1600" dirty="0">
              <a:latin typeface="ADLaM Display"/>
              <a:cs typeface="ADLaM Display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zh-CN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endParaRPr lang="zh-CN" altLang="en-US" sz="1500" dirty="0">
              <a:ea typeface="等线"/>
            </a:endParaRPr>
          </a:p>
          <a:p>
            <a:endParaRPr lang="zh-CN" sz="1500" dirty="0">
              <a:ea typeface="等线"/>
            </a:endParaRPr>
          </a:p>
          <a:p>
            <a:endParaRPr lang="zh-CN" sz="1500" dirty="0">
              <a:ea typeface="等线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604BB0D-121E-696E-B90C-CE04B7D88345}"/>
              </a:ext>
            </a:extLst>
          </p:cNvPr>
          <p:cNvSpPr txBox="1"/>
          <p:nvPr/>
        </p:nvSpPr>
        <p:spPr>
          <a:xfrm>
            <a:off x="3947388" y="1487353"/>
            <a:ext cx="4662705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200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Our busy white-collar professional needs a way to seamlessly integrate gardening into his demanding work schedule because maintaining a relaxing green space improves his mood and work efficiency, but time constraints and distractions pose a challenge because they lead to neglected plants, increased stress, and difficulty balancing personal interests with professional responsibilities.</a:t>
            </a:r>
            <a:endParaRPr lang="zh-CN" altLang="en-US" sz="2000">
              <a:latin typeface="ADLaM Display" panose="020F0502020204030204" pitchFamily="2" charset="0"/>
              <a:cs typeface="ADLaM Display" panose="020F0502020204030204" pitchFamily="2" charset="0"/>
            </a:endParaRPr>
          </a:p>
          <a:p>
            <a:pPr algn="l"/>
            <a:endParaRPr lang="zh-CN" altLang="en-US" sz="2000" dirty="0">
              <a:latin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98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0</TotalTime>
  <Words>258</Words>
  <Application>Microsoft Office PowerPoint</Application>
  <PresentationFormat>寬螢幕</PresentationFormat>
  <Paragraphs>58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等线</vt:lpstr>
      <vt:lpstr>ADLaM Display</vt:lpstr>
      <vt:lpstr>Aptos</vt:lpstr>
      <vt:lpstr>Aptos Display</vt:lpstr>
      <vt:lpstr>Arial</vt:lpstr>
      <vt:lpstr>Office 佈景主題</vt:lpstr>
      <vt:lpstr>Persona Profile                        &amp;                                                  Problem Statement</vt:lpstr>
      <vt:lpstr>Elias Greenwood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秉宸 楊</dc:creator>
  <cp:lastModifiedBy>秉宸 楊</cp:lastModifiedBy>
  <cp:revision>192</cp:revision>
  <dcterms:created xsi:type="dcterms:W3CDTF">2025-02-13T09:21:21Z</dcterms:created>
  <dcterms:modified xsi:type="dcterms:W3CDTF">2025-02-27T12:03:11Z</dcterms:modified>
</cp:coreProperties>
</file>