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b99a5b8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b99a5b8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f1df261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f1df261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to Raibert’s book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Notes on Pupper Source Code</a:t>
            </a:r>
            <a:endParaRPr lang="en-US" altLang="zh-CN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Pupper Kinematics</a:t>
            </a:r>
            <a:br>
              <a:rPr lang="zh-CN">
                <a:sym typeface="+mn-ea"/>
              </a:rPr>
            </a:br>
            <a:r>
              <a:rPr lang="en-US" altLang="zh-CN">
                <a:sym typeface="+mn-ea"/>
              </a:rPr>
              <a:t>&amp; Geometry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345860" y="2483875"/>
            <a:ext cx="2895000" cy="127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14"/>
          <p:cNvCxnSpPr>
            <a:stCxn id="60" idx="1"/>
            <a:endCxn id="60" idx="3"/>
          </p:cNvCxnSpPr>
          <p:nvPr/>
        </p:nvCxnSpPr>
        <p:spPr>
          <a:xfrm>
            <a:off x="1345860" y="3121860"/>
            <a:ext cx="289496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 flipV="1">
            <a:off x="1487805" y="3121660"/>
            <a:ext cx="577850" cy="79756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>
            <a:stCxn id="60" idx="0"/>
            <a:endCxn id="60" idx="2"/>
          </p:cNvCxnSpPr>
          <p:nvPr/>
        </p:nvCxnSpPr>
        <p:spPr>
          <a:xfrm>
            <a:off x="2793360" y="2483875"/>
            <a:ext cx="0" cy="12744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2833160" y="2811425"/>
            <a:ext cx="495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{B}</a:t>
            </a:r>
            <a:endParaRPr lang="zh-CN"/>
          </a:p>
        </p:txBody>
      </p:sp>
      <p:sp>
        <p:nvSpPr>
          <p:cNvPr id="65" name="Google Shape;65;p14"/>
          <p:cNvSpPr txBox="1"/>
          <p:nvPr/>
        </p:nvSpPr>
        <p:spPr>
          <a:xfrm>
            <a:off x="6179400" y="779625"/>
            <a:ext cx="20361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Frame Type: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x-y-z: Front-Left-Up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Frames: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{B}: Body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{H}: Hip</a:t>
            </a:r>
            <a:endParaRPr lang="zh-CN"/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935190" y="1317260"/>
            <a:ext cx="64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/>
          <p:nvPr/>
        </p:nvCxnSpPr>
        <p:spPr>
          <a:xfrm>
            <a:off x="1581690" y="1326110"/>
            <a:ext cx="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1227565" y="1002035"/>
            <a:ext cx="3099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endParaRPr lang="zh-CN"/>
          </a:p>
        </p:txBody>
      </p:sp>
      <p:sp>
        <p:nvSpPr>
          <p:cNvPr id="69" name="Google Shape;69;p14"/>
          <p:cNvSpPr txBox="1"/>
          <p:nvPr/>
        </p:nvSpPr>
        <p:spPr>
          <a:xfrm>
            <a:off x="1532365" y="1535435"/>
            <a:ext cx="309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endParaRPr lang="zh-CN"/>
          </a:p>
        </p:txBody>
      </p:sp>
      <p:sp>
        <p:nvSpPr>
          <p:cNvPr id="70" name="Google Shape;70;p14"/>
          <p:cNvSpPr txBox="1"/>
          <p:nvPr/>
        </p:nvSpPr>
        <p:spPr>
          <a:xfrm>
            <a:off x="2079230" y="3033290"/>
            <a:ext cx="495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{H}</a:t>
            </a:r>
            <a:endParaRPr lang="zh-CN"/>
          </a:p>
        </p:txBody>
      </p:sp>
      <p:sp>
        <p:nvSpPr>
          <p:cNvPr id="71" name="Google Shape;71;p14"/>
          <p:cNvSpPr txBox="1"/>
          <p:nvPr/>
        </p:nvSpPr>
        <p:spPr>
          <a:xfrm>
            <a:off x="1324610" y="4496725"/>
            <a:ext cx="495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{F}</a:t>
            </a:r>
            <a:endParaRPr lang="zh-CN"/>
          </a:p>
        </p:txBody>
      </p:sp>
      <p:sp>
        <p:nvSpPr>
          <p:cNvPr id="72" name="Google Shape;72;p14"/>
          <p:cNvSpPr/>
          <p:nvPr/>
        </p:nvSpPr>
        <p:spPr>
          <a:xfrm>
            <a:off x="1820715" y="564760"/>
            <a:ext cx="2133600" cy="56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3" name="Google Shape;73;p14"/>
          <p:cNvCxnSpPr>
            <a:stCxn id="72" idx="1"/>
          </p:cNvCxnSpPr>
          <p:nvPr/>
        </p:nvCxnSpPr>
        <p:spPr>
          <a:xfrm rot="10800000">
            <a:off x="1263015" y="847475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2174840" y="1131335"/>
            <a:ext cx="451500" cy="35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</a:t>
            </a:r>
            <a:endParaRPr lang="zh-CN"/>
          </a:p>
        </p:txBody>
      </p:sp>
      <p:sp>
        <p:nvSpPr>
          <p:cNvPr id="75" name="Google Shape;75;p14"/>
          <p:cNvSpPr/>
          <p:nvPr/>
        </p:nvSpPr>
        <p:spPr>
          <a:xfrm>
            <a:off x="2174840" y="219485"/>
            <a:ext cx="451500" cy="35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endParaRPr lang="zh-CN"/>
          </a:p>
        </p:txBody>
      </p:sp>
      <p:sp>
        <p:nvSpPr>
          <p:cNvPr id="76" name="Google Shape;76;p14"/>
          <p:cNvSpPr/>
          <p:nvPr/>
        </p:nvSpPr>
        <p:spPr>
          <a:xfrm>
            <a:off x="3175315" y="1131335"/>
            <a:ext cx="451500" cy="35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 lang="zh-CN"/>
          </a:p>
        </p:txBody>
      </p:sp>
      <p:sp>
        <p:nvSpPr>
          <p:cNvPr id="77" name="Google Shape;77;p14"/>
          <p:cNvSpPr/>
          <p:nvPr/>
        </p:nvSpPr>
        <p:spPr>
          <a:xfrm>
            <a:off x="3175315" y="219485"/>
            <a:ext cx="451500" cy="35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endParaRPr lang="zh-CN"/>
          </a:p>
        </p:txBody>
      </p:sp>
      <p:sp>
        <p:nvSpPr>
          <p:cNvPr id="78" name="Google Shape;78;p14"/>
          <p:cNvSpPr txBox="1"/>
          <p:nvPr/>
        </p:nvSpPr>
        <p:spPr>
          <a:xfrm>
            <a:off x="2865940" y="1408673"/>
            <a:ext cx="761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Left</a:t>
            </a:r>
            <a:endParaRPr lang="zh-CN"/>
          </a:p>
        </p:txBody>
      </p:sp>
      <p:cxnSp>
        <p:nvCxnSpPr>
          <p:cNvPr id="79" name="Google Shape;79;p14"/>
          <p:cNvCxnSpPr>
            <a:stCxn id="72" idx="2"/>
          </p:cNvCxnSpPr>
          <p:nvPr/>
        </p:nvCxnSpPr>
        <p:spPr>
          <a:xfrm>
            <a:off x="2887515" y="1130825"/>
            <a:ext cx="0" cy="6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1263240" y="543585"/>
            <a:ext cx="761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Front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2213610" y="1892300"/>
            <a:ext cx="1428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Down View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78990" y="4125595"/>
            <a:ext cx="1428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Side View</a:t>
            </a:r>
            <a:endParaRPr lang="en-US" altLang="zh-CN"/>
          </a:p>
        </p:txBody>
      </p:sp>
      <p:sp>
        <p:nvSpPr>
          <p:cNvPr id="10" name="Google Shape;60;p14"/>
          <p:cNvSpPr/>
          <p:nvPr/>
        </p:nvSpPr>
        <p:spPr>
          <a:xfrm>
            <a:off x="6545580" y="2484120"/>
            <a:ext cx="1391285" cy="12744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文本框 10"/>
          <p:cNvSpPr txBox="1"/>
          <p:nvPr/>
        </p:nvSpPr>
        <p:spPr>
          <a:xfrm>
            <a:off x="6508750" y="4726305"/>
            <a:ext cx="1428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 View</a:t>
            </a:r>
            <a:endParaRPr lang="en-US" altLang="zh-CN"/>
          </a:p>
        </p:txBody>
      </p:sp>
      <p:cxnSp>
        <p:nvCxnSpPr>
          <p:cNvPr id="12" name="Google Shape;62;p14"/>
          <p:cNvCxnSpPr/>
          <p:nvPr/>
        </p:nvCxnSpPr>
        <p:spPr>
          <a:xfrm rot="300000" flipV="1">
            <a:off x="6492875" y="3045460"/>
            <a:ext cx="329565" cy="136715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2;p14"/>
          <p:cNvCxnSpPr/>
          <p:nvPr/>
        </p:nvCxnSpPr>
        <p:spPr>
          <a:xfrm flipH="1" flipV="1">
            <a:off x="1510665" y="3903980"/>
            <a:ext cx="311150" cy="56959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1;p14"/>
          <p:cNvCxnSpPr>
            <a:stCxn id="10" idx="1"/>
            <a:endCxn id="10" idx="3"/>
          </p:cNvCxnSpPr>
          <p:nvPr/>
        </p:nvCxnSpPr>
        <p:spPr>
          <a:xfrm>
            <a:off x="6545580" y="3121660"/>
            <a:ext cx="139128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62;p14"/>
          <p:cNvCxnSpPr/>
          <p:nvPr/>
        </p:nvCxnSpPr>
        <p:spPr>
          <a:xfrm rot="300000">
            <a:off x="6849110" y="3077210"/>
            <a:ext cx="227330" cy="3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1;p14"/>
          <p:cNvCxnSpPr>
            <a:stCxn id="10" idx="0"/>
            <a:endCxn id="10" idx="2"/>
          </p:cNvCxnSpPr>
          <p:nvPr/>
        </p:nvCxnSpPr>
        <p:spPr>
          <a:xfrm>
            <a:off x="7241540" y="2484120"/>
            <a:ext cx="0" cy="12744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箭头连接符 17"/>
          <p:cNvCxnSpPr/>
          <p:nvPr/>
        </p:nvCxnSpPr>
        <p:spPr>
          <a:xfrm flipV="1">
            <a:off x="2065020" y="2962275"/>
            <a:ext cx="736600" cy="7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38045" y="2724785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LEG_FB</a:t>
            </a:r>
            <a:endParaRPr lang="en-US" altLang="zh-CN" sz="1000"/>
          </a:p>
        </p:txBody>
      </p:sp>
      <p:sp>
        <p:nvSpPr>
          <p:cNvPr id="20" name="文本框 19"/>
          <p:cNvSpPr txBox="1"/>
          <p:nvPr/>
        </p:nvSpPr>
        <p:spPr>
          <a:xfrm>
            <a:off x="6972935" y="2900045"/>
            <a:ext cx="694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LEG_LR</a:t>
            </a:r>
            <a:endParaRPr lang="en-US" altLang="zh-CN" sz="8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071360" y="3114040"/>
            <a:ext cx="16954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18480000">
            <a:off x="1334135" y="3342005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LEG_L1</a:t>
            </a:r>
            <a:endParaRPr lang="en-US" altLang="zh-CN" sz="1000"/>
          </a:p>
        </p:txBody>
      </p:sp>
      <p:sp>
        <p:nvSpPr>
          <p:cNvPr id="23" name="文本框 22"/>
          <p:cNvSpPr txBox="1"/>
          <p:nvPr/>
        </p:nvSpPr>
        <p:spPr>
          <a:xfrm rot="3660000">
            <a:off x="1435735" y="3952240"/>
            <a:ext cx="696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LEG_L2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798955" y="3129280"/>
            <a:ext cx="258445" cy="1329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16800000">
            <a:off x="1692910" y="3667125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</a:t>
            </a:r>
            <a:r>
              <a:rPr lang="en-US" altLang="zh-CN" sz="1000" baseline="-25000"/>
              <a:t>HIP_FOOT</a:t>
            </a:r>
            <a:endParaRPr lang="en-US" altLang="zh-CN" sz="1000" baseline="-25000"/>
          </a:p>
        </p:txBody>
      </p:sp>
      <p:sp>
        <p:nvSpPr>
          <p:cNvPr id="28" name="弧形 27"/>
          <p:cNvSpPr/>
          <p:nvPr/>
        </p:nvSpPr>
        <p:spPr>
          <a:xfrm>
            <a:off x="1391920" y="3710940"/>
            <a:ext cx="299720" cy="304800"/>
          </a:xfrm>
          <a:prstGeom prst="arc">
            <a:avLst>
              <a:gd name="adj1" fmla="val 17793903"/>
              <a:gd name="adj2" fmla="val 4595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901065" y="3859530"/>
            <a:ext cx="79565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71;p14"/>
              <p:cNvSpPr txBox="1"/>
              <p:nvPr/>
            </p:nvSpPr>
            <p:spPr>
              <a:xfrm>
                <a:off x="532765" y="3672840"/>
                <a:ext cx="495935" cy="380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</m:oMath>
                  </m:oMathPara>
                </a14:m>
                <a:endParaRPr lang="zh-CN"/>
              </a:p>
            </p:txBody>
          </p:sp>
        </mc:Choice>
        <mc:Fallback>
          <p:sp>
            <p:nvSpPr>
              <p:cNvPr id="30" name="Google Shape;71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" y="3672840"/>
                <a:ext cx="495935" cy="3803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044251" y="4153154"/>
                <a:ext cx="2216150" cy="5384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ℎ𝑖𝑝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𝑡𝑟𝑖𝑑𝑒𝑛𝑡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𝑘𝑛𝑒𝑒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ℎ𝑖𝑝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51" y="4153154"/>
                <a:ext cx="2216150" cy="538480"/>
              </a:xfrm>
              <a:prstGeom prst="rect">
                <a:avLst/>
              </a:prstGeom>
              <a:blipFill rotWithShape="1">
                <a:blip r:embed="rId2"/>
                <a:stretch>
                  <a:fillRect l="-26" t="-47" r="26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弧形 31"/>
          <p:cNvSpPr/>
          <p:nvPr/>
        </p:nvSpPr>
        <p:spPr>
          <a:xfrm>
            <a:off x="1875155" y="3129280"/>
            <a:ext cx="299720" cy="304800"/>
          </a:xfrm>
          <a:prstGeom prst="arc">
            <a:avLst>
              <a:gd name="adj1" fmla="val 6043577"/>
              <a:gd name="adj2" fmla="val 8864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8955" y="3263265"/>
            <a:ext cx="694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Trident</a:t>
            </a:r>
            <a:endParaRPr lang="en-US" altLang="zh-CN" sz="800"/>
          </a:p>
        </p:txBody>
      </p:sp>
      <p:cxnSp>
        <p:nvCxnSpPr>
          <p:cNvPr id="34" name="Google Shape;63;p14"/>
          <p:cNvCxnSpPr/>
          <p:nvPr/>
        </p:nvCxnSpPr>
        <p:spPr>
          <a:xfrm>
            <a:off x="2065015" y="3136655"/>
            <a:ext cx="0" cy="12744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" name="弧形 34"/>
          <p:cNvSpPr/>
          <p:nvPr/>
        </p:nvSpPr>
        <p:spPr>
          <a:xfrm>
            <a:off x="1921510" y="3218180"/>
            <a:ext cx="299720" cy="304800"/>
          </a:xfrm>
          <a:prstGeom prst="arc">
            <a:avLst>
              <a:gd name="adj1" fmla="val 5154862"/>
              <a:gd name="adj2" fmla="val 7458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872615" y="3451860"/>
                <a:ext cx="313055" cy="2139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15" y="3451860"/>
                <a:ext cx="313055" cy="213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757035" y="3291205"/>
                <a:ext cx="644525" cy="186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sz="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𝐻𝐼𝑃</m:t>
                          </m:r>
                          <m:r>
                            <a:rPr lang="en-US" altLang="zh-CN" sz="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sz="6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𝐹𝑂𝑂𝑇</m:t>
                          </m:r>
                        </m:sub>
                      </m:sSub>
                    </m:oMath>
                  </m:oMathPara>
                </a14:m>
                <a:endParaRPr lang="en-US" altLang="zh-CN" sz="60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35" y="3291205"/>
                <a:ext cx="644525" cy="1860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oogle Shape;61;p14"/>
          <p:cNvCxnSpPr/>
          <p:nvPr/>
        </p:nvCxnSpPr>
        <p:spPr>
          <a:xfrm flipH="1">
            <a:off x="6439535" y="3125470"/>
            <a:ext cx="615950" cy="12496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" name="弧形 38"/>
          <p:cNvSpPr/>
          <p:nvPr/>
        </p:nvSpPr>
        <p:spPr>
          <a:xfrm rot="300000">
            <a:off x="6929120" y="2940050"/>
            <a:ext cx="299720" cy="304800"/>
          </a:xfrm>
          <a:prstGeom prst="arc">
            <a:avLst>
              <a:gd name="adj1" fmla="val 6804281"/>
              <a:gd name="adj2" fmla="val 10552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 rot="300000">
                <a:off x="6917690" y="3149600"/>
                <a:ext cx="231140" cy="2139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𝜙</m:t>
                      </m:r>
                    </m:oMath>
                  </m:oMathPara>
                </a14:m>
                <a:endParaRPr lang="en-US" altLang="zh-CN" sz="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">
                <a:off x="6917690" y="3149600"/>
                <a:ext cx="231140" cy="213995"/>
              </a:xfrm>
              <a:prstGeom prst="rect">
                <a:avLst/>
              </a:prstGeom>
              <a:blipFill rotWithShape="1">
                <a:blip r:embed="rId5"/>
                <a:stretch>
                  <a:fillRect l="-3846" t="-4748" r="-3571" b="-4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 40"/>
          <p:cNvSpPr/>
          <p:nvPr/>
        </p:nvSpPr>
        <p:spPr>
          <a:xfrm rot="300000">
            <a:off x="6860540" y="3046095"/>
            <a:ext cx="299720" cy="304800"/>
          </a:xfrm>
          <a:prstGeom prst="arc">
            <a:avLst>
              <a:gd name="adj1" fmla="val 6804281"/>
              <a:gd name="adj2" fmla="val 11942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 rot="2880000">
            <a:off x="6782435" y="2920365"/>
            <a:ext cx="299720" cy="304800"/>
          </a:xfrm>
          <a:prstGeom prst="arc">
            <a:avLst>
              <a:gd name="adj1" fmla="val 6804281"/>
              <a:gd name="adj2" fmla="val 8816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6062980" y="2927350"/>
                <a:ext cx="818515" cy="2139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8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𝑎𝑏𝑑𝑢𝑐𝑡𝑖𝑜𝑛</m:t>
                          </m:r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980" y="2927350"/>
                <a:ext cx="818515" cy="213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弧形 43"/>
          <p:cNvSpPr/>
          <p:nvPr/>
        </p:nvSpPr>
        <p:spPr>
          <a:xfrm>
            <a:off x="1840865" y="3145790"/>
            <a:ext cx="472440" cy="476885"/>
          </a:xfrm>
          <a:prstGeom prst="arc">
            <a:avLst>
              <a:gd name="adj1" fmla="val 5432896"/>
              <a:gd name="adj2" fmla="val 100400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Stance Controller</a:t>
            </a:r>
            <a:endParaRPr 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Google Shape;86;p15"/>
              <p:cNvSpPr txBox="1"/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Speed command: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/>
                  <a:t>In which,</a:t>
                </a:r>
                <a:endParaRPr lang="en-US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=[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−𝑐𝑚𝑑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−𝑐𝑚𝑑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𝑟𝑒𝑓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ℎ𝑒𝑖𝑔ℎ𝑡−𝑧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)/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/>
                  <a:t>cmd_vi is command velocity in corresponding axis. ‘-’ is because feet have to push to the opposite direction so as to move the robot accordingly. Tz is the support time frame of the feet.</a:t>
                </a:r>
                <a:endParaRPr lang="zh-CN" altLang="en-US">
                  <a:ea typeface="SimSun" charset="0"/>
                </a:endParaRPr>
              </a:p>
            </p:txBody>
          </p:sp>
        </mc:Choice>
        <mc:Fallback>
          <p:sp>
            <p:nvSpPr>
              <p:cNvPr id="86" name="Google Shape;86;p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1"/>
                <a:stretch>
                  <a:fillRect l="-6" t="-17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Stance Controller</a:t>
            </a:r>
            <a:br>
              <a:rPr lang="zh-CN"/>
            </a:b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/>
              <p:nvPr>
                <p:ph type="body" idx="1"/>
              </p:nvPr>
            </p:nvSpPr>
            <p:spPr/>
            <p:txBody>
              <a:bodyPr/>
              <a:p>
                <a:pPr marL="114300" indent="0">
                  <a:buNone/>
                </a:pPr>
                <a:r>
                  <a:rPr lang="en-US" altLang="zh-CN" i="1"/>
                  <a:t>Rotation: only yaw direction:</a:t>
                </a:r>
                <a:endParaRPr lang="en-US" altLang="zh-CN" i="1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𝛥𝛩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=[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−𝑐𝑜𝑚𝑚𝑎𝑛𝑑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𝑦𝑎𝑤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𝑟𝑎𝑡𝑒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×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14300" indent="0">
                  <a:buNone/>
                </a:pPr>
                <a:r>
                  <a:rPr lang="en-US" altLang="zh-CN" i="1"/>
                  <a:t>In all, inverse kinematics is calculated via [old foot position] -- (+pose difference) --&gt; [new foot position] --&gt; [new joint angles]</a:t>
                </a:r>
                <a:endParaRPr lang="en-US" altLang="zh-CN" i="1"/>
              </a:p>
              <a:p>
                <a:pPr marL="114300" indent="0">
                  <a:buNone/>
                </a:pPr>
                <a:r>
                  <a:rPr lang="en-US" altLang="zh-CN" i="1"/>
                  <a:t>Rather than ‘stance controller’, I would call this ‘stance trajectory generator’.</a:t>
                </a:r>
                <a:endParaRPr lang="en-US" altLang="zh-CN" i="1"/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6" t="-17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Swing Controller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Swing Height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Touchdown location:</a:t>
            </a:r>
            <a:endParaRPr lang="en-US" altLang="zh-CN"/>
          </a:p>
          <a:p>
            <a:pPr lvl="1"/>
            <a:r>
              <a:rPr lang="en-US" altLang="zh-CN"/>
              <a:t>R@[delta_x, delta_y, 0] + delta_p</a:t>
            </a:r>
            <a:endParaRPr lang="en-US" altLang="zh-CN"/>
          </a:p>
          <a:p>
            <a:pPr lvl="2"/>
            <a:r>
              <a:rPr lang="en-US" altLang="zh-CN"/>
              <a:t>delta_p = alpha*stance_time*cmd_V</a:t>
            </a:r>
            <a:endParaRPr lang="en-US" altLang="zh-CN"/>
          </a:p>
          <a:p>
            <a:pPr lvl="2"/>
            <a:r>
              <a:rPr lang="en-US" altLang="zh-CN"/>
              <a:t>R=eular2mat(0, 0, yaw = beta*stance_time * cmd_yaw_rate</a:t>
            </a:r>
            <a:endParaRPr lang="en-US" altLang="zh-CN"/>
          </a:p>
          <a:p>
            <a:r>
              <a:rPr lang="en-US" altLang="zh-CN"/>
              <a:t>alpha, beta: Ratio between touchdown distance and total horizontal stance movement??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42995" y="1852930"/>
            <a:ext cx="2167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634740" y="1138555"/>
            <a:ext cx="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634740" y="1265555"/>
            <a:ext cx="897255" cy="57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539615" y="1273175"/>
            <a:ext cx="849630" cy="57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27120" y="1273175"/>
            <a:ext cx="88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96235" y="1166495"/>
            <a:ext cx="905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z_clearance</a:t>
            </a:r>
            <a:endParaRPr lang="en-US" altLang="zh-CN" sz="800"/>
          </a:p>
        </p:txBody>
      </p:sp>
      <p:sp>
        <p:nvSpPr>
          <p:cNvPr id="10" name="文本框 9"/>
          <p:cNvSpPr txBox="1"/>
          <p:nvPr/>
        </p:nvSpPr>
        <p:spPr>
          <a:xfrm>
            <a:off x="4904740" y="1845310"/>
            <a:ext cx="905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swing_phase</a:t>
            </a:r>
            <a:endParaRPr lang="en-US" altLang="zh-CN" sz="800"/>
          </a:p>
        </p:txBody>
      </p:sp>
      <p:sp>
        <p:nvSpPr>
          <p:cNvPr id="11" name="文本框 10"/>
          <p:cNvSpPr txBox="1"/>
          <p:nvPr/>
        </p:nvSpPr>
        <p:spPr>
          <a:xfrm>
            <a:off x="3261360" y="924560"/>
            <a:ext cx="905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swing height</a:t>
            </a:r>
            <a:endParaRPr lang="en-US" altLang="zh-CN" sz="800"/>
          </a:p>
        </p:txBody>
      </p:sp>
      <p:sp>
        <p:nvSpPr>
          <p:cNvPr id="12" name="文本框 11"/>
          <p:cNvSpPr txBox="1"/>
          <p:nvPr/>
        </p:nvSpPr>
        <p:spPr>
          <a:xfrm>
            <a:off x="5452110" y="1638935"/>
            <a:ext cx="905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time</a:t>
            </a:r>
            <a:endParaRPr lang="en-US" altLang="zh-CN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Gait Controller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Check which gait robot is in, therefore which behavior each leg should be following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Check each leg according to ticks: Stance OR Flight?</a:t>
            </a:r>
            <a:endParaRPr lang="en-US" altLang="zh-CN"/>
          </a:p>
          <a:p>
            <a:r>
              <a:rPr lang="en-US" altLang="zh-CN"/>
              <a:t>State FSM: (every command is an ON/OFF button, but not a switch with specified ON or OFF)</a:t>
            </a:r>
            <a:endParaRPr lang="en-US" altLang="zh-CN"/>
          </a:p>
          <a:p>
            <a:pPr lvl="1"/>
            <a:r>
              <a:rPr lang="en-US" altLang="zh-CN"/>
              <a:t>Hop: |z| small -&gt; large</a:t>
            </a:r>
            <a:br>
              <a:rPr lang="en-US" altLang="zh-CN"/>
            </a:br>
            <a:r>
              <a:rPr lang="en-US" altLang="zh-CN"/>
              <a:t>Rest: stand still but compensate for roll/pitch angle</a:t>
            </a:r>
            <a:endParaRPr lang="en-US" altLang="zh-CN"/>
          </a:p>
          <a:p>
            <a:pPr marL="596900" lvl="1" indent="0">
              <a:buNone/>
            </a:pP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944870" y="3041015"/>
            <a:ext cx="1048385" cy="50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TROT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944870" y="4478020"/>
            <a:ext cx="1048385" cy="50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031615" y="3041015"/>
            <a:ext cx="1048385" cy="50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28745" y="4478020"/>
            <a:ext cx="1365250" cy="50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FINISH_HOP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4556125" y="3550285"/>
            <a:ext cx="1913255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7" idx="3"/>
          </p:cNvCxnSpPr>
          <p:nvPr/>
        </p:nvCxnSpPr>
        <p:spPr>
          <a:xfrm flipH="1">
            <a:off x="5293995" y="4732655"/>
            <a:ext cx="650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H="1" flipV="1">
            <a:off x="4556125" y="3550285"/>
            <a:ext cx="55245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</p:cNvCxnSpPr>
          <p:nvPr/>
        </p:nvCxnSpPr>
        <p:spPr>
          <a:xfrm flipH="1">
            <a:off x="6468110" y="3550285"/>
            <a:ext cx="1270" cy="91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4" idx="1"/>
          </p:cNvCxnSpPr>
          <p:nvPr/>
        </p:nvCxnSpPr>
        <p:spPr>
          <a:xfrm>
            <a:off x="5080000" y="3295650"/>
            <a:ext cx="8648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6" idx="3"/>
          </p:cNvCxnSpPr>
          <p:nvPr/>
        </p:nvCxnSpPr>
        <p:spPr>
          <a:xfrm flipH="1">
            <a:off x="5080000" y="3295650"/>
            <a:ext cx="8648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4" idx="3"/>
          </p:cNvCxnSpPr>
          <p:nvPr/>
        </p:nvCxnSpPr>
        <p:spPr>
          <a:xfrm flipV="1">
            <a:off x="6993255" y="3295650"/>
            <a:ext cx="0" cy="1437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</p:cNvCxnSpPr>
          <p:nvPr/>
        </p:nvCxnSpPr>
        <p:spPr>
          <a:xfrm flipV="1">
            <a:off x="5293995" y="3302635"/>
            <a:ext cx="618490" cy="143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626235" y="3041015"/>
            <a:ext cx="1675765" cy="50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DEACTIVATED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6" idx="3"/>
            <a:endCxn id="6" idx="1"/>
          </p:cNvCxnSpPr>
          <p:nvPr/>
        </p:nvCxnSpPr>
        <p:spPr>
          <a:xfrm>
            <a:off x="3302000" y="3295650"/>
            <a:ext cx="72961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308985" y="3279140"/>
            <a:ext cx="721995" cy="76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63485" y="3048635"/>
            <a:ext cx="119824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13980" y="2707640"/>
            <a:ext cx="960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Activate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800975" y="3048635"/>
            <a:ext cx="960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Trot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00975" y="3439160"/>
            <a:ext cx="960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Hop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595235" y="3405505"/>
            <a:ext cx="11982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595235" y="3745865"/>
            <a:ext cx="119824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Why is correction_factor for roll and pitch not 1.0?</a:t>
            </a:r>
            <a:endParaRPr lang="en-US" altLang="zh-CN"/>
          </a:p>
          <a:p>
            <a:pPr lvl="1"/>
            <a:r>
              <a:rPr lang="en-US" altLang="zh-CN"/>
              <a:t>Guess: to avoid oscillation. Servo bandwidth is not unlimited.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演示</Application>
  <PresentationFormat/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DejaVu Sans</vt:lpstr>
      <vt:lpstr>SimSun</vt:lpstr>
      <vt:lpstr>Noto Sans CJK SC</vt:lpstr>
      <vt:lpstr>微软雅黑</vt:lpstr>
      <vt:lpstr>Arial Unicode MS</vt:lpstr>
      <vt:lpstr>DejaVu Math TeX Gyre</vt:lpstr>
      <vt:lpstr>MS Mincho</vt:lpstr>
      <vt:lpstr>Abyssinica SIL</vt:lpstr>
      <vt:lpstr>Simple Light</vt:lpstr>
      <vt:lpstr>Pupper Kinematics</vt:lpstr>
      <vt:lpstr>PowerPoint 演示文稿</vt:lpstr>
      <vt:lpstr>PowerPoint 演示文稿</vt:lpstr>
      <vt:lpstr>Stance Controller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Pupper Kinematics &amp; Geometry</dc:title>
  <dc:creator/>
  <cp:lastModifiedBy>余博诚</cp:lastModifiedBy>
  <cp:revision>2</cp:revision>
  <dcterms:created xsi:type="dcterms:W3CDTF">2020-12-27T10:12:33Z</dcterms:created>
  <dcterms:modified xsi:type="dcterms:W3CDTF">2020-12-27T10:12:33Z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