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0337-3FCE-4BB5-855B-18F29AF8808B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7DFE-C138-4305-A78A-BF0B187A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9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zhouwang/kaggle_Microsoft_Malwar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MS malware 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 contest code analysis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Bin Yin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From: 2016/05/05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1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byte count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38"/>
            <a:ext cx="10515600" cy="10736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freq_count.py</a:t>
            </a:r>
          </a:p>
          <a:p>
            <a:pPr marL="0" indent="0">
              <a:buNone/>
            </a:pPr>
            <a:r>
              <a:rPr lang="zh-CN" altLang="en-US" dirty="0" smtClean="0"/>
              <a:t>根据字节在每个</a:t>
            </a:r>
            <a:r>
              <a:rPr lang="en-US" altLang="zh-CN" dirty="0" smtClean="0"/>
              <a:t>byte file</a:t>
            </a:r>
            <a:r>
              <a:rPr lang="zh-CN" altLang="en-US" dirty="0" smtClean="0"/>
              <a:t>中出现频率，生成</a:t>
            </a:r>
            <a:r>
              <a:rPr lang="en-US" altLang="zh-CN" dirty="0" smtClean="0"/>
              <a:t>CSV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029200"/>
            <a:ext cx="10515600" cy="14608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highlight>
                  <a:srgbClr val="FFFFFF"/>
                </a:highlight>
              </a:rPr>
              <a:t>生成两个</a:t>
            </a:r>
            <a:r>
              <a:rPr lang="en-US" altLang="zh-CN" dirty="0" smtClean="0">
                <a:highlight>
                  <a:srgbClr val="FFFFFF"/>
                </a:highlight>
              </a:rPr>
              <a:t>file</a:t>
            </a: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train/train_frequency.csv</a:t>
            </a:r>
          </a:p>
          <a:p>
            <a:pPr marL="0" indent="0">
              <a:buNone/>
            </a:pPr>
            <a:r>
              <a:rPr lang="en-US" altLang="zh-CN" dirty="0" smtClean="0"/>
              <a:t>test/test_frequency.csv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88757"/>
              </p:ext>
            </p:extLst>
          </p:nvPr>
        </p:nvGraphicFramePr>
        <p:xfrm>
          <a:off x="838200" y="257549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021099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3148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416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1352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69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03406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5668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85604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0158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0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FR_FF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5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2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instruction count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36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instr_freq.py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遍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历所有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asm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文件，根据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opcode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生成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CSV (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即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opcode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1-gram)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4226"/>
              </p:ext>
            </p:extLst>
          </p:nvPr>
        </p:nvGraphicFramePr>
        <p:xfrm>
          <a:off x="838200" y="3049628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20415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72311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042833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10112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1218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36218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83278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7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1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7951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029200"/>
            <a:ext cx="10515600" cy="1424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highlight>
                  <a:srgbClr val="FFFFFF"/>
                </a:highlight>
              </a:rPr>
              <a:t>生成两个</a:t>
            </a:r>
            <a:r>
              <a:rPr lang="en-US" altLang="zh-CN" dirty="0" smtClean="0">
                <a:highlight>
                  <a:srgbClr val="FFFFFF"/>
                </a:highlight>
              </a:rPr>
              <a:t>file</a:t>
            </a: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train/train_instr_frequency.csv</a:t>
            </a:r>
            <a:endParaRPr lang="en-US" altLang="zh-CN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test/test_instr_frequency.csv</a:t>
            </a:r>
            <a:endParaRPr lang="en-US" altLang="zh-CN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1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</a:t>
            </a:r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9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dll.py</a:t>
            </a:r>
          </a:p>
          <a:p>
            <a:r>
              <a:rPr lang="zh-CN" alt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所</a:t>
            </a:r>
            <a:r>
              <a:rPr lang="zh-CN" alt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谓</a:t>
            </a: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dll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feature</a:t>
            </a:r>
            <a:r>
              <a:rPr lang="zh-CN" alt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，就是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idata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line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extrn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line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zh-CN" altLang="en-US" dirty="0" smtClean="0"/>
              <a:t>读所有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文件，根据熵值，得到</a:t>
            </a:r>
            <a:r>
              <a:rPr lang="en-US" altLang="zh-CN" dirty="0" smtClean="0"/>
              <a:t>9*1000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features</a:t>
            </a:r>
            <a:r>
              <a:rPr lang="zh-CN" altLang="en-US" dirty="0" smtClean="0"/>
              <a:t>，组成字典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029200"/>
            <a:ext cx="10515600" cy="1424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highlight>
                  <a:srgbClr val="FFFFFF"/>
                </a:highlight>
              </a:rPr>
              <a:t>生成两个</a:t>
            </a:r>
            <a:r>
              <a:rPr lang="en-US" altLang="zh-CN" dirty="0" smtClean="0">
                <a:highlight>
                  <a:srgbClr val="FFFFFF"/>
                </a:highlight>
              </a:rPr>
              <a:t>file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FF"/>
                </a:highlight>
              </a:rPr>
              <a:t>train/train_dll.csv</a:t>
            </a: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test/test_dll.csv</a:t>
            </a:r>
            <a:endParaRPr lang="en-US" altLang="zh-CN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4957"/>
              </p:ext>
            </p:extLst>
          </p:nvPr>
        </p:nvGraphicFramePr>
        <p:xfrm>
          <a:off x="1974505" y="3077796"/>
          <a:ext cx="7479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484">
                  <a:extLst>
                    <a:ext uri="{9D8B030D-6E8A-4147-A177-3AD203B41FA5}">
                      <a16:colId xmlns:a16="http://schemas.microsoft.com/office/drawing/2014/main" val="3354217098"/>
                    </a:ext>
                  </a:extLst>
                </a:gridCol>
                <a:gridCol w="560909">
                  <a:extLst>
                    <a:ext uri="{9D8B030D-6E8A-4147-A177-3AD203B41FA5}">
                      <a16:colId xmlns:a16="http://schemas.microsoft.com/office/drawing/2014/main" val="1948518314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15608228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410507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28376832"/>
                    </a:ext>
                  </a:extLst>
                </a:gridCol>
                <a:gridCol w="1058744">
                  <a:extLst>
                    <a:ext uri="{9D8B030D-6E8A-4147-A177-3AD203B41FA5}">
                      <a16:colId xmlns:a16="http://schemas.microsoft.com/office/drawing/2014/main" val="3582323429"/>
                    </a:ext>
                  </a:extLst>
                </a:gridCol>
                <a:gridCol w="1874026">
                  <a:extLst>
                    <a:ext uri="{9D8B030D-6E8A-4147-A177-3AD203B41FA5}">
                      <a16:colId xmlns:a16="http://schemas.microsoft.com/office/drawing/2014/main" val="3516891797"/>
                    </a:ext>
                  </a:extLst>
                </a:gridCol>
                <a:gridCol w="1572321">
                  <a:extLst>
                    <a:ext uri="{9D8B030D-6E8A-4147-A177-3AD203B41FA5}">
                      <a16:colId xmlns:a16="http://schemas.microsoft.com/office/drawing/2014/main" val="323559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8998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74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image feature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255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image_fea.py</a:t>
            </a:r>
          </a:p>
          <a:p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取每个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asm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文件前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1000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个字节，生成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csv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37335"/>
              </p:ext>
            </p:extLst>
          </p:nvPr>
        </p:nvGraphicFramePr>
        <p:xfrm>
          <a:off x="1170353" y="29220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6447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348733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33231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9261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00292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2703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902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asm_0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asm_1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asm_2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asm_3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asm_999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2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3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52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29200"/>
            <a:ext cx="10515600" cy="1424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highlight>
                  <a:srgbClr val="FFFFFF"/>
                </a:highlight>
              </a:rPr>
              <a:t>生成两个</a:t>
            </a:r>
            <a:r>
              <a:rPr lang="en-US" altLang="zh-CN" dirty="0" smtClean="0">
                <a:highlight>
                  <a:srgbClr val="FFFFFF"/>
                </a:highlight>
              </a:rPr>
              <a:t>file</a:t>
            </a: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train/train_asm_image.csv</a:t>
            </a:r>
            <a:endParaRPr lang="en-US" altLang="zh-CN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highlight>
                  <a:srgbClr val="FFFFFF"/>
                </a:highlight>
              </a:rPr>
              <a:t>test/test_asm_image.csv</a:t>
            </a:r>
            <a:endParaRPr lang="en-US" altLang="zh-CN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98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4k features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get_id.py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gen_opcount_seg.py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30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1.7.1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get_id.py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28394"/>
              </p:ext>
            </p:extLst>
          </p:nvPr>
        </p:nvGraphicFramePr>
        <p:xfrm>
          <a:off x="985715" y="236382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70">
                  <a:extLst>
                    <a:ext uri="{9D8B030D-6E8A-4147-A177-3AD203B41FA5}">
                      <a16:colId xmlns:a16="http://schemas.microsoft.com/office/drawing/2014/main" val="4140503572"/>
                    </a:ext>
                  </a:extLst>
                </a:gridCol>
                <a:gridCol w="5438530">
                  <a:extLst>
                    <a:ext uri="{9D8B030D-6E8A-4147-A177-3AD203B41FA5}">
                      <a16:colId xmlns:a16="http://schemas.microsoft.com/office/drawing/2014/main" val="372660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xid_train.p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xid.p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r>
                        <a:rPr lang="zh-CN" altLang="en-US" dirty="0" smtClean="0"/>
                        <a:t>目录下所有文件名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的集合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14227"/>
                  </a:ext>
                </a:extLst>
              </a:tr>
              <a:tr h="3147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xid_test.p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Xt_id.p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zh-CN" altLang="en-US" dirty="0" smtClean="0"/>
                        <a:t>目录下所有文件名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的集合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y.p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trainLabels.csv</a:t>
                      </a:r>
                      <a:r>
                        <a:rPr lang="zh-CN" altLang="en-US" dirty="0" smtClean="0"/>
                        <a:t>里读出的所有</a:t>
                      </a:r>
                      <a:r>
                        <a:rPr lang="en-US" altLang="zh-CN" dirty="0" smtClean="0"/>
                        <a:t>label(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err="1" smtClean="0"/>
                        <a:t>xid.p</a:t>
                      </a:r>
                      <a:r>
                        <a:rPr lang="zh-CN" altLang="en-US" dirty="0" smtClean="0"/>
                        <a:t>对齐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7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1.7.2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gen_opcount_seg.py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依次执行如下命令</a:t>
            </a:r>
            <a:endParaRPr lang="en-US" altLang="zh-CN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mkdir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get_jump.py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get_jump_map.py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find_new_ins.py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filtcmd.py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find_2g.py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find_3g.py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cut3g.py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cut3g_for_4g.py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find_4g.py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cut4g.py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findhead.py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rebuild_2g3g4ghead.py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rebuild_2g3g4ghead.py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xid_test.p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getfea.py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4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mkdir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(1)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get_ins.py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(2)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get_jump.py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(3)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get_jump_map.py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(4)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find_new_ins.py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(5)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filtcmd.py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(6)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find_2g.py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(7)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find_3g.py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(8)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cut3g.py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(9)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cut3g_for_4g.py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(10)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find_4g.py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(11)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cut4g.py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(12)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findhead.py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(13)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rebuild_2g3g4ghead.py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(14)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rebuild_2g3g4ghead.py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xid_test.p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test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getfea.py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35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923" cy="1325563"/>
          </a:xfrm>
        </p:spPr>
        <p:txBody>
          <a:bodyPr/>
          <a:lstStyle/>
          <a:p>
            <a:r>
              <a:rPr lang="en-US" altLang="zh-CN" dirty="0" smtClean="0">
                <a:highlight>
                  <a:srgbClr val="FFFFFF"/>
                </a:highlight>
              </a:rPr>
              <a:t>(1)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get_ins.py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1068"/>
            <a:ext cx="10515600" cy="5336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读取所有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文件，</a:t>
            </a:r>
            <a:r>
              <a:rPr lang="en-US" altLang="zh-CN" dirty="0">
                <a:solidFill>
                  <a:srgbClr val="0070C0"/>
                </a:solidFill>
              </a:rPr>
              <a:t>get the first token that is not a byte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.text</a:t>
            </a:r>
            <a:r>
              <a:rPr lang="zh-CN" altLang="en-US" dirty="0"/>
              <a:t>和</a:t>
            </a:r>
            <a:r>
              <a:rPr lang="en-US" altLang="zh-CN" dirty="0"/>
              <a:t>.code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.text: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00401006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8B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F1      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2000" b="1" dirty="0" err="1">
                <a:solidFill>
                  <a:srgbClr val="8080FF"/>
                </a:solidFill>
                <a:highlight>
                  <a:srgbClr val="FFFFCC"/>
                </a:highlight>
              </a:rPr>
              <a:t>esi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b="1" dirty="0" err="1">
                <a:solidFill>
                  <a:srgbClr val="8080FF"/>
                </a:solidFill>
                <a:highlight>
                  <a:srgbClr val="FFFFCC"/>
                </a:highlight>
              </a:rPr>
              <a:t>ecx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.text: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00401000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56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push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2000" b="1" dirty="0" err="1">
                <a:solidFill>
                  <a:srgbClr val="8080FF"/>
                </a:solidFill>
                <a:highlight>
                  <a:srgbClr val="FFFFCC"/>
                </a:highlight>
              </a:rPr>
              <a:t>esi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.text: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00401020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C7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01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08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BB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42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F"/>
                </a:highlight>
              </a:rPr>
              <a:t>00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dword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 err="1">
                <a:solidFill>
                  <a:srgbClr val="0080FF"/>
                </a:solidFill>
                <a:highlight>
                  <a:srgbClr val="FFFFFF"/>
                </a:highlight>
              </a:rPr>
              <a:t>ptr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sz="2000" b="1" dirty="0" err="1">
                <a:solidFill>
                  <a:srgbClr val="8080FF"/>
                </a:solidFill>
                <a:highlight>
                  <a:srgbClr val="FFFFCC"/>
                </a:highlight>
              </a:rPr>
              <a:t>ecx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2000" dirty="0">
                <a:solidFill>
                  <a:srgbClr val="0080FF"/>
                </a:solidFill>
                <a:highlight>
                  <a:srgbClr val="FFFFFF"/>
                </a:highlight>
              </a:rPr>
              <a:t>offset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off_42BB08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>
                <a:solidFill>
                  <a:srgbClr val="0070C0"/>
                </a:solidFill>
                <a:highlight>
                  <a:srgbClr val="FFFFFF"/>
                </a:highlight>
              </a:rPr>
              <a:t>变为</a:t>
            </a:r>
            <a:r>
              <a:rPr lang="en-US" altLang="zh-CN" dirty="0" err="1" smtClean="0">
                <a:solidFill>
                  <a:srgbClr val="0070C0"/>
                </a:solidFill>
                <a:highlight>
                  <a:srgbClr val="FFFFFF"/>
                </a:highlight>
              </a:rPr>
              <a:t>dict</a:t>
            </a:r>
            <a:r>
              <a:rPr lang="zh-CN" altLang="en-US" dirty="0" smtClean="0">
                <a:solidFill>
                  <a:srgbClr val="0070C0"/>
                </a:solidFill>
                <a:highlight>
                  <a:srgbClr val="FFFFFF"/>
                </a:highlight>
              </a:rPr>
              <a:t>：</a:t>
            </a:r>
            <a:r>
              <a:rPr lang="zh-CN" altLang="zh-CN" sz="2000" dirty="0">
                <a:latin typeface="Arial Unicode MS"/>
              </a:rPr>
              <a:t>{'00401020': 'mov', '00401000': 'push', '00401006': 'mov'}</a:t>
            </a:r>
            <a:r>
              <a:rPr lang="zh-CN" altLang="zh-CN" sz="16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zh-CN" altLang="en-US" dirty="0" smtClean="0"/>
              <a:t>完后</a:t>
            </a:r>
            <a:r>
              <a:rPr lang="zh-CN" altLang="en-US" dirty="0"/>
              <a:t>，得到一系列的文</a:t>
            </a:r>
            <a:r>
              <a:rPr lang="zh-CN" altLang="en-US" dirty="0" smtClean="0"/>
              <a:t>件（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参与命名）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op_train</a:t>
            </a:r>
            <a:r>
              <a:rPr lang="en-US" altLang="zh-CN" dirty="0" smtClean="0"/>
              <a:t>/ID1.ins.p</a:t>
            </a:r>
          </a:p>
          <a:p>
            <a:pPr lvl="1"/>
            <a:r>
              <a:rPr lang="en-US" altLang="zh-CN" dirty="0" err="1" smtClean="0"/>
              <a:t>op_train</a:t>
            </a:r>
            <a:r>
              <a:rPr lang="en-US" altLang="zh-CN" dirty="0" smtClean="0"/>
              <a:t>/ID2.ins.p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err="1" smtClean="0"/>
              <a:t>op_train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IDn.ins.p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29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(2)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get_jump.py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遍历这些文件</a:t>
            </a:r>
            <a:endParaRPr lang="en-US" altLang="zh-CN" dirty="0" smtClean="0"/>
          </a:p>
          <a:p>
            <a:pPr lvl="1"/>
            <a:r>
              <a:rPr lang="en-US" altLang="zh-CN" sz="1600" dirty="0" err="1"/>
              <a:t>op_train</a:t>
            </a:r>
            <a:r>
              <a:rPr lang="en-US" altLang="zh-CN" sz="1600" dirty="0"/>
              <a:t>/ID1.ins.p</a:t>
            </a:r>
          </a:p>
          <a:p>
            <a:pPr lvl="1"/>
            <a:r>
              <a:rPr lang="en-US" altLang="zh-CN" sz="1600" dirty="0" err="1"/>
              <a:t>op_train</a:t>
            </a:r>
            <a:r>
              <a:rPr lang="en-US" altLang="zh-CN" sz="1600" dirty="0"/>
              <a:t>/ID2.ins.p</a:t>
            </a:r>
          </a:p>
          <a:p>
            <a:pPr lvl="1"/>
            <a:r>
              <a:rPr lang="en-US" altLang="zh-CN" sz="1600" dirty="0"/>
              <a:t>…</a:t>
            </a:r>
          </a:p>
          <a:p>
            <a:pPr lvl="1"/>
            <a:r>
              <a:rPr lang="en-US" altLang="zh-CN" sz="1600" dirty="0" err="1"/>
              <a:t>op_train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IDn.ins.p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dirty="0" smtClean="0"/>
              <a:t>扫描每一个文件中的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{'00401020': '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', '00401000': 'push', '00401006': '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'} </a:t>
            </a:r>
          </a:p>
          <a:p>
            <a:pPr marL="0" indent="0">
              <a:buNone/>
            </a:pPr>
            <a:r>
              <a:rPr lang="zh-CN" altLang="en-US" dirty="0" smtClean="0"/>
              <a:t>将其中存在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, ja</a:t>
            </a:r>
            <a:r>
              <a:rPr lang="zh-CN" altLang="en-US" dirty="0" smtClean="0"/>
              <a:t>的数据，取出来，生成另一个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{'20401040</a:t>
            </a:r>
            <a:r>
              <a:rPr lang="en-US" altLang="zh-CN" dirty="0"/>
              <a:t>': </a:t>
            </a:r>
            <a:r>
              <a:rPr lang="en-US" altLang="zh-CN" dirty="0" smtClean="0"/>
              <a:t>1, '03401000</a:t>
            </a:r>
            <a:r>
              <a:rPr lang="en-US" altLang="zh-CN" dirty="0"/>
              <a:t>': </a:t>
            </a:r>
            <a:r>
              <a:rPr lang="en-US" altLang="zh-CN" dirty="0" smtClean="0"/>
              <a:t>1, ‘30401406</a:t>
            </a:r>
            <a:r>
              <a:rPr lang="en-US" altLang="zh-CN" dirty="0"/>
              <a:t>': </a:t>
            </a:r>
            <a:r>
              <a:rPr lang="en-US" altLang="zh-CN" dirty="0" smtClean="0"/>
              <a:t>1}</a:t>
            </a:r>
          </a:p>
          <a:p>
            <a:pPr marL="0" indent="0">
              <a:buNone/>
            </a:pPr>
            <a:r>
              <a:rPr lang="zh-CN" altLang="en-US" dirty="0" smtClean="0"/>
              <a:t>在目录</a:t>
            </a:r>
            <a:r>
              <a:rPr lang="en-US" altLang="zh-CN" dirty="0" err="1" smtClean="0"/>
              <a:t>jump_train</a:t>
            </a:r>
            <a:r>
              <a:rPr lang="zh-CN" altLang="en-US" dirty="0" smtClean="0"/>
              <a:t>下，生成这些文件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jump_train</a:t>
            </a:r>
            <a:r>
              <a:rPr lang="en-US" altLang="zh-CN" dirty="0" smtClean="0"/>
              <a:t>/ID1.jmp.p</a:t>
            </a:r>
          </a:p>
          <a:p>
            <a:pPr lvl="1"/>
            <a:r>
              <a:rPr lang="en-US" altLang="zh-CN" dirty="0" err="1" smtClean="0"/>
              <a:t>jump_train</a:t>
            </a:r>
            <a:r>
              <a:rPr lang="en-US" altLang="zh-CN" dirty="0" smtClean="0"/>
              <a:t>/ID2.jmp.p</a:t>
            </a:r>
            <a:endParaRPr lang="zh-CN" altLang="en-US" dirty="0"/>
          </a:p>
          <a:p>
            <a:pPr lvl="1"/>
            <a:r>
              <a:rPr lang="en-US" altLang="zh-CN" dirty="0" smtClean="0"/>
              <a:t>… … </a:t>
            </a:r>
            <a:endParaRPr lang="zh-CN" altLang="en-US" dirty="0"/>
          </a:p>
          <a:p>
            <a:pPr lvl="1"/>
            <a:r>
              <a:rPr lang="en-US" altLang="zh-CN" dirty="0" err="1" smtClean="0"/>
              <a:t>jump_train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IDn.jmp.p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malware classification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Train: 10868</a:t>
            </a:r>
          </a:p>
          <a:p>
            <a:r>
              <a:rPr lang="en-US" altLang="zh-CN" dirty="0" smtClean="0"/>
              <a:t>Test: 10873</a:t>
            </a:r>
          </a:p>
          <a:p>
            <a:r>
              <a:rPr lang="en-US" altLang="zh-CN" dirty="0" smtClean="0"/>
              <a:t>9 classes</a:t>
            </a:r>
          </a:p>
          <a:p>
            <a:r>
              <a:rPr lang="en-US" altLang="zh-CN" dirty="0" smtClean="0"/>
              <a:t>500GB data</a:t>
            </a:r>
          </a:p>
          <a:p>
            <a:pPr lvl="1"/>
            <a:r>
              <a:rPr lang="en-US" altLang="zh-CN" dirty="0" smtClean="0"/>
              <a:t>Bytes</a:t>
            </a:r>
          </a:p>
          <a:p>
            <a:pPr lvl="1"/>
            <a:r>
              <a:rPr lang="en-US" altLang="zh-CN" dirty="0" err="1" smtClean="0"/>
              <a:t>Asm</a:t>
            </a:r>
            <a:endParaRPr lang="en-US" altLang="zh-CN" dirty="0" smtClean="0"/>
          </a:p>
          <a:p>
            <a:r>
              <a:rPr lang="en-US" altLang="zh-CN" dirty="0" err="1" smtClean="0"/>
              <a:t>Log_loss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64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(3)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get_jump_map.py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jump_train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读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中的所有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文件，把相应的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IDn.jmp.p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进来，扫描每个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文件中的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‘.text’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code‘</a:t>
            </a:r>
          </a:p>
          <a:p>
            <a:pPr marL="0" indent="0">
              <a:buNone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将含有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的字段，取出目的地址：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.text:</a:t>
            </a:r>
            <a:r>
              <a:rPr lang="pt-BR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00401026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E9 </a:t>
            </a:r>
            <a:r>
              <a:rPr lang="pt-BR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1C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pt-BR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sub_</a:t>
            </a:r>
            <a:r>
              <a:rPr lang="pt-BR" altLang="zh-CN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402C51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.text: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004014E7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EB 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02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8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loc_</a:t>
            </a:r>
            <a:r>
              <a:rPr lang="en-US" altLang="zh-CN" sz="1800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4014EB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.text: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00402CB5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E9 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97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FF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FF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FF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sub_</a:t>
            </a:r>
            <a:r>
              <a:rPr lang="en-US" altLang="zh-CN" sz="1800" dirty="0">
                <a:solidFill>
                  <a:srgbClr val="7030A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402C51</a:t>
            </a:r>
            <a:endParaRPr lang="en-US" altLang="zh-CN" sz="18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转换为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zh-CN" altLang="zh-CN" dirty="0">
                <a:latin typeface="Arial Unicode MS"/>
              </a:rPr>
              <a:t>{'00402CB5': '</a:t>
            </a:r>
            <a:r>
              <a:rPr lang="zh-CN" altLang="zh-CN" dirty="0">
                <a:solidFill>
                  <a:srgbClr val="FF0000"/>
                </a:solidFill>
                <a:latin typeface="Arial Unicode MS"/>
              </a:rPr>
              <a:t>00402C51</a:t>
            </a:r>
            <a:r>
              <a:rPr lang="zh-CN" altLang="zh-CN" dirty="0">
                <a:latin typeface="Arial Unicode MS"/>
              </a:rPr>
              <a:t>', '004014E7': '</a:t>
            </a:r>
            <a:r>
              <a:rPr lang="zh-CN" altLang="zh-CN" dirty="0">
                <a:solidFill>
                  <a:schemeClr val="accent2"/>
                </a:solidFill>
                <a:latin typeface="Arial Unicode MS"/>
              </a:rPr>
              <a:t>004014EB</a:t>
            </a:r>
            <a:r>
              <a:rPr lang="zh-CN" altLang="zh-CN" dirty="0">
                <a:latin typeface="Arial Unicode MS"/>
              </a:rPr>
              <a:t>', '00401026': '</a:t>
            </a:r>
            <a:r>
              <a:rPr lang="zh-CN" altLang="zh-CN" dirty="0">
                <a:solidFill>
                  <a:srgbClr val="7030A0"/>
                </a:solidFill>
                <a:latin typeface="Arial Unicode MS"/>
              </a:rPr>
              <a:t>00402C51</a:t>
            </a:r>
            <a:r>
              <a:rPr lang="zh-CN" altLang="zh-CN" dirty="0">
                <a:latin typeface="Arial Unicode MS"/>
              </a:rPr>
              <a:t>'}</a:t>
            </a:r>
            <a:r>
              <a:rPr lang="zh-CN" altLang="zh-CN" sz="2000" dirty="0"/>
              <a:t> </a:t>
            </a:r>
            <a:endParaRPr lang="zh-CN" altLang="zh-CN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存储为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/ID1.p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/ID2.p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… …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IDn.p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5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(4)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find_new_ins.py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op_train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jump_map_train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7913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IDx.asm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中没有出现过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cmd=</a:t>
            </a:r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040100</a:t>
            </a:r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0’: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 … …</a:t>
            </a:r>
            <a:r>
              <a:rPr lang="zh-CN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zh-C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2549769" y="2948475"/>
            <a:ext cx="2189285" cy="641839"/>
          </a:xfrm>
          <a:prstGeom prst="borderCallout1">
            <a:avLst>
              <a:gd name="adj1" fmla="val 13271"/>
              <a:gd name="adj2" fmla="val 51908"/>
              <a:gd name="adj3" fmla="val -61193"/>
              <a:gd name="adj4" fmla="val 2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地址：出现次数</a:t>
            </a:r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83025"/>
            <a:ext cx="10515600" cy="9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IDx.asm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中出现过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061194"/>
            <a:ext cx="10515600" cy="9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搞不太清楚这个逻辑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最终将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生成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newcmd.p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0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filtcmd.py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中不合法的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滤掉，作者认为这样的不合法：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'_'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'?1234567890ABCDEF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 smtClean="0"/>
              <a:t>最终生成 </a:t>
            </a:r>
            <a:r>
              <a:rPr lang="en-US" altLang="zh-CN" dirty="0" err="1" smtClean="0"/>
              <a:t>newc.p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err="1" smtClean="0"/>
              <a:t>newc.p</a:t>
            </a:r>
            <a:r>
              <a:rPr lang="zh-CN" altLang="en-US" dirty="0" smtClean="0"/>
              <a:t>像是一个标杆，后面做</a:t>
            </a:r>
            <a:r>
              <a:rPr lang="en-US" altLang="zh-CN" dirty="0" smtClean="0"/>
              <a:t>234gram</a:t>
            </a:r>
            <a:r>
              <a:rPr lang="zh-CN" altLang="en-US" smtClean="0"/>
              <a:t>，都要参考这个标杆）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9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(6)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pypy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find_2g.py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xid_train.p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kaggle_Microsoft_malware_full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 code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https://github.com/xiaozhouwang/kaggle_Microsoft_Malware.git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0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get 4 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4 grams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mkdir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gram</a:t>
            </a:r>
          </a:p>
          <a:p>
            <a:pPr marL="0" indent="0">
              <a:buNone/>
            </a:pPr>
            <a:r>
              <a:rPr lang="nn-NO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{</a:t>
            </a:r>
            <a:r>
              <a:rPr lang="nn-NO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nn-NO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..</a:t>
            </a:r>
            <a:r>
              <a:rPr lang="nn-NO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nn-NO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}</a:t>
            </a:r>
            <a:endParaRPr lang="nn-NO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unique_gram.py </a:t>
            </a:r>
            <a:r>
              <a:rPr lang="en-US" altLang="zh-CN" b="1" dirty="0">
                <a:solidFill>
                  <a:srgbClr val="FF8040"/>
                </a:solidFill>
                <a:highlight>
                  <a:srgbClr val="FFFFD9"/>
                </a:highlight>
              </a:rPr>
              <a:t>$</a:t>
            </a:r>
            <a:r>
              <a:rPr lang="en-US" altLang="zh-CN" b="1" dirty="0" err="1">
                <a:solidFill>
                  <a:srgbClr val="FF8040"/>
                </a:solidFill>
                <a:highlight>
                  <a:srgbClr val="FFFFD9"/>
                </a:highlight>
              </a:rPr>
              <a:t>i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done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join_grams.py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2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en-US" altLang="zh-CN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python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unique_gram.py </a:t>
            </a:r>
            <a:r>
              <a:rPr lang="en-US" altLang="zh-CN" b="1" dirty="0" smtClean="0">
                <a:solidFill>
                  <a:srgbClr val="FF8040"/>
                </a:solidFill>
                <a:highlight>
                  <a:srgbClr val="FFFFD9"/>
                </a:highlight>
              </a:rPr>
              <a:t>$</a:t>
            </a:r>
            <a:r>
              <a:rPr lang="en-US" altLang="zh-CN" b="1" dirty="0" err="1" smtClean="0">
                <a:solidFill>
                  <a:srgbClr val="FF8040"/>
                </a:solidFill>
                <a:highlight>
                  <a:srgbClr val="FFFFD9"/>
                </a:highlight>
              </a:rPr>
              <a:t>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中主要逻辑为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57699" y="1664436"/>
            <a:ext cx="4589585" cy="8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f_labels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load_label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'trainLabels.csv'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Heap_top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reduce_dict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f_labels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label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145931" y="2787163"/>
            <a:ext cx="4589585" cy="8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f_labels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 smtClean="0">
                <a:solidFill>
                  <a:srgbClr val="000080"/>
                </a:solidFill>
                <a:highlight>
                  <a:srgbClr val="FFFFFF"/>
                </a:highlight>
              </a:rPr>
              <a:t>是某种类型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ID</a:t>
            </a:r>
            <a:r>
              <a:rPr lang="zh-CN" altLang="en-US" dirty="0" smtClean="0">
                <a:solidFill>
                  <a:srgbClr val="000080"/>
                </a:solidFill>
                <a:highlight>
                  <a:srgbClr val="FFFFFF"/>
                </a:highlight>
              </a:rPr>
              <a:t>的集合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(list)</a:t>
            </a:r>
          </a:p>
          <a:p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e.g. </a:t>
            </a:r>
            <a:r>
              <a:rPr lang="en-US" altLang="zh-CN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f_labels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 = 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[‘id1’, ’id2’, ’id3’]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931" y="4118711"/>
            <a:ext cx="4589585" cy="15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reduce_dict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f_labels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zh-CN" altLang="en-US" dirty="0" smtClean="0">
                <a:solidFill>
                  <a:srgbClr val="000080"/>
                </a:solidFill>
                <a:highlight>
                  <a:srgbClr val="FFFFFF"/>
                </a:highlight>
              </a:rPr>
              <a:t>将所有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*.bytes</a:t>
            </a:r>
            <a:r>
              <a:rPr lang="zh-CN" altLang="en-US" dirty="0" smtClean="0">
                <a:solidFill>
                  <a:srgbClr val="000080"/>
                </a:solidFill>
                <a:highlight>
                  <a:srgbClr val="FFFFFF"/>
                </a:highlight>
              </a:rPr>
              <a:t>文件的</a:t>
            </a:r>
            <a:r>
              <a:rPr lang="en-US" altLang="zh-CN" dirty="0" smtClean="0">
                <a:solidFill>
                  <a:srgbClr val="000080"/>
                </a:solidFill>
                <a:highlight>
                  <a:srgbClr val="FFFFFF"/>
                </a:highlight>
              </a:rPr>
              <a:t>byte 4gram</a:t>
            </a:r>
            <a:r>
              <a:rPr lang="zh-CN" altLang="en-US" dirty="0" smtClean="0">
                <a:solidFill>
                  <a:srgbClr val="000080"/>
                </a:solidFill>
                <a:highlight>
                  <a:srgbClr val="FFFFFF"/>
                </a:highlight>
              </a:rPr>
              <a:t>做一个叠加，得到的结果如下</a:t>
            </a:r>
            <a:endParaRPr lang="en-US" altLang="zh-CN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{'A4122A11': 1,</a:t>
            </a: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'8913E712': 2,</a:t>
            </a: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'30E4336A': 1,</a:t>
            </a: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'B122C421': 3,</a:t>
            </a: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‘03B4022E’: 1, … …}</a:t>
            </a:r>
            <a:endParaRPr lang="en-US" altLang="zh-CN" sz="1200" dirty="0">
              <a:solidFill>
                <a:srgbClr val="00008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440724" y="3640017"/>
            <a:ext cx="0" cy="47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43247" y="2787163"/>
            <a:ext cx="4589585" cy="2911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Heap_top</a:t>
            </a: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r>
              <a:rPr lang="zh-CN" alt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byte 4gram</a:t>
            </a:r>
            <a:r>
              <a:rPr lang="zh-CN" alt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中，出现次数最多的</a:t>
            </a:r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  <a:r>
              <a:rPr lang="zh-CN" alt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个挑选出来，</a:t>
            </a:r>
            <a:endParaRPr lang="en-US" altLang="zh-CN" sz="1200" dirty="0" smtClean="0">
              <a:solidFill>
                <a:srgbClr val="00008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[(1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'0140002E'), (1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'01400038'), 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'0140004C'), (1, '01400059'), (1, '0140005B'), (1, '0140005C')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200" dirty="0">
              <a:solidFill>
                <a:srgbClr val="00008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保存为</a:t>
            </a:r>
            <a:endParaRPr lang="en-US" altLang="zh-CN" sz="1200" dirty="0" smtClean="0">
              <a:solidFill>
                <a:srgbClr val="00008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gram/ngram_%i_top100000</a:t>
            </a:r>
            <a:endParaRPr lang="en-US" altLang="zh-CN" sz="1200" dirty="0">
              <a:solidFill>
                <a:srgbClr val="00008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4" idx="1"/>
          </p:cNvCxnSpPr>
          <p:nvPr/>
        </p:nvCxnSpPr>
        <p:spPr>
          <a:xfrm flipV="1">
            <a:off x="5735516" y="4242717"/>
            <a:ext cx="307731" cy="66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342900"/>
            <a:ext cx="10515600" cy="574614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unique_gram.py </a:t>
            </a:r>
            <a:r>
              <a:rPr lang="en-US" altLang="zh-CN" b="1" dirty="0" smtClean="0">
                <a:solidFill>
                  <a:srgbClr val="FF8040"/>
                </a:solidFill>
                <a:highlight>
                  <a:srgbClr val="FFFFD9"/>
                </a:highlight>
              </a:rPr>
              <a:t>$</a:t>
            </a:r>
            <a:r>
              <a:rPr lang="en-US" altLang="zh-CN" b="1" dirty="0" err="1" smtClean="0">
                <a:solidFill>
                  <a:srgbClr val="FF8040"/>
                </a:solidFill>
                <a:highlight>
                  <a:srgbClr val="FFFFD9"/>
                </a:highlight>
              </a:rPr>
              <a:t>i</a:t>
            </a:r>
            <a:r>
              <a:rPr lang="en-US" altLang="zh-CN" b="1" dirty="0" smtClean="0">
                <a:solidFill>
                  <a:srgbClr val="FF8040"/>
                </a:solidFill>
                <a:highlight>
                  <a:srgbClr val="FFFFD9"/>
                </a:highlight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执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行完毕后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5030" y="1529862"/>
            <a:ext cx="1397977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*.bytes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604845" y="1371601"/>
            <a:ext cx="1934309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将出现次数最多的</a:t>
            </a:r>
            <a:r>
              <a:rPr lang="en-US" altLang="zh-CN" sz="1200" dirty="0" smtClean="0"/>
              <a:t>10w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4gram</a:t>
            </a:r>
            <a:r>
              <a:rPr lang="zh-CN" altLang="en-US" sz="1200" dirty="0" smtClean="0"/>
              <a:t>保存为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gram/ngram_1_top100000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63007" y="1767255"/>
            <a:ext cx="64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65030" y="2558562"/>
            <a:ext cx="1397977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</a:t>
            </a:r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*.bytes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04845" y="2400301"/>
            <a:ext cx="1934309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将出现次数最多的</a:t>
            </a:r>
            <a:r>
              <a:rPr lang="en-US" altLang="zh-CN" sz="1200" dirty="0" smtClean="0"/>
              <a:t>10w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4gram</a:t>
            </a:r>
            <a:r>
              <a:rPr lang="zh-CN" altLang="en-US" sz="1200" dirty="0" smtClean="0"/>
              <a:t>保存为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gram/ngram_2_top100000</a:t>
            </a: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2963007" y="2795955"/>
            <a:ext cx="64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65030" y="4517233"/>
            <a:ext cx="1397977" cy="4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</a:t>
            </a:r>
            <a:r>
              <a:rPr lang="en-US" altLang="zh-CN" dirty="0" smtClean="0"/>
              <a:t>9</a:t>
            </a:r>
          </a:p>
          <a:p>
            <a:pPr algn="ctr"/>
            <a:r>
              <a:rPr lang="en-US" altLang="zh-CN" dirty="0" smtClean="0"/>
              <a:t>*.bytes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04845" y="4358972"/>
            <a:ext cx="1934309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将出现次数最多的</a:t>
            </a:r>
            <a:r>
              <a:rPr lang="en-US" altLang="zh-CN" sz="1200" dirty="0" smtClean="0"/>
              <a:t>10w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4gram</a:t>
            </a:r>
            <a:r>
              <a:rPr lang="zh-CN" altLang="en-US" sz="1200" dirty="0" smtClean="0"/>
              <a:t>保存为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gram/ngram_9_top100000</a:t>
            </a:r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2963007" y="4754626"/>
            <a:ext cx="64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join_grams.py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4629"/>
          </a:xfrm>
        </p:spPr>
        <p:txBody>
          <a:bodyPr/>
          <a:lstStyle/>
          <a:p>
            <a:r>
              <a:rPr lang="en-US" altLang="zh-CN" dirty="0" err="1" smtClean="0"/>
              <a:t>dict_all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join_ngrams</a:t>
            </a:r>
            <a:r>
              <a:rPr lang="en-US" altLang="zh-CN" b="1" dirty="0" smtClean="0"/>
              <a:t>()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178168" y="3305908"/>
            <a:ext cx="1934309" cy="167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gram/ngram_1_top100000gram/ngram_2_top100000</a:t>
            </a:r>
          </a:p>
          <a:p>
            <a:pPr algn="ctr"/>
            <a:r>
              <a:rPr lang="en-US" altLang="zh-CN" sz="1200" dirty="0" smtClean="0"/>
              <a:t>gram/ngram_3_top100000</a:t>
            </a:r>
          </a:p>
          <a:p>
            <a:pPr algn="ctr"/>
            <a:r>
              <a:rPr lang="en-US" altLang="zh-CN" sz="1200" dirty="0" smtClean="0"/>
              <a:t>gram/ngram_4_top100000</a:t>
            </a:r>
          </a:p>
          <a:p>
            <a:pPr algn="ctr"/>
            <a:r>
              <a:rPr lang="en-US" altLang="zh-CN" sz="1200" dirty="0" smtClean="0"/>
              <a:t>gram/ngram_5_top100000</a:t>
            </a:r>
          </a:p>
          <a:p>
            <a:pPr algn="ctr"/>
            <a:r>
              <a:rPr lang="en-US" altLang="zh-CN" sz="1200" dirty="0" smtClean="0"/>
              <a:t>gram/ngram_6_top100000</a:t>
            </a:r>
          </a:p>
          <a:p>
            <a:pPr algn="ctr"/>
            <a:r>
              <a:rPr lang="en-US" altLang="zh-CN" sz="1200" dirty="0" smtClean="0"/>
              <a:t>gram/ngram_7_top100000</a:t>
            </a:r>
          </a:p>
          <a:p>
            <a:pPr algn="ctr"/>
            <a:r>
              <a:rPr lang="en-US" altLang="zh-CN" sz="1200" dirty="0" smtClean="0"/>
              <a:t>gram/ngram_8_top100000</a:t>
            </a:r>
          </a:p>
          <a:p>
            <a:pPr algn="ctr"/>
            <a:r>
              <a:rPr lang="en-US" altLang="zh-CN" sz="1200" dirty="0" smtClean="0"/>
              <a:t>gram/ngram_9_top100000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2185" y="2860525"/>
            <a:ext cx="49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读入这些文件，建立一个</a:t>
            </a:r>
            <a:r>
              <a:rPr lang="en-US" altLang="zh-CN" dirty="0" err="1" smtClean="0"/>
              <a:t>dict_all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982915" y="3297115"/>
            <a:ext cx="3780693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dict_all</a:t>
            </a:r>
            <a:r>
              <a:rPr lang="en-US" altLang="zh-CN" sz="1200" dirty="0" smtClean="0"/>
              <a:t>[4-gram]=list</a:t>
            </a:r>
          </a:p>
          <a:p>
            <a:pPr algn="ctr"/>
            <a:endParaRPr lang="en-US" altLang="zh-CN" sz="1200" dirty="0" smtClean="0"/>
          </a:p>
          <a:p>
            <a:pPr algn="ctr"/>
            <a:r>
              <a:rPr lang="en-US" altLang="zh-CN" sz="1200" dirty="0" smtClean="0"/>
              <a:t>list[0] </a:t>
            </a:r>
            <a:r>
              <a:rPr lang="zh-CN" altLang="en-US" sz="1200" dirty="0" smtClean="0"/>
              <a:t>表示该</a:t>
            </a:r>
            <a:r>
              <a:rPr lang="en-US" altLang="zh-CN" sz="1200" dirty="0" smtClean="0"/>
              <a:t>4-gram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类中出现的次数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list[1] </a:t>
            </a:r>
            <a:r>
              <a:rPr lang="zh-CN" altLang="en-US" sz="1200" dirty="0" smtClean="0"/>
              <a:t>表示该</a:t>
            </a:r>
            <a:r>
              <a:rPr lang="en-US" altLang="zh-CN" sz="1200" dirty="0" smtClean="0"/>
              <a:t>4-gram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类中出现的次数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list[2] </a:t>
            </a:r>
            <a:r>
              <a:rPr lang="zh-CN" altLang="en-US" sz="1200" dirty="0" smtClean="0"/>
              <a:t>表示该</a:t>
            </a:r>
            <a:r>
              <a:rPr lang="en-US" altLang="zh-CN" sz="1200" dirty="0" smtClean="0"/>
              <a:t>4-gram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类中出现的次数</a:t>
            </a:r>
            <a:endParaRPr lang="en-US" altLang="zh-CN" sz="1200" dirty="0" smtClean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112477" y="4141177"/>
            <a:ext cx="8704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54"/>
            <a:ext cx="10515600" cy="5781309"/>
          </a:xfrm>
        </p:spPr>
        <p:txBody>
          <a:bodyPr/>
          <a:lstStyle/>
          <a:p>
            <a:r>
              <a:rPr lang="en-US" altLang="zh-CN" dirty="0" err="1" smtClean="0"/>
              <a:t>Heap_gain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p</a:t>
            </a:r>
            <a:r>
              <a:rPr lang="pt-B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num_instances</a:t>
            </a:r>
            <a:r>
              <a:rPr lang="pt-BR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CN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‘trainLabels.csv’</a:t>
            </a:r>
            <a:r>
              <a:rPr lang="pt-BR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C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altLang="zh-CN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</a:rPr>
              <a:t>p=label</a:t>
            </a:r>
            <a:r>
              <a:rPr lang="zh-CN" alt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为</a:t>
            </a:r>
            <a:r>
              <a:rPr lang="en-US" altLang="zh-CN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zh-CN" alt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的总数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n=</a:t>
            </a:r>
            <a:r>
              <a:rPr lang="zh-CN" alt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总的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</a:rPr>
              <a:t>label</a:t>
            </a:r>
            <a:r>
              <a:rPr lang="zh-CN" alt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数目</a:t>
            </a:r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</a:rPr>
              <a:t>-p</a:t>
            </a:r>
            <a:endParaRPr lang="pt-B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features_all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Heap_gain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dict_all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750 * 9</a:t>
            </a:r>
            <a:endParaRPr lang="zh-CN" alt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193180" y="3557239"/>
            <a:ext cx="6255835" cy="1728439"/>
          </a:xfrm>
          <a:prstGeom prst="wedgeRectCallout">
            <a:avLst>
              <a:gd name="adj1" fmla="val 13894"/>
              <a:gd name="adj2" fmla="val -68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对每一类，提取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info_gain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比较高的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4-gram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最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终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features_all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list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features_all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[‘014002e’, ’014005b’,…]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44" y="621294"/>
            <a:ext cx="10515600" cy="1095994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features_all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就是字典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(list)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，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=750*9-1</a:t>
            </a:r>
          </a:p>
          <a:p>
            <a:r>
              <a:rPr lang="en-US" altLang="zh-CN" dirty="0" smtClean="0"/>
              <a:t>join_grams.py</a:t>
            </a:r>
            <a:r>
              <a:rPr lang="zh-CN" altLang="en-US" dirty="0" smtClean="0"/>
              <a:t>最终会根据字典，扫描每个文件，生成</a:t>
            </a:r>
            <a:r>
              <a:rPr lang="en-US" altLang="zh-CN" dirty="0" smtClean="0"/>
              <a:t>csv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26897"/>
              </p:ext>
            </p:extLst>
          </p:nvPr>
        </p:nvGraphicFramePr>
        <p:xfrm>
          <a:off x="1965712" y="1869863"/>
          <a:ext cx="7479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484">
                  <a:extLst>
                    <a:ext uri="{9D8B030D-6E8A-4147-A177-3AD203B41FA5}">
                      <a16:colId xmlns:a16="http://schemas.microsoft.com/office/drawing/2014/main" val="3354217098"/>
                    </a:ext>
                  </a:extLst>
                </a:gridCol>
                <a:gridCol w="560909">
                  <a:extLst>
                    <a:ext uri="{9D8B030D-6E8A-4147-A177-3AD203B41FA5}">
                      <a16:colId xmlns:a16="http://schemas.microsoft.com/office/drawing/2014/main" val="1948518314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15608228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410507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28376832"/>
                    </a:ext>
                  </a:extLst>
                </a:gridCol>
                <a:gridCol w="1058744">
                  <a:extLst>
                    <a:ext uri="{9D8B030D-6E8A-4147-A177-3AD203B41FA5}">
                      <a16:colId xmlns:a16="http://schemas.microsoft.com/office/drawing/2014/main" val="3582323429"/>
                    </a:ext>
                  </a:extLst>
                </a:gridCol>
                <a:gridCol w="1874026">
                  <a:extLst>
                    <a:ext uri="{9D8B030D-6E8A-4147-A177-3AD203B41FA5}">
                      <a16:colId xmlns:a16="http://schemas.microsoft.com/office/drawing/2014/main" val="3516891797"/>
                    </a:ext>
                  </a:extLst>
                </a:gridCol>
                <a:gridCol w="1572321">
                  <a:extLst>
                    <a:ext uri="{9D8B030D-6E8A-4147-A177-3AD203B41FA5}">
                      <a16:colId xmlns:a16="http://schemas.microsoft.com/office/drawing/2014/main" val="323559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750*9-2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750*9-1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4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027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82444" y="4189683"/>
            <a:ext cx="10515600" cy="202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join_grams.py</a:t>
            </a:r>
            <a:r>
              <a:rPr lang="zh-CN" altLang="en-US" dirty="0" smtClean="0"/>
              <a:t>最终生成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csv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train_data_750.csv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test_data_750.csv</a:t>
            </a:r>
            <a:r>
              <a:rPr lang="en-US" altLang="zh-CN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7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1464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等线</vt:lpstr>
      <vt:lpstr>等线 Light</vt:lpstr>
      <vt:lpstr>Arial</vt:lpstr>
      <vt:lpstr>Courier New</vt:lpstr>
      <vt:lpstr>Office Theme</vt:lpstr>
      <vt:lpstr>MS malware kaggle contest code analysis</vt:lpstr>
      <vt:lpstr>Problem: malware classification</vt:lpstr>
      <vt:lpstr>1. kaggle_Microsoft_malware_full</vt:lpstr>
      <vt:lpstr>1.2 get 4 gram</vt:lpstr>
      <vt:lpstr>1.2.1 python unique_gram.py $i</vt:lpstr>
      <vt:lpstr>PowerPoint Presentation</vt:lpstr>
      <vt:lpstr>1.2.2 join_grams.py</vt:lpstr>
      <vt:lpstr>PowerPoint Presentation</vt:lpstr>
      <vt:lpstr>PowerPoint Presentation</vt:lpstr>
      <vt:lpstr>1.3 byte count</vt:lpstr>
      <vt:lpstr>1.4 instruction count</vt:lpstr>
      <vt:lpstr>1.5 dll features</vt:lpstr>
      <vt:lpstr>1.6 asm image feature</vt:lpstr>
      <vt:lpstr>1.7 4k features</vt:lpstr>
      <vt:lpstr>1.7.1 get_id.py</vt:lpstr>
      <vt:lpstr>1.7.2 gen_opcount_seg.py</vt:lpstr>
      <vt:lpstr>分解</vt:lpstr>
      <vt:lpstr>(1) pypy get_ins.py xid_train.p ./train op_train</vt:lpstr>
      <vt:lpstr>(2) pypy get_jump.py xid_train.p op_train jump_train</vt:lpstr>
      <vt:lpstr>(3) pypy get_jump_map.py xid_train.p ./train jump_train jump_map_train</vt:lpstr>
      <vt:lpstr>(4) pypy find_new_ins.py xid_train.p op_train jump_map_train</vt:lpstr>
      <vt:lpstr>(5) pypy filtcmd.py</vt:lpstr>
      <vt:lpstr>(6) pypy find_2g.py xid_train.p ./train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malware kaggle contest code analysis</dc:title>
  <dc:creator>Bin Yin (RD-CN)</dc:creator>
  <cp:lastModifiedBy>Bin Yin (RD-CN)</cp:lastModifiedBy>
  <cp:revision>67</cp:revision>
  <dcterms:created xsi:type="dcterms:W3CDTF">2016-05-05T13:17:45Z</dcterms:created>
  <dcterms:modified xsi:type="dcterms:W3CDTF">2016-05-12T01:38:55Z</dcterms:modified>
</cp:coreProperties>
</file>