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1D3FF-336E-42CE-916B-16477F966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C886EB-97E2-40F2-A430-524CB20996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92E48-EB08-4C42-B67F-75CEBB5E9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AA16-B412-4651-80AA-DFBEC561EC40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EFB5E-3696-4533-8DC4-674B598EE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3B3B8-9355-42E1-A119-59D882C89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0129C-B914-4142-99C9-D5005940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56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0B0EC-A23C-45EE-95E1-DC3E1E576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58A350-CB76-4435-83AF-02C35820E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74B69-CB19-4E67-AB1E-93870602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AA16-B412-4651-80AA-DFBEC561EC40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856E1-CD26-4E36-BD54-63FCD48CF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A6C07-78B2-46ED-B3C6-05BA8752C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0129C-B914-4142-99C9-D5005940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537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C59091-1492-48A6-958D-E15030D4A9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0357BF-2104-4816-93B7-AF95B3FA60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96E85-8077-4CDB-9BB6-F8A9C23D2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AA16-B412-4651-80AA-DFBEC561EC40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62FB9-02C5-4F46-947D-833FD6FA1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60F6A-3FEC-428B-90F2-446A6EA15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0129C-B914-4142-99C9-D5005940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761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3384A-1A56-404E-8BB7-3169CA5D0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47C7D-3B52-4CEE-9B2B-A649E754F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A6A11-3CD3-47B0-A544-6E5FDF611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AA16-B412-4651-80AA-DFBEC561EC40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2E0F2-4ED5-460F-B19F-6F0270422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D4E22-E39D-41C5-BB57-17DFBFACB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0129C-B914-4142-99C9-D5005940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45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49A8B-92BC-4171-AC6F-0635D0920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D9630-0380-4701-8F74-5F71238B2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54D04-95FC-41B5-8201-6FF8A8231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AA16-B412-4651-80AA-DFBEC561EC40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AD52C-ED80-49B8-A720-5D5FE2C8D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28837-6ACB-4175-A876-13975B717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0129C-B914-4142-99C9-D5005940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785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03DCC-607D-4A14-A9B2-3A432EB9A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62496-7F4F-4836-B7CA-F2B6EAC0E1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C34AD-0523-4CA6-BC5E-495D0F2C01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E1FA5-39A9-4CD9-A0EA-3837374E6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AA16-B412-4651-80AA-DFBEC561EC40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D9AC79-CAAC-47C6-AF04-9EF5C0169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695D8-2199-4086-948F-8A6702666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0129C-B914-4142-99C9-D5005940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73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8F02B-77DA-40DE-8211-73FDAD51B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EDB0F-CD5D-4334-893B-B99C5F3D3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F86A4C-9ECA-4183-88D3-5B915CE1F7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BAA0AE-BE64-410D-970B-E40C23A8FA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236B2B-83C7-4F08-AE97-A2D5C14E0E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DE604D-DC90-4CEB-BB25-2CCFC8756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AA16-B412-4651-80AA-DFBEC561EC40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B8FA5A-68AD-442C-94EA-FEE521AC9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7318D3-C256-4EF8-92AE-1B0FAEC36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0129C-B914-4142-99C9-D5005940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688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73EA2-AA27-422A-A056-4D6AFA841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0E3C2F-B2A9-49F0-B280-128F71A2F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AA16-B412-4651-80AA-DFBEC561EC40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2D2779-4B77-42C8-8117-7DBFA54FB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5E5760-11A8-4ED2-8F86-9B8B41B91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0129C-B914-4142-99C9-D5005940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509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CD5D37-ACE5-4765-A270-4F0AA2D85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AA16-B412-4651-80AA-DFBEC561EC40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335D5B-BE73-483E-944C-85D7D0985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ECA27-80D5-4C79-92C2-96B0C8FC9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0129C-B914-4142-99C9-D5005940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04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80EF5-CDBB-4630-8FBB-9354E4B23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D66AF-2BB0-4AF7-8EE8-343E7C4E1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2B0A92-F9D4-4A80-84A4-8E65A12DBC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01C9B8-3BAF-403D-A9CF-F4501A84B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AA16-B412-4651-80AA-DFBEC561EC40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2D92F-6EBF-4E9B-8C8D-91E74E0F0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8523E-2544-4F3A-9F4E-D5C4161DD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0129C-B914-4142-99C9-D5005940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0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4D76C-5B9F-40CF-AF2D-57C5BCD1F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EB53DD-C118-433C-8F77-93013FFEB6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741252-A403-4ECF-9497-5AA0C07DE0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D16CB-4B35-42B4-8394-5FE14912B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AA16-B412-4651-80AA-DFBEC561EC40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F00A6-75E4-4C0C-9232-007076430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22C683-8A94-40F4-B201-8C036F593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0129C-B914-4142-99C9-D5005940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563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6000">
              <a:schemeClr val="bg2">
                <a:lumMod val="9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4DCDDD-65C8-4C74-8FA7-CA7083313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52C91F-6508-42BE-99B5-468D8DF96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6DD5D-9FE1-494E-AB8D-6D802E74D7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7AA16-B412-4651-80AA-DFBEC561EC40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ACBDC-FCD6-4E79-9EF3-B3C0CAC06E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9AF29-CC0A-4B11-9B82-B3EA046AE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0129C-B914-4142-99C9-D5005940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42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68B972-03E8-4D2D-8989-5CEB0EB8204F}"/>
              </a:ext>
            </a:extLst>
          </p:cNvPr>
          <p:cNvSpPr/>
          <p:nvPr/>
        </p:nvSpPr>
        <p:spPr>
          <a:xfrm>
            <a:off x="1024128" y="965199"/>
            <a:ext cx="6766078" cy="4927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cap="none" spc="0">
                <a:ln/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California Housing and Predictability Models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DC9F4-A27B-469F-82F2-A001576316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8729" y="965198"/>
            <a:ext cx="2707937" cy="49276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000" kern="120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Eli Lobato</a:t>
            </a:r>
          </a:p>
          <a:p>
            <a:pPr algn="l"/>
            <a:r>
              <a:rPr lang="en-US" sz="2000" kern="120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Yannick Befidi</a:t>
            </a:r>
          </a:p>
          <a:p>
            <a:pPr algn="l"/>
            <a:r>
              <a:rPr lang="en-US" sz="2000" kern="120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Bryce Jones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8160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689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9034C-03DC-40EB-86C6-C0C189DC5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Production averaged less than 80,000 new homes annually over the last 10 years, and ongoing production continues to fall far below the projected need of 180,000 additional homes annually.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Overall homeownership rates are at their lowest since the 1940s.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California is home to 12 percent of the nation’s population, but a disproportionate 22 percent of the nation’s homeless population.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For California’s vulnerable populations, discrimination and inadequate accommodations for people with disabilities are worsening housing cost and affordability challenges.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EEF0AF-A1DF-40B5-9A83-5F6817EF55DE}"/>
              </a:ext>
            </a:extLst>
          </p:cNvPr>
          <p:cNvSpPr/>
          <p:nvPr/>
        </p:nvSpPr>
        <p:spPr>
          <a:xfrm>
            <a:off x="4578581" y="219372"/>
            <a:ext cx="27507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The Data</a:t>
            </a:r>
          </a:p>
        </p:txBody>
      </p:sp>
    </p:spTree>
    <p:extLst>
      <p:ext uri="{BB962C8B-B14F-4D97-AF65-F5344CB8AC3E}">
        <p14:creationId xmlns:p14="http://schemas.microsoft.com/office/powerpoint/2010/main" val="3089825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DFB80-E5D3-47B7-9E69-3B4E1D6C4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Housing prices are appearing to drop over the next 2-3 years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California is looking at a major recession that is preventing many people from getting housing in the state due to the cost of living.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Housing will continue to be fluctuating in value in California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Many people outside of the state are able to get an opportunity to take advantage of the housing decline in California.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032655-DEAE-4306-B840-339E211FC1E1}"/>
              </a:ext>
            </a:extLst>
          </p:cNvPr>
          <p:cNvSpPr/>
          <p:nvPr/>
        </p:nvSpPr>
        <p:spPr>
          <a:xfrm>
            <a:off x="4207309" y="0"/>
            <a:ext cx="3777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Our Analysis</a:t>
            </a:r>
          </a:p>
        </p:txBody>
      </p:sp>
    </p:spTree>
    <p:extLst>
      <p:ext uri="{BB962C8B-B14F-4D97-AF65-F5344CB8AC3E}">
        <p14:creationId xmlns:p14="http://schemas.microsoft.com/office/powerpoint/2010/main" val="1289083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1BA94-A2B8-4E3B-9033-FC8CFF543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Some Visualizations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B35B7C1C-09A0-4F44-B9CB-3CAA62659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013" y="2078220"/>
            <a:ext cx="6552414" cy="456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969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453B3-F70B-4975-8A60-14FDA5DD5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Notice of Defaults in CA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F6D04D73-B109-49DB-A2B0-4E1FB2986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891" y="1854929"/>
            <a:ext cx="8866909" cy="447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556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094A9408-40F3-4123-9308-30EFA2088A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6" b="2291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723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8741782-45F7-4DAB-993A-E12AF263E9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285" y="1939538"/>
            <a:ext cx="8918811" cy="491846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7D9E2CF-7475-412E-8CB2-6658F51881C0}"/>
              </a:ext>
            </a:extLst>
          </p:cNvPr>
          <p:cNvSpPr/>
          <p:nvPr/>
        </p:nvSpPr>
        <p:spPr>
          <a:xfrm>
            <a:off x="4067688" y="428321"/>
            <a:ext cx="32931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The Future</a:t>
            </a:r>
          </a:p>
        </p:txBody>
      </p:sp>
    </p:spTree>
    <p:extLst>
      <p:ext uri="{BB962C8B-B14F-4D97-AF65-F5344CB8AC3E}">
        <p14:creationId xmlns:p14="http://schemas.microsoft.com/office/powerpoint/2010/main" val="3027124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179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Some Visualizations</vt:lpstr>
      <vt:lpstr>Notice of Defaults in CA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Bryce Jones</dc:creator>
  <cp:lastModifiedBy>Bryce Jones</cp:lastModifiedBy>
  <cp:revision>13</cp:revision>
  <dcterms:created xsi:type="dcterms:W3CDTF">2020-05-20T21:10:24Z</dcterms:created>
  <dcterms:modified xsi:type="dcterms:W3CDTF">2020-05-20T23:17:08Z</dcterms:modified>
</cp:coreProperties>
</file>