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28" r:id="rId3"/>
    <p:sldId id="259" r:id="rId4"/>
    <p:sldId id="323" r:id="rId5"/>
    <p:sldId id="316" r:id="rId6"/>
    <p:sldId id="262" r:id="rId7"/>
    <p:sldId id="264" r:id="rId8"/>
    <p:sldId id="317" r:id="rId9"/>
    <p:sldId id="318" r:id="rId10"/>
    <p:sldId id="319" r:id="rId11"/>
    <p:sldId id="265" r:id="rId12"/>
    <p:sldId id="263" r:id="rId13"/>
    <p:sldId id="324" r:id="rId14"/>
    <p:sldId id="272" r:id="rId15"/>
    <p:sldId id="321" r:id="rId16"/>
    <p:sldId id="268" r:id="rId17"/>
    <p:sldId id="271" r:id="rId18"/>
    <p:sldId id="273" r:id="rId19"/>
    <p:sldId id="270" r:id="rId20"/>
    <p:sldId id="274" r:id="rId21"/>
    <p:sldId id="277" r:id="rId22"/>
    <p:sldId id="278" r:id="rId23"/>
    <p:sldId id="314" r:id="rId24"/>
    <p:sldId id="275" r:id="rId25"/>
    <p:sldId id="280" r:id="rId26"/>
    <p:sldId id="281" r:id="rId27"/>
    <p:sldId id="282" r:id="rId28"/>
    <p:sldId id="279" r:id="rId29"/>
    <p:sldId id="287" r:id="rId30"/>
    <p:sldId id="327" r:id="rId31"/>
    <p:sldId id="288" r:id="rId32"/>
    <p:sldId id="289" r:id="rId33"/>
    <p:sldId id="329" r:id="rId34"/>
    <p:sldId id="290" r:id="rId35"/>
    <p:sldId id="267" r:id="rId36"/>
    <p:sldId id="325" r:id="rId37"/>
    <p:sldId id="301" r:id="rId38"/>
    <p:sldId id="298" r:id="rId39"/>
    <p:sldId id="299" r:id="rId40"/>
    <p:sldId id="315" r:id="rId41"/>
    <p:sldId id="303" r:id="rId42"/>
    <p:sldId id="261" r:id="rId43"/>
    <p:sldId id="304" r:id="rId44"/>
    <p:sldId id="307" r:id="rId45"/>
    <p:sldId id="308" r:id="rId46"/>
    <p:sldId id="311" r:id="rId47"/>
    <p:sldId id="309" r:id="rId48"/>
    <p:sldId id="305" r:id="rId49"/>
    <p:sldId id="300" r:id="rId50"/>
    <p:sldId id="326" r:id="rId51"/>
    <p:sldId id="292" r:id="rId52"/>
    <p:sldId id="283" r:id="rId53"/>
    <p:sldId id="284" r:id="rId54"/>
    <p:sldId id="276" r:id="rId55"/>
    <p:sldId id="285" r:id="rId56"/>
    <p:sldId id="286" r:id="rId57"/>
    <p:sldId id="312" r:id="rId58"/>
    <p:sldId id="313" r:id="rId59"/>
    <p:sldId id="293" r:id="rId60"/>
    <p:sldId id="294" r:id="rId61"/>
    <p:sldId id="295" r:id="rId62"/>
    <p:sldId id="296"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04"/>
    <p:restoredTop sz="96327"/>
  </p:normalViewPr>
  <p:slideViewPr>
    <p:cSldViewPr snapToGrid="0">
      <p:cViewPr varScale="1">
        <p:scale>
          <a:sx n="141" d="100"/>
          <a:sy n="141" d="100"/>
        </p:scale>
        <p:origin x="9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hyperlink" Target="https://spring.io/project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docs.spring.io/spring-boot/docs/2.0.x/reference/html/using-boot-build-systems.html#using-boot-starter"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98BB-5165-09FB-9932-62B60F1FD322}"/>
              </a:ext>
            </a:extLst>
          </p:cNvPr>
          <p:cNvSpPr>
            <a:spLocks noGrp="1"/>
          </p:cNvSpPr>
          <p:nvPr>
            <p:ph type="ctrTitle"/>
          </p:nvPr>
        </p:nvSpPr>
        <p:spPr>
          <a:xfrm>
            <a:off x="1507067" y="1578133"/>
            <a:ext cx="4335468" cy="2875534"/>
          </a:xfrm>
        </p:spPr>
        <p:txBody>
          <a:bodyPr>
            <a:normAutofit/>
          </a:bodyPr>
          <a:lstStyle/>
          <a:p>
            <a:r>
              <a:rPr lang="en-IL" dirty="0"/>
              <a:t>Spring </a:t>
            </a:r>
            <a:r>
              <a:rPr lang="en-US" dirty="0"/>
              <a:t>Core </a:t>
            </a:r>
            <a:br>
              <a:rPr lang="en-US" dirty="0"/>
            </a:br>
            <a:r>
              <a:rPr lang="en-US" dirty="0"/>
              <a:t>and Spring Boot</a:t>
            </a:r>
            <a:endParaRPr lang="en-IL" dirty="0"/>
          </a:p>
        </p:txBody>
      </p:sp>
      <p:sp>
        <p:nvSpPr>
          <p:cNvPr id="3" name="Subtitle 2">
            <a:extLst>
              <a:ext uri="{FF2B5EF4-FFF2-40B4-BE49-F238E27FC236}">
                <a16:creationId xmlns:a16="http://schemas.microsoft.com/office/drawing/2014/main" id="{7E5DEF19-7C10-50FE-FB51-1D9164D9393A}"/>
              </a:ext>
            </a:extLst>
          </p:cNvPr>
          <p:cNvSpPr>
            <a:spLocks noGrp="1"/>
          </p:cNvSpPr>
          <p:nvPr>
            <p:ph type="subTitle" idx="1"/>
          </p:nvPr>
        </p:nvSpPr>
        <p:spPr>
          <a:xfrm>
            <a:off x="1507067" y="4453667"/>
            <a:ext cx="4335468" cy="1096899"/>
          </a:xfrm>
        </p:spPr>
        <p:txBody>
          <a:bodyPr>
            <a:normAutofit/>
          </a:bodyPr>
          <a:lstStyle/>
          <a:p>
            <a:r>
              <a:rPr lang="en-IL"/>
              <a:t>Yulia Bensman, 2023</a:t>
            </a:r>
            <a:endParaRPr lang="en-IL" dirty="0"/>
          </a:p>
        </p:txBody>
      </p:sp>
      <p:pic>
        <p:nvPicPr>
          <p:cNvPr id="4" name="Picture 3" descr="Logo, icon&#10;&#10;Description automatically generated">
            <a:extLst>
              <a:ext uri="{FF2B5EF4-FFF2-40B4-BE49-F238E27FC236}">
                <a16:creationId xmlns:a16="http://schemas.microsoft.com/office/drawing/2014/main" id="{F95FC956-256F-F142-7CE6-9F25B017E490}"/>
              </a:ext>
            </a:extLst>
          </p:cNvPr>
          <p:cNvPicPr>
            <a:picLocks noChangeAspect="1"/>
          </p:cNvPicPr>
          <p:nvPr/>
        </p:nvPicPr>
        <p:blipFill>
          <a:blip r:embed="rId2"/>
          <a:stretch>
            <a:fillRect/>
          </a:stretch>
        </p:blipFill>
        <p:spPr>
          <a:xfrm>
            <a:off x="6095998" y="1924043"/>
            <a:ext cx="3280613" cy="3280613"/>
          </a:xfrm>
          <a:prstGeom prst="rect">
            <a:avLst/>
          </a:prstGeom>
        </p:spPr>
      </p:pic>
    </p:spTree>
    <p:extLst>
      <p:ext uri="{BB962C8B-B14F-4D97-AF65-F5344CB8AC3E}">
        <p14:creationId xmlns:p14="http://schemas.microsoft.com/office/powerpoint/2010/main" val="3274574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6AFD-C30A-821E-A6B9-462C7DA9B866}"/>
              </a:ext>
            </a:extLst>
          </p:cNvPr>
          <p:cNvSpPr>
            <a:spLocks noGrp="1"/>
          </p:cNvSpPr>
          <p:nvPr>
            <p:ph type="title"/>
          </p:nvPr>
        </p:nvSpPr>
        <p:spPr/>
        <p:txBody>
          <a:bodyPr/>
          <a:lstStyle/>
          <a:p>
            <a:r>
              <a:rPr lang="en-IL" dirty="0"/>
              <a:t>Dependency Injection explained</a:t>
            </a:r>
          </a:p>
        </p:txBody>
      </p:sp>
      <p:sp>
        <p:nvSpPr>
          <p:cNvPr id="3" name="Content Placeholder 2">
            <a:extLst>
              <a:ext uri="{FF2B5EF4-FFF2-40B4-BE49-F238E27FC236}">
                <a16:creationId xmlns:a16="http://schemas.microsoft.com/office/drawing/2014/main" id="{0C5ECF89-653D-AB01-9A55-75A538E9C56F}"/>
              </a:ext>
            </a:extLst>
          </p:cNvPr>
          <p:cNvSpPr>
            <a:spLocks noGrp="1"/>
          </p:cNvSpPr>
          <p:nvPr>
            <p:ph idx="1"/>
          </p:nvPr>
        </p:nvSpPr>
        <p:spPr/>
        <p:txBody>
          <a:bodyPr>
            <a:normAutofit fontScale="92500" lnSpcReduction="20000"/>
          </a:bodyPr>
          <a:lstStyle/>
          <a:p>
            <a:r>
              <a:rPr lang="en-US" sz="2800" i="1" dirty="0">
                <a:solidFill>
                  <a:srgbClr val="0070C0"/>
                </a:solidFill>
              </a:rPr>
              <a:t>Dependency Injection (DI) </a:t>
            </a:r>
            <a:r>
              <a:rPr lang="en-US" sz="2800" dirty="0"/>
              <a:t>is a design pattern used to implement IoC. It allows the creation of dependent objects outside of a class and provides those objects to a class through different ways. Using DI, we move the creation and binding of the dependent objects outside of the class that depends on them.</a:t>
            </a:r>
          </a:p>
          <a:p>
            <a:r>
              <a:rPr lang="en-US" sz="2800" dirty="0"/>
              <a:t>The injector class injects the service (dependency) to the client (dependent).</a:t>
            </a:r>
          </a:p>
          <a:p>
            <a:r>
              <a:rPr lang="en-US" sz="2800" dirty="0"/>
              <a:t>Dependency injection is one of the SOLID object-oriented principles.</a:t>
            </a:r>
          </a:p>
          <a:p>
            <a:endParaRPr lang="en-IL" dirty="0"/>
          </a:p>
        </p:txBody>
      </p:sp>
    </p:spTree>
    <p:extLst>
      <p:ext uri="{BB962C8B-B14F-4D97-AF65-F5344CB8AC3E}">
        <p14:creationId xmlns:p14="http://schemas.microsoft.com/office/powerpoint/2010/main" val="1733111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40A2-2337-C7EF-497B-DC5858615D21}"/>
              </a:ext>
            </a:extLst>
          </p:cNvPr>
          <p:cNvSpPr>
            <a:spLocks noGrp="1"/>
          </p:cNvSpPr>
          <p:nvPr>
            <p:ph type="title"/>
          </p:nvPr>
        </p:nvSpPr>
        <p:spPr>
          <a:xfrm>
            <a:off x="677334" y="609600"/>
            <a:ext cx="8596668" cy="1089518"/>
          </a:xfrm>
        </p:spPr>
        <p:txBody>
          <a:bodyPr>
            <a:normAutofit/>
          </a:bodyPr>
          <a:lstStyle/>
          <a:p>
            <a:r>
              <a:rPr lang="en-IL" dirty="0"/>
              <a:t>Dependency Injection illustrated</a:t>
            </a:r>
          </a:p>
        </p:txBody>
      </p:sp>
      <p:sp>
        <p:nvSpPr>
          <p:cNvPr id="3" name="Content Placeholder 2">
            <a:extLst>
              <a:ext uri="{FF2B5EF4-FFF2-40B4-BE49-F238E27FC236}">
                <a16:creationId xmlns:a16="http://schemas.microsoft.com/office/drawing/2014/main" id="{16808066-28F5-E4CC-070E-659B2B456949}"/>
              </a:ext>
            </a:extLst>
          </p:cNvPr>
          <p:cNvSpPr>
            <a:spLocks noGrp="1"/>
          </p:cNvSpPr>
          <p:nvPr>
            <p:ph idx="1"/>
          </p:nvPr>
        </p:nvSpPr>
        <p:spPr>
          <a:xfrm>
            <a:off x="645666" y="1541143"/>
            <a:ext cx="9991196" cy="4071248"/>
          </a:xfrm>
        </p:spPr>
        <p:txBody>
          <a:bodyPr/>
          <a:lstStyle/>
          <a:p>
            <a:pPr marL="0" indent="0">
              <a:buNone/>
            </a:pPr>
            <a:r>
              <a:rPr lang="en-US" sz="1800" dirty="0"/>
              <a:t>Instead of having the </a:t>
            </a:r>
            <a:r>
              <a:rPr lang="en-US" dirty="0">
                <a:solidFill>
                  <a:srgbClr val="0000FF"/>
                </a:solidFill>
              </a:rPr>
              <a:t>Computer</a:t>
            </a:r>
            <a:r>
              <a:rPr lang="en-US" sz="1800" dirty="0"/>
              <a:t> object control its dependencies (</a:t>
            </a:r>
            <a:r>
              <a:rPr lang="en-US" sz="1800" dirty="0" err="1"/>
              <a:t>new’ed</a:t>
            </a:r>
            <a:r>
              <a:rPr lang="en-US" sz="1800" dirty="0"/>
              <a:t> them), </a:t>
            </a:r>
            <a:r>
              <a:rPr lang="en-US" sz="1800" dirty="0">
                <a:solidFill>
                  <a:srgbClr val="FD2DFF"/>
                </a:solidFill>
              </a:rPr>
              <a:t>let’s supply (inject) them for him! </a:t>
            </a:r>
            <a:endParaRPr lang="en-IL" dirty="0"/>
          </a:p>
        </p:txBody>
      </p:sp>
      <p:sp>
        <p:nvSpPr>
          <p:cNvPr id="4" name="Rectangle: Rounded Corners 5">
            <a:extLst>
              <a:ext uri="{FF2B5EF4-FFF2-40B4-BE49-F238E27FC236}">
                <a16:creationId xmlns:a16="http://schemas.microsoft.com/office/drawing/2014/main" id="{C1C122F6-EB77-398C-0369-BE8A66E1F90A}"/>
              </a:ext>
            </a:extLst>
          </p:cNvPr>
          <p:cNvSpPr/>
          <p:nvPr/>
        </p:nvSpPr>
        <p:spPr>
          <a:xfrm>
            <a:off x="591575" y="3491251"/>
            <a:ext cx="1843934" cy="673073"/>
          </a:xfrm>
          <a:prstGeom prst="roundRect">
            <a:avLst>
              <a:gd name="adj" fmla="val 32052"/>
            </a:avLst>
          </a:prstGeom>
          <a:solidFill>
            <a:srgbClr val="008E4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200" dirty="0"/>
              <a:t>Factory</a:t>
            </a:r>
            <a:endParaRPr lang="he-IL" sz="3200" dirty="0"/>
          </a:p>
        </p:txBody>
      </p:sp>
      <p:sp>
        <p:nvSpPr>
          <p:cNvPr id="5" name="Rectangle: Rounded Corners 6">
            <a:extLst>
              <a:ext uri="{FF2B5EF4-FFF2-40B4-BE49-F238E27FC236}">
                <a16:creationId xmlns:a16="http://schemas.microsoft.com/office/drawing/2014/main" id="{C60632D4-20B4-B703-9305-ED51DF652843}"/>
              </a:ext>
            </a:extLst>
          </p:cNvPr>
          <p:cNvSpPr/>
          <p:nvPr/>
        </p:nvSpPr>
        <p:spPr>
          <a:xfrm>
            <a:off x="3009842" y="2914141"/>
            <a:ext cx="1709450" cy="487326"/>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t>CPU</a:t>
            </a:r>
            <a:endParaRPr lang="he-IL" sz="2400" dirty="0"/>
          </a:p>
        </p:txBody>
      </p:sp>
      <p:sp>
        <p:nvSpPr>
          <p:cNvPr id="6" name="Rectangle: Rounded Corners 7">
            <a:extLst>
              <a:ext uri="{FF2B5EF4-FFF2-40B4-BE49-F238E27FC236}">
                <a16:creationId xmlns:a16="http://schemas.microsoft.com/office/drawing/2014/main" id="{9A3ACFEA-645B-7135-67CF-311863924B1E}"/>
              </a:ext>
            </a:extLst>
          </p:cNvPr>
          <p:cNvSpPr/>
          <p:nvPr/>
        </p:nvSpPr>
        <p:spPr>
          <a:xfrm>
            <a:off x="3009842" y="3584125"/>
            <a:ext cx="1709449" cy="487326"/>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t>RAM</a:t>
            </a:r>
            <a:endParaRPr lang="he-IL" sz="2400" dirty="0"/>
          </a:p>
        </p:txBody>
      </p:sp>
      <p:sp>
        <p:nvSpPr>
          <p:cNvPr id="7" name="Rectangle: Rounded Corners 8">
            <a:extLst>
              <a:ext uri="{FF2B5EF4-FFF2-40B4-BE49-F238E27FC236}">
                <a16:creationId xmlns:a16="http://schemas.microsoft.com/office/drawing/2014/main" id="{F88E4837-7519-5E11-0C22-196FE0C829FC}"/>
              </a:ext>
            </a:extLst>
          </p:cNvPr>
          <p:cNvSpPr/>
          <p:nvPr/>
        </p:nvSpPr>
        <p:spPr>
          <a:xfrm>
            <a:off x="3009841" y="4253806"/>
            <a:ext cx="1709449" cy="487326"/>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t>GPU</a:t>
            </a:r>
            <a:endParaRPr lang="he-IL" sz="2400" dirty="0"/>
          </a:p>
        </p:txBody>
      </p:sp>
      <p:cxnSp>
        <p:nvCxnSpPr>
          <p:cNvPr id="8" name="Straight Arrow Connector 7">
            <a:extLst>
              <a:ext uri="{FF2B5EF4-FFF2-40B4-BE49-F238E27FC236}">
                <a16:creationId xmlns:a16="http://schemas.microsoft.com/office/drawing/2014/main" id="{5CB5E239-139C-0B01-1953-C6B7394DC0B9}"/>
              </a:ext>
            </a:extLst>
          </p:cNvPr>
          <p:cNvCxnSpPr>
            <a:stCxn id="4" idx="3"/>
            <a:endCxn id="5" idx="1"/>
          </p:cNvCxnSpPr>
          <p:nvPr/>
        </p:nvCxnSpPr>
        <p:spPr>
          <a:xfrm flipV="1">
            <a:off x="2435509" y="3157804"/>
            <a:ext cx="574333" cy="669984"/>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2DECAA0-87BD-7E28-5435-5E36F3EEB3B2}"/>
              </a:ext>
            </a:extLst>
          </p:cNvPr>
          <p:cNvCxnSpPr>
            <a:cxnSpLocks/>
            <a:stCxn id="4" idx="3"/>
            <a:endCxn id="6" idx="1"/>
          </p:cNvCxnSpPr>
          <p:nvPr/>
        </p:nvCxnSpPr>
        <p:spPr>
          <a:xfrm>
            <a:off x="2435509" y="3827788"/>
            <a:ext cx="574333" cy="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18BC76C-23E8-4DAE-93F8-DFFA059DE806}"/>
              </a:ext>
            </a:extLst>
          </p:cNvPr>
          <p:cNvCxnSpPr>
            <a:cxnSpLocks/>
            <a:stCxn id="4" idx="3"/>
            <a:endCxn id="7" idx="1"/>
          </p:cNvCxnSpPr>
          <p:nvPr/>
        </p:nvCxnSpPr>
        <p:spPr>
          <a:xfrm>
            <a:off x="2435509" y="3827788"/>
            <a:ext cx="574332" cy="669681"/>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7">
            <a:extLst>
              <a:ext uri="{FF2B5EF4-FFF2-40B4-BE49-F238E27FC236}">
                <a16:creationId xmlns:a16="http://schemas.microsoft.com/office/drawing/2014/main" id="{1BDD1419-6968-0F79-0C94-B4B81E82FCA9}"/>
              </a:ext>
            </a:extLst>
          </p:cNvPr>
          <p:cNvSpPr/>
          <p:nvPr/>
        </p:nvSpPr>
        <p:spPr>
          <a:xfrm>
            <a:off x="5233761" y="3347602"/>
            <a:ext cx="1316977" cy="936858"/>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t>Computer</a:t>
            </a:r>
            <a:endParaRPr lang="he-IL" sz="1600" dirty="0"/>
          </a:p>
        </p:txBody>
      </p:sp>
      <p:cxnSp>
        <p:nvCxnSpPr>
          <p:cNvPr id="12" name="Straight Arrow Connector 11">
            <a:extLst>
              <a:ext uri="{FF2B5EF4-FFF2-40B4-BE49-F238E27FC236}">
                <a16:creationId xmlns:a16="http://schemas.microsoft.com/office/drawing/2014/main" id="{BFBDAB25-5E1E-E7CA-ACCF-B93EC21160FA}"/>
              </a:ext>
            </a:extLst>
          </p:cNvPr>
          <p:cNvCxnSpPr>
            <a:cxnSpLocks/>
            <a:stCxn id="5" idx="3"/>
          </p:cNvCxnSpPr>
          <p:nvPr/>
        </p:nvCxnSpPr>
        <p:spPr>
          <a:xfrm>
            <a:off x="4719292" y="3157804"/>
            <a:ext cx="921972" cy="240405"/>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325F26F-6948-3619-3443-E818DE6D4AE0}"/>
              </a:ext>
            </a:extLst>
          </p:cNvPr>
          <p:cNvCxnSpPr>
            <a:cxnSpLocks/>
            <a:stCxn id="6" idx="3"/>
            <a:endCxn id="11" idx="1"/>
          </p:cNvCxnSpPr>
          <p:nvPr/>
        </p:nvCxnSpPr>
        <p:spPr>
          <a:xfrm flipV="1">
            <a:off x="4719291" y="3816031"/>
            <a:ext cx="514470" cy="11757"/>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C45413A-9FA1-6DEA-812E-712DEE90BA11}"/>
              </a:ext>
            </a:extLst>
          </p:cNvPr>
          <p:cNvCxnSpPr>
            <a:cxnSpLocks/>
            <a:stCxn id="7" idx="3"/>
          </p:cNvCxnSpPr>
          <p:nvPr/>
        </p:nvCxnSpPr>
        <p:spPr>
          <a:xfrm flipV="1">
            <a:off x="4719290" y="4253806"/>
            <a:ext cx="921974" cy="243663"/>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27">
            <a:extLst>
              <a:ext uri="{FF2B5EF4-FFF2-40B4-BE49-F238E27FC236}">
                <a16:creationId xmlns:a16="http://schemas.microsoft.com/office/drawing/2014/main" id="{346E1F41-CB0A-3015-492E-8996D558B6A1}"/>
              </a:ext>
            </a:extLst>
          </p:cNvPr>
          <p:cNvSpPr/>
          <p:nvPr/>
        </p:nvSpPr>
        <p:spPr>
          <a:xfrm>
            <a:off x="6962862" y="3157804"/>
            <a:ext cx="1320876" cy="487326"/>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i="1" dirty="0"/>
              <a:t>CPU</a:t>
            </a:r>
            <a:endParaRPr lang="he-IL" sz="2400" i="1" dirty="0"/>
          </a:p>
        </p:txBody>
      </p:sp>
      <p:sp>
        <p:nvSpPr>
          <p:cNvPr id="16" name="Flowchart: Multidocument 28">
            <a:extLst>
              <a:ext uri="{FF2B5EF4-FFF2-40B4-BE49-F238E27FC236}">
                <a16:creationId xmlns:a16="http://schemas.microsoft.com/office/drawing/2014/main" id="{1D766B8A-1924-CA27-11F0-B647B150CC1F}"/>
              </a:ext>
            </a:extLst>
          </p:cNvPr>
          <p:cNvSpPr/>
          <p:nvPr/>
        </p:nvSpPr>
        <p:spPr>
          <a:xfrm>
            <a:off x="8505036" y="3046356"/>
            <a:ext cx="1709450" cy="673073"/>
          </a:xfrm>
          <a:prstGeom prst="flowChartMultidocument">
            <a:avLst/>
          </a:prstGeom>
          <a:solidFill>
            <a:srgbClr val="57D3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Box CPU</a:t>
            </a:r>
            <a:endParaRPr lang="he-IL" dirty="0">
              <a:solidFill>
                <a:sysClr val="windowText" lastClr="000000"/>
              </a:solidFill>
            </a:endParaRPr>
          </a:p>
        </p:txBody>
      </p:sp>
      <p:sp>
        <p:nvSpPr>
          <p:cNvPr id="17" name="Rectangle: Rounded Corners 29">
            <a:extLst>
              <a:ext uri="{FF2B5EF4-FFF2-40B4-BE49-F238E27FC236}">
                <a16:creationId xmlns:a16="http://schemas.microsoft.com/office/drawing/2014/main" id="{283EFCA4-34AF-E14D-934D-6FCEE570F3AE}"/>
              </a:ext>
            </a:extLst>
          </p:cNvPr>
          <p:cNvSpPr/>
          <p:nvPr/>
        </p:nvSpPr>
        <p:spPr>
          <a:xfrm>
            <a:off x="6962861" y="4121344"/>
            <a:ext cx="1320877" cy="487326"/>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i="1" dirty="0"/>
              <a:t>RAM</a:t>
            </a:r>
            <a:endParaRPr lang="he-IL" sz="2400" i="1" dirty="0"/>
          </a:p>
        </p:txBody>
      </p:sp>
      <p:sp>
        <p:nvSpPr>
          <p:cNvPr id="18" name="Flowchart: Multidocument 30">
            <a:extLst>
              <a:ext uri="{FF2B5EF4-FFF2-40B4-BE49-F238E27FC236}">
                <a16:creationId xmlns:a16="http://schemas.microsoft.com/office/drawing/2014/main" id="{41447B54-EA5D-8F1D-DB89-0923D4409EA6}"/>
              </a:ext>
            </a:extLst>
          </p:cNvPr>
          <p:cNvSpPr/>
          <p:nvPr/>
        </p:nvSpPr>
        <p:spPr>
          <a:xfrm>
            <a:off x="8505036" y="4078385"/>
            <a:ext cx="1842827" cy="673073"/>
          </a:xfrm>
          <a:prstGeom prst="flowChartMultidocument">
            <a:avLst/>
          </a:prstGeom>
          <a:solidFill>
            <a:srgbClr val="57D3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Box RAM</a:t>
            </a:r>
            <a:endParaRPr lang="he-IL" dirty="0">
              <a:solidFill>
                <a:sysClr val="windowText" lastClr="000000"/>
              </a:solidFill>
            </a:endParaRPr>
          </a:p>
        </p:txBody>
      </p:sp>
      <p:cxnSp>
        <p:nvCxnSpPr>
          <p:cNvPr id="19" name="Straight Arrow Connector 18">
            <a:extLst>
              <a:ext uri="{FF2B5EF4-FFF2-40B4-BE49-F238E27FC236}">
                <a16:creationId xmlns:a16="http://schemas.microsoft.com/office/drawing/2014/main" id="{DB4F780A-E5C9-A9D5-2102-1E81A3B9DCBE}"/>
              </a:ext>
            </a:extLst>
          </p:cNvPr>
          <p:cNvCxnSpPr>
            <a:cxnSpLocks/>
            <a:stCxn id="11" idx="3"/>
            <a:endCxn id="15" idx="1"/>
          </p:cNvCxnSpPr>
          <p:nvPr/>
        </p:nvCxnSpPr>
        <p:spPr>
          <a:xfrm flipV="1">
            <a:off x="6550738" y="3401467"/>
            <a:ext cx="412124" cy="414564"/>
          </a:xfrm>
          <a:prstGeom prst="straightConnector1">
            <a:avLst/>
          </a:prstGeom>
          <a:ln w="28575">
            <a:solidFill>
              <a:srgbClr val="00B05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470020F-919D-5D04-713C-86923509F78E}"/>
              </a:ext>
            </a:extLst>
          </p:cNvPr>
          <p:cNvCxnSpPr>
            <a:cxnSpLocks/>
            <a:stCxn id="11" idx="3"/>
            <a:endCxn id="17" idx="1"/>
          </p:cNvCxnSpPr>
          <p:nvPr/>
        </p:nvCxnSpPr>
        <p:spPr>
          <a:xfrm>
            <a:off x="6550738" y="3816031"/>
            <a:ext cx="412123" cy="548976"/>
          </a:xfrm>
          <a:prstGeom prst="straightConnector1">
            <a:avLst/>
          </a:prstGeom>
          <a:ln w="28575">
            <a:solidFill>
              <a:srgbClr val="00B05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21" name="Freeform: Shape 51">
            <a:extLst>
              <a:ext uri="{FF2B5EF4-FFF2-40B4-BE49-F238E27FC236}">
                <a16:creationId xmlns:a16="http://schemas.microsoft.com/office/drawing/2014/main" id="{80843C50-E50E-E4E0-56ED-F116BB30FEAB}"/>
              </a:ext>
            </a:extLst>
          </p:cNvPr>
          <p:cNvSpPr/>
          <p:nvPr/>
        </p:nvSpPr>
        <p:spPr>
          <a:xfrm>
            <a:off x="1086358" y="2525801"/>
            <a:ext cx="4891490" cy="936858"/>
          </a:xfrm>
          <a:custGeom>
            <a:avLst/>
            <a:gdLst>
              <a:gd name="connsiteX0" fmla="*/ 0 w 4891490"/>
              <a:gd name="connsiteY0" fmla="*/ 936858 h 936858"/>
              <a:gd name="connsiteX1" fmla="*/ 2677099 w 4891490"/>
              <a:gd name="connsiteY1" fmla="*/ 424 h 936858"/>
              <a:gd name="connsiteX2" fmla="*/ 4891490 w 4891490"/>
              <a:gd name="connsiteY2" fmla="*/ 815672 h 936858"/>
            </a:gdLst>
            <a:ahLst/>
            <a:cxnLst>
              <a:cxn ang="0">
                <a:pos x="connsiteX0" y="connsiteY0"/>
              </a:cxn>
              <a:cxn ang="0">
                <a:pos x="connsiteX1" y="connsiteY1"/>
              </a:cxn>
              <a:cxn ang="0">
                <a:pos x="connsiteX2" y="connsiteY2"/>
              </a:cxn>
            </a:cxnLst>
            <a:rect l="l" t="t" r="r" b="b"/>
            <a:pathLst>
              <a:path w="4891490" h="936858">
                <a:moveTo>
                  <a:pt x="0" y="936858"/>
                </a:moveTo>
                <a:cubicBezTo>
                  <a:pt x="930925" y="478740"/>
                  <a:pt x="1861851" y="20622"/>
                  <a:pt x="2677099" y="424"/>
                </a:cubicBezTo>
                <a:cubicBezTo>
                  <a:pt x="3492347" y="-19774"/>
                  <a:pt x="4575673" y="687142"/>
                  <a:pt x="4891490" y="815672"/>
                </a:cubicBezTo>
              </a:path>
            </a:pathLst>
          </a:custGeom>
          <a:noFill/>
          <a:ln w="38100">
            <a:solidFill>
              <a:schemeClr val="tx1"/>
            </a:solidFill>
            <a:prstDash val="lgDashDot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 name="TextBox 21">
            <a:extLst>
              <a:ext uri="{FF2B5EF4-FFF2-40B4-BE49-F238E27FC236}">
                <a16:creationId xmlns:a16="http://schemas.microsoft.com/office/drawing/2014/main" id="{E95A8A90-9EBE-AFA6-191F-410E1C03BA93}"/>
              </a:ext>
            </a:extLst>
          </p:cNvPr>
          <p:cNvSpPr txBox="1"/>
          <p:nvPr/>
        </p:nvSpPr>
        <p:spPr>
          <a:xfrm>
            <a:off x="794759" y="5204591"/>
            <a:ext cx="9553104" cy="923330"/>
          </a:xfrm>
          <a:prstGeom prst="rect">
            <a:avLst/>
          </a:prstGeom>
          <a:noFill/>
        </p:spPr>
        <p:txBody>
          <a:bodyPr wrap="square" rtlCol="0">
            <a:spAutoFit/>
          </a:bodyPr>
          <a:lstStyle/>
          <a:p>
            <a:r>
              <a:rPr lang="en-IL" dirty="0"/>
              <a:t>Here </a:t>
            </a:r>
            <a:r>
              <a:rPr lang="en-IL" dirty="0">
                <a:solidFill>
                  <a:srgbClr val="0000FF"/>
                </a:solidFill>
              </a:rPr>
              <a:t>Factory</a:t>
            </a:r>
            <a:r>
              <a:rPr lang="en-IL" dirty="0"/>
              <a:t> (the injector) creates an objects of CPU, RAM, GPU etc. and injects them to the </a:t>
            </a:r>
            <a:r>
              <a:rPr lang="en-IL" dirty="0">
                <a:solidFill>
                  <a:srgbClr val="0000FF"/>
                </a:solidFill>
              </a:rPr>
              <a:t>Computer</a:t>
            </a:r>
            <a:r>
              <a:rPr lang="en-IL" dirty="0"/>
              <a:t> class.</a:t>
            </a:r>
            <a:r>
              <a:rPr lang="en-US" dirty="0"/>
              <a:t> In this way, the DI pattern separates the responsibility of creating an objects of these classes out of the Computer class.</a:t>
            </a:r>
            <a:endParaRPr lang="en-IL" dirty="0"/>
          </a:p>
        </p:txBody>
      </p:sp>
    </p:spTree>
    <p:extLst>
      <p:ext uri="{BB962C8B-B14F-4D97-AF65-F5344CB8AC3E}">
        <p14:creationId xmlns:p14="http://schemas.microsoft.com/office/powerpoint/2010/main" val="196615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8"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left)">
                                      <p:cBhvr>
                                        <p:cTn id="43" dur="500"/>
                                        <p:tgtEl>
                                          <p:spTgt spid="12"/>
                                        </p:tgtEl>
                                      </p:cBhvr>
                                    </p:animEffect>
                                  </p:childTnLst>
                                </p:cTn>
                              </p:par>
                              <p:par>
                                <p:cTn id="44" presetID="22" presetClass="entr" presetSubtype="8" fill="hold"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par>
                                <p:cTn id="47" presetID="22" presetClass="entr" presetSubtype="8"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par>
                                <p:cTn id="55" presetID="10"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2"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 calcmode="lin" valueType="num">
                                      <p:cBhvr additive="base">
                                        <p:cTn id="68" dur="500" fill="hold"/>
                                        <p:tgtEl>
                                          <p:spTgt spid="16"/>
                                        </p:tgtEl>
                                        <p:attrNameLst>
                                          <p:attrName>ppt_x</p:attrName>
                                        </p:attrNameLst>
                                      </p:cBhvr>
                                      <p:tavLst>
                                        <p:tav tm="0">
                                          <p:val>
                                            <p:strVal val="1+#ppt_w/2"/>
                                          </p:val>
                                        </p:tav>
                                        <p:tav tm="100000">
                                          <p:val>
                                            <p:strVal val="#ppt_x"/>
                                          </p:val>
                                        </p:tav>
                                      </p:tavLst>
                                    </p:anim>
                                    <p:anim calcmode="lin" valueType="num">
                                      <p:cBhvr additive="base">
                                        <p:cTn id="69" dur="500" fill="hold"/>
                                        <p:tgtEl>
                                          <p:spTgt spid="16"/>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additive="base">
                                        <p:cTn id="72" dur="500" fill="hold"/>
                                        <p:tgtEl>
                                          <p:spTgt spid="18"/>
                                        </p:tgtEl>
                                        <p:attrNameLst>
                                          <p:attrName>ppt_x</p:attrName>
                                        </p:attrNameLst>
                                      </p:cBhvr>
                                      <p:tavLst>
                                        <p:tav tm="0">
                                          <p:val>
                                            <p:strVal val="1+#ppt_w/2"/>
                                          </p:val>
                                        </p:tav>
                                        <p:tav tm="100000">
                                          <p:val>
                                            <p:strVal val="#ppt_x"/>
                                          </p:val>
                                        </p:tav>
                                      </p:tavLst>
                                    </p:anim>
                                    <p:anim calcmode="lin" valueType="num">
                                      <p:cBhvr additive="base">
                                        <p:cTn id="73"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animBg="1"/>
      <p:bldP spid="15" grpId="0" animBg="1"/>
      <p:bldP spid="16" grpId="0" animBg="1"/>
      <p:bldP spid="17" grpId="0" animBg="1"/>
      <p:bldP spid="18"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13CEB-B33C-5604-02BC-3036BDA84F19}"/>
              </a:ext>
            </a:extLst>
          </p:cNvPr>
          <p:cNvSpPr>
            <a:spLocks noGrp="1"/>
          </p:cNvSpPr>
          <p:nvPr>
            <p:ph type="title"/>
          </p:nvPr>
        </p:nvSpPr>
        <p:spPr>
          <a:xfrm>
            <a:off x="677334" y="609600"/>
            <a:ext cx="8596668" cy="891209"/>
          </a:xfrm>
        </p:spPr>
        <p:txBody>
          <a:bodyPr>
            <a:noAutofit/>
          </a:bodyPr>
          <a:lstStyle/>
          <a:p>
            <a:r>
              <a:rPr lang="en-US" sz="2400" dirty="0"/>
              <a:t>By using DI, we can rewrite the example without specifying the implementation of the components that we want:</a:t>
            </a:r>
            <a:br>
              <a:rPr lang="en-US" sz="2400" dirty="0">
                <a:solidFill>
                  <a:srgbClr val="000000"/>
                </a:solidFill>
                <a:effectLst/>
              </a:rPr>
            </a:br>
            <a:br>
              <a:rPr lang="en-US" sz="2400" dirty="0"/>
            </a:br>
            <a:endParaRPr lang="en-IL" sz="2400" dirty="0"/>
          </a:p>
        </p:txBody>
      </p:sp>
      <p:sp>
        <p:nvSpPr>
          <p:cNvPr id="4" name="Content Placeholder 3">
            <a:extLst>
              <a:ext uri="{FF2B5EF4-FFF2-40B4-BE49-F238E27FC236}">
                <a16:creationId xmlns:a16="http://schemas.microsoft.com/office/drawing/2014/main" id="{F2AC453E-FE75-6346-BDFE-927E3951949B}"/>
              </a:ext>
            </a:extLst>
          </p:cNvPr>
          <p:cNvSpPr>
            <a:spLocks noGrp="1"/>
          </p:cNvSpPr>
          <p:nvPr>
            <p:ph sz="half" idx="2"/>
          </p:nvPr>
        </p:nvSpPr>
        <p:spPr>
          <a:xfrm>
            <a:off x="677333" y="4810539"/>
            <a:ext cx="8596671" cy="1230823"/>
          </a:xfrm>
        </p:spPr>
        <p:txBody>
          <a:bodyPr/>
          <a:lstStyle/>
          <a:p>
            <a:endParaRPr lang="en-IL" dirty="0"/>
          </a:p>
        </p:txBody>
      </p:sp>
      <p:sp>
        <p:nvSpPr>
          <p:cNvPr id="7" name="Content Placeholder 2">
            <a:extLst>
              <a:ext uri="{FF2B5EF4-FFF2-40B4-BE49-F238E27FC236}">
                <a16:creationId xmlns:a16="http://schemas.microsoft.com/office/drawing/2014/main" id="{510CD3CA-7661-11B9-AF07-F39AF318C632}"/>
              </a:ext>
            </a:extLst>
          </p:cNvPr>
          <p:cNvSpPr txBox="1">
            <a:spLocks/>
          </p:cNvSpPr>
          <p:nvPr/>
        </p:nvSpPr>
        <p:spPr>
          <a:xfrm>
            <a:off x="677333" y="2821899"/>
            <a:ext cx="4184035" cy="9740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L" dirty="0"/>
          </a:p>
        </p:txBody>
      </p:sp>
      <p:sp>
        <p:nvSpPr>
          <p:cNvPr id="9" name="TextBox 8">
            <a:extLst>
              <a:ext uri="{FF2B5EF4-FFF2-40B4-BE49-F238E27FC236}">
                <a16:creationId xmlns:a16="http://schemas.microsoft.com/office/drawing/2014/main" id="{033FB78D-07B7-A7FD-D857-1CF10A05237F}"/>
              </a:ext>
            </a:extLst>
          </p:cNvPr>
          <p:cNvSpPr txBox="1"/>
          <p:nvPr/>
        </p:nvSpPr>
        <p:spPr>
          <a:xfrm>
            <a:off x="677333" y="1550505"/>
            <a:ext cx="8596668" cy="4524315"/>
          </a:xfrm>
          <a:prstGeom prst="rect">
            <a:avLst/>
          </a:prstGeom>
          <a:solidFill>
            <a:schemeClr val="tx2">
              <a:lumMod val="20000"/>
              <a:lumOff val="80000"/>
            </a:schemeClr>
          </a:solidFill>
          <a:ln>
            <a:solidFill>
              <a:schemeClr val="tx2">
                <a:lumMod val="60000"/>
                <a:lumOff val="40000"/>
              </a:schemeClr>
            </a:solidFill>
          </a:ln>
        </p:spPr>
        <p:txBody>
          <a:bodyPr wrap="square">
            <a:spAutoFit/>
          </a:bodyPr>
          <a:lstStyle/>
          <a:p>
            <a:r>
              <a:rPr lang="en-IL" dirty="0">
                <a:solidFill>
                  <a:srgbClr val="0070C0"/>
                </a:solidFill>
                <a:latin typeface="Courier New" panose="02070309020205020404" pitchFamily="49" charset="0"/>
                <a:cs typeface="Courier New" panose="02070309020205020404" pitchFamily="49" charset="0"/>
              </a:rPr>
              <a:t>public</a:t>
            </a:r>
            <a:r>
              <a:rPr lang="en-IL" dirty="0">
                <a:latin typeface="Courier New" panose="02070309020205020404" pitchFamily="49" charset="0"/>
                <a:cs typeface="Courier New" panose="02070309020205020404" pitchFamily="49" charset="0"/>
              </a:rPr>
              <a:t> </a:t>
            </a:r>
            <a:r>
              <a:rPr lang="en-IL" dirty="0">
                <a:solidFill>
                  <a:srgbClr val="0070C0"/>
                </a:solidFill>
                <a:latin typeface="Courier New" panose="02070309020205020404" pitchFamily="49" charset="0"/>
                <a:cs typeface="Courier New" panose="02070309020205020404" pitchFamily="49" charset="0"/>
              </a:rPr>
              <a:t>class</a:t>
            </a:r>
            <a:r>
              <a:rPr lang="en-IL" dirty="0">
                <a:latin typeface="Courier New" panose="02070309020205020404" pitchFamily="49" charset="0"/>
                <a:cs typeface="Courier New" panose="02070309020205020404" pitchFamily="49" charset="0"/>
              </a:rPr>
              <a:t> Computer {</a:t>
            </a:r>
          </a:p>
          <a:p>
            <a:r>
              <a:rPr lang="en-IL" dirty="0">
                <a:latin typeface="Courier New" panose="02070309020205020404" pitchFamily="49" charset="0"/>
                <a:cs typeface="Courier New" panose="02070309020205020404" pitchFamily="49" charset="0"/>
              </a:rPr>
              <a:t>	</a:t>
            </a:r>
            <a:r>
              <a:rPr lang="en-IL" dirty="0">
                <a:solidFill>
                  <a:srgbClr val="0070C0"/>
                </a:solidFill>
                <a:latin typeface="Courier New" panose="02070309020205020404" pitchFamily="49" charset="0"/>
                <a:cs typeface="Courier New" panose="02070309020205020404" pitchFamily="49" charset="0"/>
              </a:rPr>
              <a:t>private</a:t>
            </a:r>
            <a:r>
              <a:rPr lang="en-IL"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Processor</a:t>
            </a:r>
            <a:r>
              <a:rPr lang="en-IL"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processor</a:t>
            </a:r>
            <a:r>
              <a:rPr lang="en-IL" dirty="0">
                <a:latin typeface="Courier New" panose="02070309020205020404" pitchFamily="49" charset="0"/>
                <a:cs typeface="Courier New" panose="02070309020205020404" pitchFamily="49" charset="0"/>
              </a:rPr>
              <a:t>;</a:t>
            </a:r>
          </a:p>
          <a:p>
            <a:r>
              <a:rPr lang="en-IL" dirty="0">
                <a:latin typeface="Courier New" panose="02070309020205020404" pitchFamily="49" charset="0"/>
                <a:cs typeface="Courier New" panose="02070309020205020404" pitchFamily="49" charset="0"/>
              </a:rPr>
              <a:t>    	</a:t>
            </a:r>
            <a:r>
              <a:rPr lang="en-IL" dirty="0">
                <a:solidFill>
                  <a:srgbClr val="0070C0"/>
                </a:solidFill>
                <a:latin typeface="Courier New" panose="02070309020205020404" pitchFamily="49" charset="0"/>
                <a:cs typeface="Courier New" panose="02070309020205020404" pitchFamily="49" charset="0"/>
              </a:rPr>
              <a:t>private</a:t>
            </a:r>
            <a:r>
              <a:rPr lang="en-IL" dirty="0">
                <a:latin typeface="Courier New" panose="02070309020205020404" pitchFamily="49" charset="0"/>
                <a:cs typeface="Courier New" panose="02070309020205020404" pitchFamily="49" charset="0"/>
              </a:rPr>
              <a:t> RandomAccessMemory randomAccessMemory;</a:t>
            </a:r>
          </a:p>
          <a:p>
            <a:r>
              <a:rPr lang="en-IL" dirty="0">
                <a:latin typeface="Courier New" panose="02070309020205020404" pitchFamily="49" charset="0"/>
                <a:cs typeface="Courier New" panose="02070309020205020404" pitchFamily="49" charset="0"/>
              </a:rPr>
              <a:t>    	</a:t>
            </a:r>
            <a:r>
              <a:rPr lang="en-IL" dirty="0">
                <a:solidFill>
                  <a:srgbClr val="0070C0"/>
                </a:solidFill>
                <a:latin typeface="Courier New" panose="02070309020205020404" pitchFamily="49" charset="0"/>
                <a:cs typeface="Courier New" panose="02070309020205020404" pitchFamily="49" charset="0"/>
              </a:rPr>
              <a:t>private</a:t>
            </a:r>
            <a:r>
              <a:rPr lang="en-IL" dirty="0">
                <a:latin typeface="Courier New" panose="02070309020205020404" pitchFamily="49" charset="0"/>
                <a:cs typeface="Courier New" panose="02070309020205020404" pitchFamily="49" charset="0"/>
              </a:rPr>
              <a:t> GraphicsCard graphicsCard;</a:t>
            </a:r>
          </a:p>
          <a:p>
            <a:r>
              <a:rPr lang="en-IL" dirty="0">
                <a:latin typeface="Courier New" panose="02070309020205020404" pitchFamily="49" charset="0"/>
                <a:cs typeface="Courier New" panose="02070309020205020404" pitchFamily="49" charset="0"/>
              </a:rPr>
              <a:t>    	</a:t>
            </a:r>
            <a:r>
              <a:rPr lang="en-IL" dirty="0">
                <a:solidFill>
                  <a:srgbClr val="0070C0"/>
                </a:solidFill>
                <a:latin typeface="Courier New" panose="02070309020205020404" pitchFamily="49" charset="0"/>
                <a:cs typeface="Courier New" panose="02070309020205020404" pitchFamily="49" charset="0"/>
              </a:rPr>
              <a:t>private</a:t>
            </a:r>
            <a:r>
              <a:rPr lang="en-IL" dirty="0">
                <a:latin typeface="Courier New" panose="02070309020205020404" pitchFamily="49" charset="0"/>
                <a:cs typeface="Courier New" panose="02070309020205020404" pitchFamily="49" charset="0"/>
              </a:rPr>
              <a:t> Coolers coolers;</a:t>
            </a:r>
          </a:p>
          <a:p>
            <a:r>
              <a:rPr lang="en-IL" dirty="0">
                <a:latin typeface="Courier New" panose="02070309020205020404" pitchFamily="49" charset="0"/>
                <a:cs typeface="Courier New" panose="02070309020205020404" pitchFamily="49" charset="0"/>
              </a:rPr>
              <a:t> </a:t>
            </a:r>
          </a:p>
          <a:p>
            <a:r>
              <a:rPr lang="en-IL" dirty="0">
                <a:latin typeface="Courier New" panose="02070309020205020404" pitchFamily="49" charset="0"/>
                <a:cs typeface="Courier New" panose="02070309020205020404" pitchFamily="49" charset="0"/>
              </a:rPr>
              <a:t>    </a:t>
            </a:r>
            <a:r>
              <a:rPr lang="en-IL" dirty="0">
                <a:solidFill>
                  <a:srgbClr val="0070C0"/>
                </a:solidFill>
                <a:latin typeface="Courier New" panose="02070309020205020404" pitchFamily="49" charset="0"/>
                <a:cs typeface="Courier New" panose="02070309020205020404" pitchFamily="49" charset="0"/>
              </a:rPr>
              <a:t>public</a:t>
            </a:r>
            <a:r>
              <a:rPr lang="en-IL" dirty="0">
                <a:latin typeface="Courier New" panose="02070309020205020404" pitchFamily="49" charset="0"/>
                <a:cs typeface="Courier New" panose="02070309020205020404" pitchFamily="49" charset="0"/>
              </a:rPr>
              <a:t> Computer(</a:t>
            </a:r>
            <a:r>
              <a:rPr lang="en-US" dirty="0">
                <a:latin typeface="Courier New" panose="02070309020205020404" pitchFamily="49" charset="0"/>
                <a:cs typeface="Courier New" panose="02070309020205020404" pitchFamily="49" charset="0"/>
              </a:rPr>
              <a:t>Processor</a:t>
            </a:r>
            <a:r>
              <a:rPr lang="en-IL"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processor</a:t>
            </a:r>
            <a:r>
              <a:rPr lang="en-IL" dirty="0">
                <a:latin typeface="Courier New" panose="02070309020205020404" pitchFamily="49" charset="0"/>
                <a:cs typeface="Courier New" panose="02070309020205020404" pitchFamily="49" charset="0"/>
              </a:rPr>
              <a:t>, </a:t>
            </a:r>
          </a:p>
          <a:p>
            <a:r>
              <a:rPr lang="en-IL" dirty="0">
                <a:latin typeface="Courier New" panose="02070309020205020404" pitchFamily="49" charset="0"/>
                <a:cs typeface="Courier New" panose="02070309020205020404" pitchFamily="49" charset="0"/>
              </a:rPr>
              <a:t>		RandomAccessMemory randomAccessMemory, </a:t>
            </a:r>
          </a:p>
          <a:p>
            <a:r>
              <a:rPr lang="en-IL" dirty="0">
                <a:latin typeface="Courier New" panose="02070309020205020404" pitchFamily="49" charset="0"/>
                <a:cs typeface="Courier New" panose="02070309020205020404" pitchFamily="49" charset="0"/>
              </a:rPr>
              <a:t>		GraphicsCard graphicsCard, </a:t>
            </a:r>
          </a:p>
          <a:p>
            <a:r>
              <a:rPr lang="en-IL" dirty="0">
                <a:latin typeface="Courier New" panose="02070309020205020404" pitchFamily="49" charset="0"/>
                <a:cs typeface="Courier New" panose="02070309020205020404" pitchFamily="49" charset="0"/>
              </a:rPr>
              <a:t>		Coolers coolers) {</a:t>
            </a:r>
          </a:p>
          <a:p>
            <a:r>
              <a:rPr lang="en-IL" dirty="0">
                <a:latin typeface="Courier New" panose="02070309020205020404" pitchFamily="49" charset="0"/>
                <a:cs typeface="Courier New" panose="02070309020205020404" pitchFamily="49" charset="0"/>
              </a:rPr>
              <a:t>        	this.</a:t>
            </a:r>
            <a:r>
              <a:rPr lang="en-US" dirty="0">
                <a:latin typeface="Courier New" panose="02070309020205020404" pitchFamily="49" charset="0"/>
                <a:cs typeface="Courier New" panose="02070309020205020404" pitchFamily="49" charset="0"/>
              </a:rPr>
              <a:t>processor</a:t>
            </a:r>
            <a:r>
              <a:rPr lang="en-IL" dirty="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processor</a:t>
            </a:r>
            <a:r>
              <a:rPr lang="en-IL" dirty="0">
                <a:latin typeface="Courier New" panose="02070309020205020404" pitchFamily="49" charset="0"/>
                <a:cs typeface="Courier New" panose="02070309020205020404" pitchFamily="49" charset="0"/>
              </a:rPr>
              <a:t>;</a:t>
            </a:r>
          </a:p>
          <a:p>
            <a:r>
              <a:rPr lang="en-IL" dirty="0">
                <a:latin typeface="Courier New" panose="02070309020205020404" pitchFamily="49" charset="0"/>
                <a:cs typeface="Courier New" panose="02070309020205020404" pitchFamily="49" charset="0"/>
              </a:rPr>
              <a:t>        	this.randomAccessMemory = randomAccessMemory;</a:t>
            </a:r>
          </a:p>
          <a:p>
            <a:r>
              <a:rPr lang="en-IL" dirty="0">
                <a:latin typeface="Courier New" panose="02070309020205020404" pitchFamily="49" charset="0"/>
                <a:cs typeface="Courier New" panose="02070309020205020404" pitchFamily="49" charset="0"/>
              </a:rPr>
              <a:t>        	this.graphicsCard = graphicsCard; </a:t>
            </a:r>
          </a:p>
          <a:p>
            <a:r>
              <a:rPr lang="en-IL" dirty="0">
                <a:latin typeface="Courier New" panose="02070309020205020404" pitchFamily="49" charset="0"/>
                <a:cs typeface="Courier New" panose="02070309020205020404" pitchFamily="49" charset="0"/>
              </a:rPr>
              <a:t>	 		this.coolers = coolers;</a:t>
            </a:r>
          </a:p>
          <a:p>
            <a:r>
              <a:rPr lang="en-IL" dirty="0">
                <a:latin typeface="Courier New" panose="02070309020205020404" pitchFamily="49" charset="0"/>
                <a:cs typeface="Courier New" panose="02070309020205020404" pitchFamily="49" charset="0"/>
              </a:rPr>
              <a:t>    }</a:t>
            </a:r>
          </a:p>
          <a:p>
            <a:r>
              <a:rPr lang="en-IL"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07016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10F99-2622-319F-65C3-1676FADD8D53}"/>
              </a:ext>
            </a:extLst>
          </p:cNvPr>
          <p:cNvSpPr>
            <a:spLocks noGrp="1"/>
          </p:cNvSpPr>
          <p:nvPr>
            <p:ph type="title"/>
          </p:nvPr>
        </p:nvSpPr>
        <p:spPr/>
        <p:txBody>
          <a:bodyPr/>
          <a:lstStyle/>
          <a:p>
            <a:r>
              <a:rPr lang="en-IL" dirty="0"/>
              <a:t>Spring Framework</a:t>
            </a:r>
          </a:p>
        </p:txBody>
      </p:sp>
      <p:sp>
        <p:nvSpPr>
          <p:cNvPr id="3" name="Text Placeholder 2">
            <a:extLst>
              <a:ext uri="{FF2B5EF4-FFF2-40B4-BE49-F238E27FC236}">
                <a16:creationId xmlns:a16="http://schemas.microsoft.com/office/drawing/2014/main" id="{63F4E085-FC86-D3FE-231E-7B45EFCE891B}"/>
              </a:ext>
            </a:extLst>
          </p:cNvPr>
          <p:cNvSpPr>
            <a:spLocks noGrp="1"/>
          </p:cNvSpPr>
          <p:nvPr>
            <p:ph type="body" idx="1"/>
          </p:nvPr>
        </p:nvSpPr>
        <p:spPr/>
        <p:txBody>
          <a:bodyPr/>
          <a:lstStyle/>
          <a:p>
            <a:r>
              <a:rPr lang="en-IL" dirty="0"/>
              <a:t>Part 2</a:t>
            </a:r>
          </a:p>
        </p:txBody>
      </p:sp>
    </p:spTree>
    <p:extLst>
      <p:ext uri="{BB962C8B-B14F-4D97-AF65-F5344CB8AC3E}">
        <p14:creationId xmlns:p14="http://schemas.microsoft.com/office/powerpoint/2010/main" val="2062825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17E9D-CD73-1D5C-B933-1990482ED789}"/>
              </a:ext>
            </a:extLst>
          </p:cNvPr>
          <p:cNvSpPr>
            <a:spLocks noGrp="1"/>
          </p:cNvSpPr>
          <p:nvPr>
            <p:ph type="title"/>
          </p:nvPr>
        </p:nvSpPr>
        <p:spPr/>
        <p:txBody>
          <a:bodyPr/>
          <a:lstStyle/>
          <a:p>
            <a:r>
              <a:rPr lang="en-IL" dirty="0"/>
              <a:t>Part 2: Spring Framework</a:t>
            </a:r>
          </a:p>
        </p:txBody>
      </p:sp>
      <p:sp>
        <p:nvSpPr>
          <p:cNvPr id="3" name="Content Placeholder 2">
            <a:extLst>
              <a:ext uri="{FF2B5EF4-FFF2-40B4-BE49-F238E27FC236}">
                <a16:creationId xmlns:a16="http://schemas.microsoft.com/office/drawing/2014/main" id="{CE8D9FEB-F9A3-C3E3-9EE5-E95981197DC0}"/>
              </a:ext>
            </a:extLst>
          </p:cNvPr>
          <p:cNvSpPr>
            <a:spLocks noGrp="1"/>
          </p:cNvSpPr>
          <p:nvPr>
            <p:ph idx="1"/>
          </p:nvPr>
        </p:nvSpPr>
        <p:spPr/>
        <p:txBody>
          <a:bodyPr>
            <a:normAutofit/>
          </a:bodyPr>
          <a:lstStyle/>
          <a:p>
            <a:r>
              <a:rPr lang="en-US" sz="3200" dirty="0"/>
              <a:t>IoC and DI in Spring</a:t>
            </a:r>
            <a:endParaRPr lang="en-IL" sz="3200" dirty="0"/>
          </a:p>
          <a:p>
            <a:r>
              <a:rPr lang="en-IL" sz="3200" dirty="0"/>
              <a:t>Spring Terminology</a:t>
            </a:r>
          </a:p>
          <a:p>
            <a:r>
              <a:rPr lang="en-IL" sz="3200" dirty="0"/>
              <a:t>Application Context</a:t>
            </a:r>
          </a:p>
          <a:p>
            <a:r>
              <a:rPr lang="en-IL" sz="3200" dirty="0"/>
              <a:t>Spring Beans Configuration</a:t>
            </a:r>
          </a:p>
          <a:p>
            <a:r>
              <a:rPr lang="en-IL" sz="3200" dirty="0"/>
              <a:t>Constructor vs. Field vs. Setter injection</a:t>
            </a:r>
          </a:p>
          <a:p>
            <a:r>
              <a:rPr lang="en-IL" sz="3200" dirty="0"/>
              <a:t>@Autowire</a:t>
            </a:r>
          </a:p>
          <a:p>
            <a:endParaRPr lang="en-IL" dirty="0"/>
          </a:p>
        </p:txBody>
      </p:sp>
    </p:spTree>
    <p:extLst>
      <p:ext uri="{BB962C8B-B14F-4D97-AF65-F5344CB8AC3E}">
        <p14:creationId xmlns:p14="http://schemas.microsoft.com/office/powerpoint/2010/main" val="293950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6A4EE-84EC-E485-E512-78ACFCD20BA6}"/>
              </a:ext>
            </a:extLst>
          </p:cNvPr>
          <p:cNvSpPr>
            <a:spLocks noGrp="1"/>
          </p:cNvSpPr>
          <p:nvPr>
            <p:ph type="title"/>
          </p:nvPr>
        </p:nvSpPr>
        <p:spPr/>
        <p:txBody>
          <a:bodyPr/>
          <a:lstStyle/>
          <a:p>
            <a:r>
              <a:rPr lang="en-IL" dirty="0"/>
              <a:t>Inversion of Control (IoC)</a:t>
            </a:r>
            <a:r>
              <a:rPr lang="ru-RU" dirty="0"/>
              <a:t> </a:t>
            </a:r>
            <a:r>
              <a:rPr lang="en-US" dirty="0"/>
              <a:t>and </a:t>
            </a:r>
            <a:r>
              <a:rPr lang="en-IL" dirty="0"/>
              <a:t>Dependency Injection</a:t>
            </a:r>
            <a:r>
              <a:rPr lang="en-US" dirty="0"/>
              <a:t> (DI) in Spring</a:t>
            </a:r>
            <a:endParaRPr lang="en-IL" dirty="0"/>
          </a:p>
        </p:txBody>
      </p:sp>
      <p:sp>
        <p:nvSpPr>
          <p:cNvPr id="3" name="Content Placeholder 2">
            <a:extLst>
              <a:ext uri="{FF2B5EF4-FFF2-40B4-BE49-F238E27FC236}">
                <a16:creationId xmlns:a16="http://schemas.microsoft.com/office/drawing/2014/main" id="{FB9748CB-6AC2-97D5-F19E-457296339411}"/>
              </a:ext>
            </a:extLst>
          </p:cNvPr>
          <p:cNvSpPr>
            <a:spLocks noGrp="1"/>
          </p:cNvSpPr>
          <p:nvPr>
            <p:ph idx="1"/>
          </p:nvPr>
        </p:nvSpPr>
        <p:spPr/>
        <p:txBody>
          <a:bodyPr>
            <a:normAutofit/>
          </a:bodyPr>
          <a:lstStyle/>
          <a:p>
            <a:r>
              <a:rPr lang="en-US" sz="2800" b="0" i="0" u="none" strike="noStrike" dirty="0">
                <a:solidFill>
                  <a:srgbClr val="000000"/>
                </a:solidFill>
                <a:effectLst/>
              </a:rPr>
              <a:t>The core of the </a:t>
            </a:r>
            <a:r>
              <a:rPr lang="en-US" sz="2800" b="0" i="0" u="none" strike="noStrike" dirty="0">
                <a:solidFill>
                  <a:srgbClr val="92D050"/>
                </a:solidFill>
                <a:effectLst/>
              </a:rPr>
              <a:t>Spring</a:t>
            </a:r>
            <a:r>
              <a:rPr lang="en-US" sz="2800" b="0" i="0" u="none" strike="noStrike" dirty="0">
                <a:solidFill>
                  <a:srgbClr val="000000"/>
                </a:solidFill>
                <a:effectLst/>
              </a:rPr>
              <a:t> is the </a:t>
            </a:r>
            <a:r>
              <a:rPr lang="en-US" sz="2800" b="0" i="0" u="none" strike="noStrike" dirty="0">
                <a:solidFill>
                  <a:srgbClr val="0070C0"/>
                </a:solidFill>
                <a:effectLst/>
              </a:rPr>
              <a:t>IoC (Inversion of Control) Container</a:t>
            </a:r>
            <a:r>
              <a:rPr lang="en-US" sz="2800" b="0" i="0" u="none" strike="noStrike" dirty="0">
                <a:solidFill>
                  <a:srgbClr val="000000"/>
                </a:solidFill>
                <a:effectLst/>
              </a:rPr>
              <a:t>. It creates the objects, configures and assembles their dependencies, and manages their entire life cycle. </a:t>
            </a:r>
          </a:p>
          <a:p>
            <a:r>
              <a:rPr lang="en-US" sz="2800" b="0" i="0" u="none" strike="noStrike" dirty="0">
                <a:solidFill>
                  <a:srgbClr val="000000"/>
                </a:solidFill>
                <a:effectLst/>
              </a:rPr>
              <a:t>The Container uses </a:t>
            </a:r>
            <a:r>
              <a:rPr lang="en-US" sz="2800" b="0" i="0" u="none" strike="noStrike" dirty="0">
                <a:solidFill>
                  <a:srgbClr val="0070C0"/>
                </a:solidFill>
                <a:effectLst/>
              </a:rPr>
              <a:t>Dependency Injection(DI) </a:t>
            </a:r>
            <a:r>
              <a:rPr lang="en-US" sz="2800" b="0" i="0" u="none" strike="noStrike" dirty="0">
                <a:solidFill>
                  <a:srgbClr val="000000"/>
                </a:solidFill>
                <a:effectLst/>
              </a:rPr>
              <a:t>to manage the components that make up the application. It gets information about the objects from the Java Code and Annotations. </a:t>
            </a:r>
          </a:p>
          <a:p>
            <a:endParaRPr lang="en-US" b="0" i="0" u="none" strike="noStrike" dirty="0">
              <a:solidFill>
                <a:srgbClr val="000000"/>
              </a:solidFill>
              <a:effectLst/>
              <a:latin typeface="Raleway" pitchFamily="2" charset="77"/>
            </a:endParaRPr>
          </a:p>
          <a:p>
            <a:endParaRPr lang="en-US" dirty="0">
              <a:solidFill>
                <a:srgbClr val="000000"/>
              </a:solidFill>
              <a:latin typeface="Raleway" panose="020F0502020204030204" pitchFamily="34" charset="0"/>
            </a:endParaRPr>
          </a:p>
          <a:p>
            <a:endParaRPr lang="en-IL" dirty="0"/>
          </a:p>
        </p:txBody>
      </p:sp>
    </p:spTree>
    <p:extLst>
      <p:ext uri="{BB962C8B-B14F-4D97-AF65-F5344CB8AC3E}">
        <p14:creationId xmlns:p14="http://schemas.microsoft.com/office/powerpoint/2010/main" val="262599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F4A91-CC6E-A597-74FD-E3A59FCB9761}"/>
              </a:ext>
            </a:extLst>
          </p:cNvPr>
          <p:cNvSpPr>
            <a:spLocks noGrp="1"/>
          </p:cNvSpPr>
          <p:nvPr>
            <p:ph type="title"/>
          </p:nvPr>
        </p:nvSpPr>
        <p:spPr/>
        <p:txBody>
          <a:bodyPr/>
          <a:lstStyle/>
          <a:p>
            <a:r>
              <a:rPr lang="en-IL" dirty="0"/>
              <a:t>In other words:</a:t>
            </a:r>
          </a:p>
        </p:txBody>
      </p:sp>
      <p:sp>
        <p:nvSpPr>
          <p:cNvPr id="3" name="Content Placeholder 2">
            <a:extLst>
              <a:ext uri="{FF2B5EF4-FFF2-40B4-BE49-F238E27FC236}">
                <a16:creationId xmlns:a16="http://schemas.microsoft.com/office/drawing/2014/main" id="{5314DC74-6FB4-9244-6838-9BA7235FA4AD}"/>
              </a:ext>
            </a:extLst>
          </p:cNvPr>
          <p:cNvSpPr>
            <a:spLocks noGrp="1"/>
          </p:cNvSpPr>
          <p:nvPr>
            <p:ph idx="1"/>
          </p:nvPr>
        </p:nvSpPr>
        <p:spPr/>
        <p:txBody>
          <a:bodyPr/>
          <a:lstStyle/>
          <a:p>
            <a:r>
              <a:rPr lang="en-IL" sz="2400" dirty="0">
                <a:solidFill>
                  <a:schemeClr val="accent1"/>
                </a:solidFill>
              </a:rPr>
              <a:t>Spring</a:t>
            </a:r>
            <a:r>
              <a:rPr lang="en-IL" sz="2400" dirty="0"/>
              <a:t> is a Container of objects, known as </a:t>
            </a:r>
            <a:r>
              <a:rPr lang="en-IL" sz="2400" dirty="0">
                <a:solidFill>
                  <a:srgbClr val="00B0F0"/>
                </a:solidFill>
              </a:rPr>
              <a:t>Beans</a:t>
            </a:r>
            <a:r>
              <a:rPr lang="en-IL" sz="2400" dirty="0"/>
              <a:t> </a:t>
            </a:r>
          </a:p>
          <a:p>
            <a:r>
              <a:rPr lang="en-US" sz="2400" dirty="0">
                <a:solidFill>
                  <a:schemeClr val="accent1"/>
                </a:solidFill>
              </a:rPr>
              <a:t>Spring</a:t>
            </a:r>
            <a:r>
              <a:rPr lang="en-US" sz="2400" dirty="0"/>
              <a:t> controls the lifecycle of the managed Beans (creation \ injection \ destruction)</a:t>
            </a:r>
          </a:p>
          <a:p>
            <a:r>
              <a:rPr lang="en-US" sz="2400" dirty="0">
                <a:solidFill>
                  <a:schemeClr val="accent1"/>
                </a:solidFill>
              </a:rPr>
              <a:t>Spring</a:t>
            </a:r>
            <a:r>
              <a:rPr lang="en-US" sz="2400" dirty="0"/>
              <a:t> implements dependency injection</a:t>
            </a:r>
          </a:p>
          <a:p>
            <a:r>
              <a:rPr lang="en-US" sz="2400" dirty="0">
                <a:solidFill>
                  <a:schemeClr val="accent1"/>
                </a:solidFill>
              </a:rPr>
              <a:t>Spring </a:t>
            </a:r>
            <a:r>
              <a:rPr lang="en-US" sz="2400" dirty="0"/>
              <a:t>controls the scope of the Beans: singletons vs prototype</a:t>
            </a:r>
          </a:p>
          <a:p>
            <a:r>
              <a:rPr lang="en-US" sz="2400" dirty="0"/>
              <a:t>And the rest of it…</a:t>
            </a:r>
          </a:p>
          <a:p>
            <a:endParaRPr lang="en-IL" dirty="0"/>
          </a:p>
        </p:txBody>
      </p:sp>
    </p:spTree>
    <p:extLst>
      <p:ext uri="{BB962C8B-B14F-4D97-AF65-F5344CB8AC3E}">
        <p14:creationId xmlns:p14="http://schemas.microsoft.com/office/powerpoint/2010/main" val="2969627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9B7B7-AD23-D749-3959-E8067101BFFC}"/>
              </a:ext>
            </a:extLst>
          </p:cNvPr>
          <p:cNvSpPr>
            <a:spLocks noGrp="1"/>
          </p:cNvSpPr>
          <p:nvPr>
            <p:ph type="title"/>
          </p:nvPr>
        </p:nvSpPr>
        <p:spPr/>
        <p:txBody>
          <a:bodyPr/>
          <a:lstStyle/>
          <a:p>
            <a:r>
              <a:rPr lang="en-IL" dirty="0"/>
              <a:t>Spring Terminology</a:t>
            </a:r>
          </a:p>
        </p:txBody>
      </p:sp>
      <p:sp>
        <p:nvSpPr>
          <p:cNvPr id="3" name="Content Placeholder 2">
            <a:extLst>
              <a:ext uri="{FF2B5EF4-FFF2-40B4-BE49-F238E27FC236}">
                <a16:creationId xmlns:a16="http://schemas.microsoft.com/office/drawing/2014/main" id="{5EDEE350-0650-028B-F217-4B4CA84A684C}"/>
              </a:ext>
            </a:extLst>
          </p:cNvPr>
          <p:cNvSpPr>
            <a:spLocks noGrp="1"/>
          </p:cNvSpPr>
          <p:nvPr>
            <p:ph idx="1"/>
          </p:nvPr>
        </p:nvSpPr>
        <p:spPr/>
        <p:txBody>
          <a:bodyPr>
            <a:normAutofit/>
          </a:bodyPr>
          <a:lstStyle/>
          <a:p>
            <a:r>
              <a:rPr lang="en-US" sz="2800" dirty="0">
                <a:solidFill>
                  <a:srgbClr val="0000FF"/>
                </a:solidFill>
              </a:rPr>
              <a:t>Bean</a:t>
            </a:r>
            <a:r>
              <a:rPr lang="en-US" sz="2800" dirty="0"/>
              <a:t> – the managed object (instance) by </a:t>
            </a:r>
            <a:r>
              <a:rPr lang="en-US" sz="2800" dirty="0">
                <a:solidFill>
                  <a:schemeClr val="accent1"/>
                </a:solidFill>
              </a:rPr>
              <a:t>Spring</a:t>
            </a:r>
            <a:r>
              <a:rPr lang="en-US" sz="2800" dirty="0"/>
              <a:t>. </a:t>
            </a:r>
          </a:p>
          <a:p>
            <a:pPr marL="457200" indent="-457200">
              <a:buFont typeface="Arial" panose="020B0604020202020204" pitchFamily="34" charset="0"/>
              <a:buChar char="•"/>
            </a:pPr>
            <a:r>
              <a:rPr lang="en-US" sz="2400" dirty="0">
                <a:solidFill>
                  <a:schemeClr val="accent1"/>
                </a:solidFill>
              </a:rPr>
              <a:t>Spring</a:t>
            </a:r>
            <a:r>
              <a:rPr lang="en-US" sz="2400" dirty="0"/>
              <a:t> manages bean creation\destruction</a:t>
            </a:r>
          </a:p>
          <a:p>
            <a:pPr marL="457200" indent="-457200">
              <a:buFont typeface="Arial" panose="020B0604020202020204" pitchFamily="34" charset="0"/>
              <a:buChar char="•"/>
            </a:pPr>
            <a:r>
              <a:rPr lang="en-US" sz="2400" dirty="0">
                <a:solidFill>
                  <a:schemeClr val="accent1"/>
                </a:solidFill>
              </a:rPr>
              <a:t>Spring</a:t>
            </a:r>
            <a:r>
              <a:rPr lang="en-US" sz="2400" dirty="0"/>
              <a:t> manages bean dependencies (by injection)</a:t>
            </a:r>
          </a:p>
          <a:p>
            <a:pPr marL="457200" indent="-457200">
              <a:buFont typeface="Arial" panose="020B0604020202020204" pitchFamily="34" charset="0"/>
              <a:buChar char="•"/>
            </a:pPr>
            <a:r>
              <a:rPr lang="en-US" sz="2400" dirty="0">
                <a:solidFill>
                  <a:schemeClr val="accent1"/>
                </a:solidFill>
              </a:rPr>
              <a:t>Spring</a:t>
            </a:r>
            <a:r>
              <a:rPr lang="en-US" sz="2400" dirty="0"/>
              <a:t> manages bean scope (singleton or prototype)</a:t>
            </a:r>
            <a:endParaRPr lang="en-US" sz="2800" dirty="0"/>
          </a:p>
          <a:p>
            <a:pPr>
              <a:spcBef>
                <a:spcPts val="2200"/>
              </a:spcBef>
            </a:pPr>
            <a:r>
              <a:rPr lang="en-US" sz="2800" dirty="0">
                <a:solidFill>
                  <a:srgbClr val="0000FF"/>
                </a:solidFill>
              </a:rPr>
              <a:t>Container</a:t>
            </a:r>
            <a:r>
              <a:rPr lang="en-US" sz="2800" dirty="0"/>
              <a:t> – </a:t>
            </a:r>
            <a:r>
              <a:rPr lang="en-US" sz="2800" b="0" i="0" u="none" strike="noStrike" dirty="0">
                <a:solidFill>
                  <a:srgbClr val="273239"/>
                </a:solidFill>
                <a:effectLst/>
              </a:rPr>
              <a:t>is the core of </a:t>
            </a:r>
            <a:r>
              <a:rPr lang="en-US" sz="2800" dirty="0">
                <a:solidFill>
                  <a:schemeClr val="accent1"/>
                </a:solidFill>
              </a:rPr>
              <a:t>Spring</a:t>
            </a:r>
            <a:r>
              <a:rPr lang="en-US" sz="2800" b="0" i="0" u="none" strike="noStrike" dirty="0">
                <a:solidFill>
                  <a:srgbClr val="273239"/>
                </a:solidFill>
                <a:effectLst/>
              </a:rPr>
              <a:t>. It creates the objects (</a:t>
            </a:r>
            <a:r>
              <a:rPr lang="en-US" sz="2800" dirty="0">
                <a:solidFill>
                  <a:srgbClr val="0000FF"/>
                </a:solidFill>
              </a:rPr>
              <a:t>Beans</a:t>
            </a:r>
            <a:r>
              <a:rPr lang="en-US" sz="2800" b="0" i="0" u="none" strike="noStrike" dirty="0">
                <a:solidFill>
                  <a:srgbClr val="273239"/>
                </a:solidFill>
                <a:effectLst/>
              </a:rPr>
              <a:t>), configures and assembles their dependencies, manages their entire life cycle. </a:t>
            </a:r>
          </a:p>
          <a:p>
            <a:endParaRPr lang="en-IL" dirty="0"/>
          </a:p>
        </p:txBody>
      </p:sp>
    </p:spTree>
    <p:extLst>
      <p:ext uri="{BB962C8B-B14F-4D97-AF65-F5344CB8AC3E}">
        <p14:creationId xmlns:p14="http://schemas.microsoft.com/office/powerpoint/2010/main" val="701570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6251-E851-C9AD-D484-0630D0F18CDD}"/>
              </a:ext>
            </a:extLst>
          </p:cNvPr>
          <p:cNvSpPr>
            <a:spLocks noGrp="1"/>
          </p:cNvSpPr>
          <p:nvPr>
            <p:ph type="title"/>
          </p:nvPr>
        </p:nvSpPr>
        <p:spPr>
          <a:xfrm>
            <a:off x="677334" y="609600"/>
            <a:ext cx="8596668" cy="1023521"/>
          </a:xfrm>
        </p:spPr>
        <p:txBody>
          <a:bodyPr/>
          <a:lstStyle/>
          <a:p>
            <a:r>
              <a:rPr lang="en-IL" dirty="0"/>
              <a:t>ApplicationContext</a:t>
            </a:r>
          </a:p>
        </p:txBody>
      </p:sp>
      <p:sp>
        <p:nvSpPr>
          <p:cNvPr id="3" name="Content Placeholder 2">
            <a:extLst>
              <a:ext uri="{FF2B5EF4-FFF2-40B4-BE49-F238E27FC236}">
                <a16:creationId xmlns:a16="http://schemas.microsoft.com/office/drawing/2014/main" id="{FFCD0B32-5C62-D43F-6CA8-B55062AB671B}"/>
              </a:ext>
            </a:extLst>
          </p:cNvPr>
          <p:cNvSpPr>
            <a:spLocks noGrp="1"/>
          </p:cNvSpPr>
          <p:nvPr>
            <p:ph idx="1"/>
          </p:nvPr>
        </p:nvSpPr>
        <p:spPr>
          <a:xfrm>
            <a:off x="677334" y="1633121"/>
            <a:ext cx="8596668" cy="1893850"/>
          </a:xfrm>
        </p:spPr>
        <p:txBody>
          <a:bodyPr/>
          <a:lstStyle/>
          <a:p>
            <a:r>
              <a:rPr lang="en-IL" sz="2000" dirty="0"/>
              <a:t>ApplicationContext is the Spring interface representing the IoC container. ApplicationContext holds all beans and manages them.</a:t>
            </a:r>
          </a:p>
          <a:p>
            <a:r>
              <a:rPr lang="en-IL" sz="2000" dirty="0"/>
              <a:t>To obtain a bean from ApplicationContext, use the getBean() function and specify bean ID or interface\class. </a:t>
            </a:r>
            <a:r>
              <a:rPr lang="en-US" sz="2000" dirty="0"/>
              <a:t>In case of no ambiguity – Spring will automatically know which bean to extract for you…</a:t>
            </a:r>
          </a:p>
          <a:p>
            <a:endParaRPr lang="en-IL" dirty="0"/>
          </a:p>
        </p:txBody>
      </p:sp>
      <p:sp>
        <p:nvSpPr>
          <p:cNvPr id="4" name="TextBox 3">
            <a:extLst>
              <a:ext uri="{FF2B5EF4-FFF2-40B4-BE49-F238E27FC236}">
                <a16:creationId xmlns:a16="http://schemas.microsoft.com/office/drawing/2014/main" id="{033EF6DC-8DDF-05A6-E873-8A8B552F8175}"/>
              </a:ext>
            </a:extLst>
          </p:cNvPr>
          <p:cNvSpPr txBox="1"/>
          <p:nvPr/>
        </p:nvSpPr>
        <p:spPr>
          <a:xfrm>
            <a:off x="677334" y="3901440"/>
            <a:ext cx="8596668" cy="1569660"/>
          </a:xfrm>
          <a:prstGeom prst="rect">
            <a:avLst/>
          </a:prstGeom>
          <a:solidFill>
            <a:schemeClr val="tx2">
              <a:lumMod val="20000"/>
              <a:lumOff val="80000"/>
            </a:schemeClr>
          </a:solidFill>
          <a:ln>
            <a:solidFill>
              <a:schemeClr val="tx2">
                <a:lumMod val="75000"/>
              </a:schemeClr>
            </a:solidFill>
          </a:ln>
        </p:spPr>
        <p:txBody>
          <a:bodyPr wrap="square" rtlCol="0">
            <a:spAutoFit/>
          </a:bodyPr>
          <a:lstStyle/>
          <a:p>
            <a:r>
              <a:rPr lang="en-US" sz="1600" dirty="0" err="1">
                <a:solidFill>
                  <a:srgbClr val="000000"/>
                </a:solidFill>
                <a:effectLst/>
                <a:latin typeface="Courier New" panose="02070309020205020404" pitchFamily="49" charset="0"/>
                <a:cs typeface="Courier New" panose="02070309020205020404" pitchFamily="49" charset="0"/>
              </a:rPr>
              <a:t>AnnotationConfigApplicationContext</a:t>
            </a:r>
            <a:r>
              <a:rPr lang="en-US" sz="1600" dirty="0">
                <a:solidFill>
                  <a:srgbClr val="000000"/>
                </a:solidFill>
                <a:effectLst/>
                <a:latin typeface="Courier New" panose="02070309020205020404" pitchFamily="49" charset="0"/>
                <a:cs typeface="Courier New" panose="02070309020205020404" pitchFamily="49" charset="0"/>
              </a:rPr>
              <a:t> </a:t>
            </a:r>
            <a:r>
              <a:rPr lang="en-US" sz="1600" dirty="0" err="1">
                <a:solidFill>
                  <a:srgbClr val="000000"/>
                </a:solidFill>
                <a:effectLst/>
                <a:latin typeface="Courier New" panose="02070309020205020404" pitchFamily="49" charset="0"/>
                <a:cs typeface="Courier New" panose="02070309020205020404" pitchFamily="49" charset="0"/>
              </a:rPr>
              <a:t>ctx</a:t>
            </a:r>
            <a:r>
              <a:rPr lang="en-US" sz="1600" dirty="0">
                <a:solidFill>
                  <a:srgbClr val="000000"/>
                </a:solidFill>
                <a:effectLst/>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a:solidFill>
                  <a:srgbClr val="0033B3"/>
                </a:solidFill>
                <a:effectLst/>
                <a:latin typeface="Courier New" panose="02070309020205020404" pitchFamily="49" charset="0"/>
                <a:cs typeface="Courier New" panose="02070309020205020404" pitchFamily="49" charset="0"/>
              </a:rPr>
              <a:t>new 	</a:t>
            </a:r>
            <a:r>
              <a:rPr lang="en-US" sz="1600" dirty="0" err="1">
                <a:latin typeface="Courier New" panose="02070309020205020404" pitchFamily="49" charset="0"/>
                <a:cs typeface="Courier New" panose="02070309020205020404" pitchFamily="49" charset="0"/>
              </a:rPr>
              <a:t>AnnotationConfigApplicationContext</a:t>
            </a:r>
            <a:r>
              <a:rPr lang="en-US" sz="1600" dirty="0">
                <a:latin typeface="Courier New" panose="02070309020205020404" pitchFamily="49" charset="0"/>
                <a:cs typeface="Courier New" panose="02070309020205020404" pitchFamily="49" charset="0"/>
              </a:rPr>
              <a:t>(</a:t>
            </a:r>
          </a:p>
          <a:p>
            <a:r>
              <a:rPr lang="en-US" sz="1600" dirty="0">
                <a:solidFill>
                  <a:srgbClr val="067D17"/>
                </a:solidFill>
                <a:effectLst/>
                <a:latin typeface="Courier New" panose="02070309020205020404" pitchFamily="49" charset="0"/>
                <a:cs typeface="Courier New" panose="02070309020205020404" pitchFamily="49" charset="0"/>
              </a:rPr>
              <a:t>				"</a:t>
            </a:r>
            <a:r>
              <a:rPr lang="en-US" sz="1600" dirty="0" err="1">
                <a:solidFill>
                  <a:srgbClr val="067D17"/>
                </a:solidFill>
                <a:effectLst/>
                <a:latin typeface="Courier New" panose="02070309020205020404" pitchFamily="49" charset="0"/>
                <a:cs typeface="Courier New" panose="02070309020205020404" pitchFamily="49" charset="0"/>
              </a:rPr>
              <a:t>com.att.course.spring.demo.components</a:t>
            </a:r>
            <a:r>
              <a:rPr lang="en-US" sz="1600" dirty="0">
                <a:solidFill>
                  <a:srgbClr val="067D17"/>
                </a:solidFill>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err="1">
                <a:solidFill>
                  <a:srgbClr val="000000"/>
                </a:solidFill>
                <a:effectLst/>
                <a:latin typeface="Courier New" panose="02070309020205020404" pitchFamily="49" charset="0"/>
                <a:cs typeface="Courier New" panose="02070309020205020404" pitchFamily="49" charset="0"/>
              </a:rPr>
              <a:t>MyBean</a:t>
            </a:r>
            <a:r>
              <a:rPr lang="en-US" sz="1600" dirty="0">
                <a:solidFill>
                  <a:srgbClr val="000000"/>
                </a:solidFill>
                <a:effectLst/>
                <a:latin typeface="Courier New" panose="02070309020205020404" pitchFamily="49" charset="0"/>
                <a:cs typeface="Courier New" panose="02070309020205020404" pitchFamily="49" charset="0"/>
              </a:rPr>
              <a:t> bean1 </a:t>
            </a:r>
            <a:r>
              <a:rPr lang="en-US" sz="1600" dirty="0">
                <a:latin typeface="Courier New" panose="02070309020205020404" pitchFamily="49" charset="0"/>
                <a:cs typeface="Courier New" panose="02070309020205020404" pitchFamily="49" charset="0"/>
              </a:rPr>
              <a:t>= </a:t>
            </a:r>
            <a:r>
              <a:rPr lang="en-US" sz="1600" dirty="0" err="1">
                <a:solidFill>
                  <a:srgbClr val="000000"/>
                </a:solidFill>
                <a:effectLst/>
                <a:latin typeface="Courier New" panose="02070309020205020404" pitchFamily="49" charset="0"/>
                <a:cs typeface="Courier New" panose="02070309020205020404" pitchFamily="49" charset="0"/>
              </a:rPr>
              <a:t>ctx</a:t>
            </a:r>
            <a:r>
              <a:rPr lang="en-US" sz="1600" dirty="0" err="1">
                <a:latin typeface="Courier New" panose="02070309020205020404" pitchFamily="49" charset="0"/>
                <a:cs typeface="Courier New" panose="02070309020205020404" pitchFamily="49" charset="0"/>
              </a:rPr>
              <a:t>.getBean</a:t>
            </a:r>
            <a:r>
              <a:rPr lang="en-US" sz="1600" dirty="0">
                <a:latin typeface="Courier New" panose="02070309020205020404" pitchFamily="49" charset="0"/>
                <a:cs typeface="Courier New" panose="02070309020205020404" pitchFamily="49" charset="0"/>
              </a:rPr>
              <a:t>(</a:t>
            </a:r>
            <a:r>
              <a:rPr lang="en-US" sz="1600" dirty="0" err="1">
                <a:solidFill>
                  <a:srgbClr val="000000"/>
                </a:solidFill>
                <a:effectLst/>
                <a:latin typeface="Courier New" panose="02070309020205020404" pitchFamily="49" charset="0"/>
                <a:cs typeface="Courier New" panose="02070309020205020404" pitchFamily="49" charset="0"/>
              </a:rPr>
              <a:t>MyBean</a:t>
            </a:r>
            <a:r>
              <a:rPr lang="en-US" sz="1600" dirty="0" err="1">
                <a:latin typeface="Courier New" panose="02070309020205020404" pitchFamily="49" charset="0"/>
                <a:cs typeface="Courier New" panose="02070309020205020404" pitchFamily="49" charset="0"/>
              </a:rPr>
              <a:t>.</a:t>
            </a:r>
            <a:r>
              <a:rPr lang="en-US" sz="1600" dirty="0" err="1">
                <a:solidFill>
                  <a:srgbClr val="0033B3"/>
                </a:solidFill>
                <a:effectLst/>
                <a:latin typeface="Courier New" panose="02070309020205020404" pitchFamily="49" charset="0"/>
                <a:cs typeface="Courier New" panose="02070309020205020404" pitchFamily="49" charset="0"/>
              </a:rPr>
              <a:t>class</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MyBean</a:t>
            </a:r>
            <a:r>
              <a:rPr lang="en-US" sz="1600" dirty="0">
                <a:latin typeface="Courier New" panose="02070309020205020404" pitchFamily="49" charset="0"/>
                <a:cs typeface="Courier New" panose="02070309020205020404" pitchFamily="49" charset="0"/>
              </a:rPr>
              <a:t> bean2 = </a:t>
            </a:r>
            <a:r>
              <a:rPr lang="en-US" sz="1600" dirty="0" err="1">
                <a:latin typeface="Courier New" panose="02070309020205020404" pitchFamily="49" charset="0"/>
                <a:cs typeface="Courier New" panose="02070309020205020404" pitchFamily="49" charset="0"/>
              </a:rPr>
              <a:t>ctx.getBean</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MyBean</a:t>
            </a:r>
            <a:r>
              <a:rPr lang="en-US" sz="1600" dirty="0">
                <a:latin typeface="Courier New" panose="02070309020205020404" pitchFamily="49" charset="0"/>
                <a:cs typeface="Courier New" panose="02070309020205020404" pitchFamily="49" charset="0"/>
              </a:rPr>
              <a:t>”);</a:t>
            </a:r>
            <a:endParaRPr lang="en-IL"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9785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A710-4590-D8B7-3483-33564237EB42}"/>
              </a:ext>
            </a:extLst>
          </p:cNvPr>
          <p:cNvSpPr>
            <a:spLocks noGrp="1"/>
          </p:cNvSpPr>
          <p:nvPr>
            <p:ph type="title"/>
          </p:nvPr>
        </p:nvSpPr>
        <p:spPr/>
        <p:txBody>
          <a:bodyPr/>
          <a:lstStyle/>
          <a:p>
            <a:r>
              <a:rPr lang="en-IL" dirty="0"/>
              <a:t>Spring IoC</a:t>
            </a:r>
          </a:p>
        </p:txBody>
      </p:sp>
      <p:sp>
        <p:nvSpPr>
          <p:cNvPr id="3" name="Content Placeholder 2">
            <a:extLst>
              <a:ext uri="{FF2B5EF4-FFF2-40B4-BE49-F238E27FC236}">
                <a16:creationId xmlns:a16="http://schemas.microsoft.com/office/drawing/2014/main" id="{CF3575ED-8175-4D95-97E9-BC9BC1CC0B26}"/>
              </a:ext>
            </a:extLst>
          </p:cNvPr>
          <p:cNvSpPr>
            <a:spLocks noGrp="1"/>
          </p:cNvSpPr>
          <p:nvPr>
            <p:ph idx="1"/>
          </p:nvPr>
        </p:nvSpPr>
        <p:spPr>
          <a:xfrm>
            <a:off x="677334" y="2160590"/>
            <a:ext cx="6302581" cy="3872342"/>
          </a:xfrm>
        </p:spPr>
        <p:txBody>
          <a:bodyPr/>
          <a:lstStyle/>
          <a:p>
            <a:pPr marL="0" indent="0">
              <a:buFont typeface="Arial" panose="020B0604020202020204" pitchFamily="34" charset="0"/>
              <a:buNone/>
            </a:pPr>
            <a:endParaRPr lang="en-US" dirty="0"/>
          </a:p>
          <a:p>
            <a:endParaRPr lang="en-IL" dirty="0"/>
          </a:p>
        </p:txBody>
      </p:sp>
      <p:sp>
        <p:nvSpPr>
          <p:cNvPr id="21" name="Flowchart: Magnetic Disk 4">
            <a:extLst>
              <a:ext uri="{FF2B5EF4-FFF2-40B4-BE49-F238E27FC236}">
                <a16:creationId xmlns:a16="http://schemas.microsoft.com/office/drawing/2014/main" id="{7528F1F7-83AB-2AC7-17A4-1B60F32B4027}"/>
              </a:ext>
            </a:extLst>
          </p:cNvPr>
          <p:cNvSpPr/>
          <p:nvPr/>
        </p:nvSpPr>
        <p:spPr>
          <a:xfrm>
            <a:off x="3411557" y="2213459"/>
            <a:ext cx="5648467" cy="3851439"/>
          </a:xfrm>
          <a:prstGeom prst="flowChartMagneticDisk">
            <a:avLst/>
          </a:prstGeom>
          <a:solidFill>
            <a:srgbClr val="BAE18F"/>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 name="TextBox 21">
            <a:extLst>
              <a:ext uri="{FF2B5EF4-FFF2-40B4-BE49-F238E27FC236}">
                <a16:creationId xmlns:a16="http://schemas.microsoft.com/office/drawing/2014/main" id="{D4D5E528-3425-3583-E688-64987F5574EA}"/>
              </a:ext>
            </a:extLst>
          </p:cNvPr>
          <p:cNvSpPr txBox="1"/>
          <p:nvPr/>
        </p:nvSpPr>
        <p:spPr>
          <a:xfrm>
            <a:off x="4791160" y="2276417"/>
            <a:ext cx="2971949" cy="1200329"/>
          </a:xfrm>
          <a:prstGeom prst="rect">
            <a:avLst/>
          </a:prstGeom>
          <a:noFill/>
        </p:spPr>
        <p:txBody>
          <a:bodyPr wrap="square" rtlCol="1">
            <a:spAutoFit/>
          </a:bodyPr>
          <a:lstStyle/>
          <a:p>
            <a:pPr algn="ctr"/>
            <a:r>
              <a:rPr lang="en-US" sz="2400" b="1" dirty="0"/>
              <a:t>Application Context</a:t>
            </a:r>
          </a:p>
          <a:p>
            <a:pPr algn="ctr"/>
            <a:r>
              <a:rPr lang="en-US" sz="2400" b="1" dirty="0"/>
              <a:t>(</a:t>
            </a:r>
            <a:r>
              <a:rPr lang="en-US" sz="2400" b="1" dirty="0" err="1">
                <a:solidFill>
                  <a:srgbClr val="0000FF"/>
                </a:solidFill>
              </a:rPr>
              <a:t>IoC</a:t>
            </a:r>
            <a:r>
              <a:rPr lang="en-US" sz="2400" b="1" dirty="0"/>
              <a:t> Container)</a:t>
            </a:r>
            <a:endParaRPr lang="he-IL" sz="2400" b="1" dirty="0"/>
          </a:p>
        </p:txBody>
      </p:sp>
      <p:sp>
        <p:nvSpPr>
          <p:cNvPr id="23" name="Rectangle: Rounded Corners 6">
            <a:extLst>
              <a:ext uri="{FF2B5EF4-FFF2-40B4-BE49-F238E27FC236}">
                <a16:creationId xmlns:a16="http://schemas.microsoft.com/office/drawing/2014/main" id="{BCF91BA6-4F33-4A60-752E-BBA3838D789B}"/>
              </a:ext>
            </a:extLst>
          </p:cNvPr>
          <p:cNvSpPr/>
          <p:nvPr/>
        </p:nvSpPr>
        <p:spPr>
          <a:xfrm>
            <a:off x="3910988" y="3583471"/>
            <a:ext cx="830578" cy="7804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ysClr val="windowText" lastClr="000000"/>
                </a:solidFill>
              </a:rPr>
              <a:t>Bean </a:t>
            </a:r>
          </a:p>
          <a:p>
            <a:pPr algn="ctr"/>
            <a:r>
              <a:rPr lang="en-US" b="1" dirty="0">
                <a:solidFill>
                  <a:sysClr val="windowText" lastClr="000000"/>
                </a:solidFill>
              </a:rPr>
              <a:t>A</a:t>
            </a:r>
            <a:endParaRPr lang="he-IL" b="1" dirty="0">
              <a:solidFill>
                <a:sysClr val="windowText" lastClr="000000"/>
              </a:solidFill>
            </a:endParaRPr>
          </a:p>
        </p:txBody>
      </p:sp>
      <p:sp>
        <p:nvSpPr>
          <p:cNvPr id="24" name="Rectangle: Rounded Corners 7">
            <a:extLst>
              <a:ext uri="{FF2B5EF4-FFF2-40B4-BE49-F238E27FC236}">
                <a16:creationId xmlns:a16="http://schemas.microsoft.com/office/drawing/2014/main" id="{11EA4C33-9993-3BFA-4633-62FBCA82723D}"/>
              </a:ext>
            </a:extLst>
          </p:cNvPr>
          <p:cNvSpPr/>
          <p:nvPr/>
        </p:nvSpPr>
        <p:spPr>
          <a:xfrm>
            <a:off x="5519710" y="3791924"/>
            <a:ext cx="830578" cy="7804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ysClr val="windowText" lastClr="000000"/>
                </a:solidFill>
              </a:rPr>
              <a:t>Bean </a:t>
            </a:r>
          </a:p>
          <a:p>
            <a:pPr algn="ctr"/>
            <a:r>
              <a:rPr lang="en-US" b="1" dirty="0">
                <a:solidFill>
                  <a:sysClr val="windowText" lastClr="000000"/>
                </a:solidFill>
              </a:rPr>
              <a:t>B</a:t>
            </a:r>
            <a:endParaRPr lang="he-IL" b="1" dirty="0">
              <a:solidFill>
                <a:sysClr val="windowText" lastClr="000000"/>
              </a:solidFill>
            </a:endParaRPr>
          </a:p>
        </p:txBody>
      </p:sp>
      <p:sp>
        <p:nvSpPr>
          <p:cNvPr id="25" name="Rectangle: Rounded Corners 8">
            <a:extLst>
              <a:ext uri="{FF2B5EF4-FFF2-40B4-BE49-F238E27FC236}">
                <a16:creationId xmlns:a16="http://schemas.microsoft.com/office/drawing/2014/main" id="{16BF23B8-A224-4936-378D-767167AB9276}"/>
              </a:ext>
            </a:extLst>
          </p:cNvPr>
          <p:cNvSpPr/>
          <p:nvPr/>
        </p:nvSpPr>
        <p:spPr>
          <a:xfrm>
            <a:off x="6746867" y="3734466"/>
            <a:ext cx="830578" cy="7804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ysClr val="windowText" lastClr="000000"/>
                </a:solidFill>
              </a:rPr>
              <a:t>Bean </a:t>
            </a:r>
          </a:p>
          <a:p>
            <a:pPr algn="ctr"/>
            <a:r>
              <a:rPr lang="en-US" b="1" dirty="0">
                <a:solidFill>
                  <a:sysClr val="windowText" lastClr="000000"/>
                </a:solidFill>
              </a:rPr>
              <a:t>C</a:t>
            </a:r>
            <a:endParaRPr lang="he-IL" b="1" dirty="0">
              <a:solidFill>
                <a:sysClr val="windowText" lastClr="000000"/>
              </a:solidFill>
            </a:endParaRPr>
          </a:p>
        </p:txBody>
      </p:sp>
      <p:sp>
        <p:nvSpPr>
          <p:cNvPr id="26" name="Rectangle: Rounded Corners 9">
            <a:extLst>
              <a:ext uri="{FF2B5EF4-FFF2-40B4-BE49-F238E27FC236}">
                <a16:creationId xmlns:a16="http://schemas.microsoft.com/office/drawing/2014/main" id="{4FA04DB3-BFF9-7D28-5248-478139A6E613}"/>
              </a:ext>
            </a:extLst>
          </p:cNvPr>
          <p:cNvSpPr/>
          <p:nvPr/>
        </p:nvSpPr>
        <p:spPr>
          <a:xfrm>
            <a:off x="5243484" y="5020403"/>
            <a:ext cx="830578" cy="7804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ysClr val="windowText" lastClr="000000"/>
                </a:solidFill>
              </a:rPr>
              <a:t>Bean </a:t>
            </a:r>
          </a:p>
          <a:p>
            <a:pPr algn="ctr"/>
            <a:r>
              <a:rPr lang="en-US" b="1" dirty="0">
                <a:solidFill>
                  <a:sysClr val="windowText" lastClr="000000"/>
                </a:solidFill>
              </a:rPr>
              <a:t>D</a:t>
            </a:r>
            <a:endParaRPr lang="he-IL" b="1" dirty="0">
              <a:solidFill>
                <a:sysClr val="windowText" lastClr="000000"/>
              </a:solidFill>
            </a:endParaRPr>
          </a:p>
        </p:txBody>
      </p:sp>
      <p:sp>
        <p:nvSpPr>
          <p:cNvPr id="27" name="Rectangle: Rounded Corners 10">
            <a:extLst>
              <a:ext uri="{FF2B5EF4-FFF2-40B4-BE49-F238E27FC236}">
                <a16:creationId xmlns:a16="http://schemas.microsoft.com/office/drawing/2014/main" id="{0635AA79-E4F9-040D-02CC-C96C4D2039CB}"/>
              </a:ext>
            </a:extLst>
          </p:cNvPr>
          <p:cNvSpPr/>
          <p:nvPr/>
        </p:nvSpPr>
        <p:spPr>
          <a:xfrm>
            <a:off x="6891011" y="4869656"/>
            <a:ext cx="830578" cy="7804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ysClr val="windowText" lastClr="000000"/>
                </a:solidFill>
              </a:rPr>
              <a:t>Bean </a:t>
            </a:r>
          </a:p>
          <a:p>
            <a:pPr algn="ctr"/>
            <a:r>
              <a:rPr lang="en-US" b="1" dirty="0">
                <a:solidFill>
                  <a:sysClr val="windowText" lastClr="000000"/>
                </a:solidFill>
              </a:rPr>
              <a:t>E</a:t>
            </a:r>
            <a:endParaRPr lang="he-IL" b="1" dirty="0">
              <a:solidFill>
                <a:sysClr val="windowText" lastClr="000000"/>
              </a:solidFill>
            </a:endParaRPr>
          </a:p>
        </p:txBody>
      </p:sp>
      <p:sp>
        <p:nvSpPr>
          <p:cNvPr id="28" name="Rectangle: Rounded Corners 11">
            <a:extLst>
              <a:ext uri="{FF2B5EF4-FFF2-40B4-BE49-F238E27FC236}">
                <a16:creationId xmlns:a16="http://schemas.microsoft.com/office/drawing/2014/main" id="{D9483E04-0776-6DCC-43AF-FADE6864089E}"/>
              </a:ext>
            </a:extLst>
          </p:cNvPr>
          <p:cNvSpPr/>
          <p:nvPr/>
        </p:nvSpPr>
        <p:spPr>
          <a:xfrm>
            <a:off x="8067717" y="4575017"/>
            <a:ext cx="830578" cy="7804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ysClr val="windowText" lastClr="000000"/>
                </a:solidFill>
              </a:rPr>
              <a:t>Bean </a:t>
            </a:r>
          </a:p>
          <a:p>
            <a:pPr algn="ctr"/>
            <a:r>
              <a:rPr lang="en-US" b="1" dirty="0">
                <a:solidFill>
                  <a:sysClr val="windowText" lastClr="000000"/>
                </a:solidFill>
              </a:rPr>
              <a:t>H</a:t>
            </a:r>
            <a:endParaRPr lang="he-IL" b="1" dirty="0">
              <a:solidFill>
                <a:sysClr val="windowText" lastClr="000000"/>
              </a:solidFill>
            </a:endParaRPr>
          </a:p>
        </p:txBody>
      </p:sp>
      <p:sp>
        <p:nvSpPr>
          <p:cNvPr id="29" name="Rectangle: Rounded Corners 12">
            <a:extLst>
              <a:ext uri="{FF2B5EF4-FFF2-40B4-BE49-F238E27FC236}">
                <a16:creationId xmlns:a16="http://schemas.microsoft.com/office/drawing/2014/main" id="{F2C0566C-FA41-9B04-8625-EBD832B3C2E0}"/>
              </a:ext>
            </a:extLst>
          </p:cNvPr>
          <p:cNvSpPr/>
          <p:nvPr/>
        </p:nvSpPr>
        <p:spPr>
          <a:xfrm>
            <a:off x="4228506" y="4565264"/>
            <a:ext cx="830578" cy="7804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ysClr val="windowText" lastClr="000000"/>
                </a:solidFill>
              </a:rPr>
              <a:t>Bean </a:t>
            </a:r>
          </a:p>
          <a:p>
            <a:pPr algn="ctr"/>
            <a:r>
              <a:rPr lang="en-US" b="1" dirty="0">
                <a:solidFill>
                  <a:sysClr val="windowText" lastClr="000000"/>
                </a:solidFill>
              </a:rPr>
              <a:t>G</a:t>
            </a:r>
            <a:endParaRPr lang="he-IL" b="1" dirty="0">
              <a:solidFill>
                <a:sysClr val="windowText" lastClr="000000"/>
              </a:solidFill>
            </a:endParaRPr>
          </a:p>
        </p:txBody>
      </p:sp>
      <p:sp>
        <p:nvSpPr>
          <p:cNvPr id="30" name="Rectangle: Rounded Corners 13">
            <a:extLst>
              <a:ext uri="{FF2B5EF4-FFF2-40B4-BE49-F238E27FC236}">
                <a16:creationId xmlns:a16="http://schemas.microsoft.com/office/drawing/2014/main" id="{5ABFB62A-2603-BF5A-0E7B-28A5BB88D94C}"/>
              </a:ext>
            </a:extLst>
          </p:cNvPr>
          <p:cNvSpPr/>
          <p:nvPr/>
        </p:nvSpPr>
        <p:spPr>
          <a:xfrm>
            <a:off x="8081964" y="3451407"/>
            <a:ext cx="830578" cy="7804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ysClr val="windowText" lastClr="000000"/>
                </a:solidFill>
              </a:rPr>
              <a:t>Bean </a:t>
            </a:r>
          </a:p>
          <a:p>
            <a:pPr algn="ctr"/>
            <a:r>
              <a:rPr lang="en-US" b="1" dirty="0">
                <a:solidFill>
                  <a:sysClr val="windowText" lastClr="000000"/>
                </a:solidFill>
              </a:rPr>
              <a:t>F</a:t>
            </a:r>
            <a:endParaRPr lang="he-IL" b="1" dirty="0">
              <a:solidFill>
                <a:sysClr val="windowText" lastClr="000000"/>
              </a:solidFill>
            </a:endParaRPr>
          </a:p>
        </p:txBody>
      </p:sp>
      <p:cxnSp>
        <p:nvCxnSpPr>
          <p:cNvPr id="31" name="Straight Arrow Connector 30">
            <a:extLst>
              <a:ext uri="{FF2B5EF4-FFF2-40B4-BE49-F238E27FC236}">
                <a16:creationId xmlns:a16="http://schemas.microsoft.com/office/drawing/2014/main" id="{CC90741C-D730-3D2A-8E9F-5CEF981CA6E5}"/>
              </a:ext>
            </a:extLst>
          </p:cNvPr>
          <p:cNvCxnSpPr>
            <a:cxnSpLocks/>
            <a:stCxn id="23" idx="3"/>
            <a:endCxn id="24" idx="1"/>
          </p:cNvCxnSpPr>
          <p:nvPr/>
        </p:nvCxnSpPr>
        <p:spPr>
          <a:xfrm>
            <a:off x="4741566" y="3973721"/>
            <a:ext cx="778144" cy="208453"/>
          </a:xfrm>
          <a:prstGeom prst="straightConnector1">
            <a:avLst/>
          </a:prstGeom>
          <a:ln w="57150">
            <a:solidFill>
              <a:srgbClr val="00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289F2BF-CF9B-8F66-CB52-8F6C274B3FA5}"/>
              </a:ext>
            </a:extLst>
          </p:cNvPr>
          <p:cNvCxnSpPr>
            <a:cxnSpLocks/>
            <a:stCxn id="23" idx="2"/>
          </p:cNvCxnSpPr>
          <p:nvPr/>
        </p:nvCxnSpPr>
        <p:spPr>
          <a:xfrm>
            <a:off x="4326277" y="4363970"/>
            <a:ext cx="516945" cy="201294"/>
          </a:xfrm>
          <a:prstGeom prst="straightConnector1">
            <a:avLst/>
          </a:prstGeom>
          <a:ln w="57150">
            <a:solidFill>
              <a:srgbClr val="00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7C3A0A7-F2B2-7498-F4AA-BEFB5D73578D}"/>
              </a:ext>
            </a:extLst>
          </p:cNvPr>
          <p:cNvCxnSpPr>
            <a:cxnSpLocks/>
            <a:stCxn id="26" idx="0"/>
            <a:endCxn id="24" idx="2"/>
          </p:cNvCxnSpPr>
          <p:nvPr/>
        </p:nvCxnSpPr>
        <p:spPr>
          <a:xfrm flipV="1">
            <a:off x="5658773" y="4572423"/>
            <a:ext cx="276226" cy="447980"/>
          </a:xfrm>
          <a:prstGeom prst="straightConnector1">
            <a:avLst/>
          </a:prstGeom>
          <a:ln w="57150">
            <a:solidFill>
              <a:srgbClr val="00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A970877-B9CA-20B9-7896-7D4819200754}"/>
              </a:ext>
            </a:extLst>
          </p:cNvPr>
          <p:cNvCxnSpPr>
            <a:cxnSpLocks/>
            <a:stCxn id="25" idx="3"/>
            <a:endCxn id="28" idx="0"/>
          </p:cNvCxnSpPr>
          <p:nvPr/>
        </p:nvCxnSpPr>
        <p:spPr>
          <a:xfrm>
            <a:off x="7577445" y="4124716"/>
            <a:ext cx="905561" cy="450301"/>
          </a:xfrm>
          <a:prstGeom prst="straightConnector1">
            <a:avLst/>
          </a:prstGeom>
          <a:ln w="57150">
            <a:solidFill>
              <a:srgbClr val="00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9935FD8-31A9-41AD-0104-6A778F323702}"/>
              </a:ext>
            </a:extLst>
          </p:cNvPr>
          <p:cNvCxnSpPr>
            <a:cxnSpLocks/>
            <a:stCxn id="28" idx="1"/>
            <a:endCxn id="27" idx="3"/>
          </p:cNvCxnSpPr>
          <p:nvPr/>
        </p:nvCxnSpPr>
        <p:spPr>
          <a:xfrm flipH="1">
            <a:off x="7721589" y="4965267"/>
            <a:ext cx="346128" cy="294639"/>
          </a:xfrm>
          <a:prstGeom prst="straightConnector1">
            <a:avLst/>
          </a:prstGeom>
          <a:ln w="57150">
            <a:solidFill>
              <a:srgbClr val="0000FF"/>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Flowchart: Document 29">
            <a:extLst>
              <a:ext uri="{FF2B5EF4-FFF2-40B4-BE49-F238E27FC236}">
                <a16:creationId xmlns:a16="http://schemas.microsoft.com/office/drawing/2014/main" id="{D55225DE-C5A7-0570-A354-59A04E4D8000}"/>
              </a:ext>
            </a:extLst>
          </p:cNvPr>
          <p:cNvSpPr/>
          <p:nvPr/>
        </p:nvSpPr>
        <p:spPr>
          <a:xfrm>
            <a:off x="1178805" y="3429000"/>
            <a:ext cx="1055287" cy="2514633"/>
          </a:xfrm>
          <a:prstGeom prst="flowChartDocument">
            <a:avLst/>
          </a:prstGeom>
          <a:solidFill>
            <a:srgbClr val="57D3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endParaRPr lang="en-US" sz="2800" b="1" dirty="0">
              <a:solidFill>
                <a:sysClr val="windowText" lastClr="000000"/>
              </a:solidFill>
            </a:endParaRPr>
          </a:p>
          <a:p>
            <a:pPr algn="ctr"/>
            <a:r>
              <a:rPr lang="en-US" sz="2800" b="1" dirty="0">
                <a:solidFill>
                  <a:sysClr val="windowText" lastClr="000000"/>
                </a:solidFill>
              </a:rPr>
              <a:t>Java Code</a:t>
            </a:r>
            <a:endParaRPr lang="he-IL" sz="2800" b="1" dirty="0">
              <a:solidFill>
                <a:sysClr val="windowText" lastClr="000000"/>
              </a:solidFill>
            </a:endParaRPr>
          </a:p>
        </p:txBody>
      </p:sp>
      <p:cxnSp>
        <p:nvCxnSpPr>
          <p:cNvPr id="37" name="Straight Arrow Connector 36">
            <a:extLst>
              <a:ext uri="{FF2B5EF4-FFF2-40B4-BE49-F238E27FC236}">
                <a16:creationId xmlns:a16="http://schemas.microsoft.com/office/drawing/2014/main" id="{245721A3-7110-20DC-1E25-408CAE612086}"/>
              </a:ext>
            </a:extLst>
          </p:cNvPr>
          <p:cNvCxnSpPr>
            <a:cxnSpLocks/>
            <a:stCxn id="21" idx="2"/>
          </p:cNvCxnSpPr>
          <p:nvPr/>
        </p:nvCxnSpPr>
        <p:spPr>
          <a:xfrm flipH="1">
            <a:off x="2234092" y="4139179"/>
            <a:ext cx="1177465" cy="576087"/>
          </a:xfrm>
          <a:prstGeom prst="straightConnector1">
            <a:avLst/>
          </a:prstGeom>
          <a:ln w="57150">
            <a:solidFill>
              <a:srgbClr val="008E40"/>
            </a:solidFill>
            <a:prstDash val="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14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left)">
                                      <p:cBhvr>
                                        <p:cTn id="49" dur="500"/>
                                        <p:tgtEl>
                                          <p:spTgt spid="31"/>
                                        </p:tgtEl>
                                      </p:cBhvr>
                                    </p:animEffect>
                                  </p:childTnLst>
                                </p:cTn>
                              </p:par>
                              <p:par>
                                <p:cTn id="50" presetID="22" presetClass="entr" presetSubtype="8" fill="hold"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par>
                                <p:cTn id="53" presetID="22" presetClass="entr" presetSubtype="4"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down)">
                                      <p:cBhvr>
                                        <p:cTn id="55" dur="500"/>
                                        <p:tgtEl>
                                          <p:spTgt spid="33"/>
                                        </p:tgtEl>
                                      </p:cBhvr>
                                    </p:animEffect>
                                  </p:childTnLst>
                                </p:cTn>
                              </p:par>
                              <p:par>
                                <p:cTn id="56" presetID="22" presetClass="entr" presetSubtype="8" fill="hold"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left)">
                                      <p:cBhvr>
                                        <p:cTn id="58" dur="500"/>
                                        <p:tgtEl>
                                          <p:spTgt spid="34"/>
                                        </p:tgtEl>
                                      </p:cBhvr>
                                    </p:animEffect>
                                  </p:childTnLst>
                                </p:cTn>
                              </p:par>
                              <p:par>
                                <p:cTn id="59" presetID="22" presetClass="entr" presetSubtype="2" fill="hold"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wipe(right)">
                                      <p:cBhvr>
                                        <p:cTn id="61" dur="500"/>
                                        <p:tgtEl>
                                          <p:spTgt spid="35"/>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6"/>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nodeType="click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wipe(right)">
                                      <p:cBhvr>
                                        <p:cTn id="7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animBg="1"/>
      <p:bldP spid="24" grpId="0" animBg="1"/>
      <p:bldP spid="25" grpId="0" animBg="1"/>
      <p:bldP spid="26" grpId="0" animBg="1"/>
      <p:bldP spid="27" grpId="0" animBg="1"/>
      <p:bldP spid="28" grpId="0" animBg="1"/>
      <p:bldP spid="29" grpId="0" animBg="1"/>
      <p:bldP spid="30" grpId="0" animBg="1"/>
      <p:bldP spid="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16BB8-4BF3-3508-C7F9-3A3425FBE3E3}"/>
              </a:ext>
            </a:extLst>
          </p:cNvPr>
          <p:cNvSpPr>
            <a:spLocks noGrp="1"/>
          </p:cNvSpPr>
          <p:nvPr>
            <p:ph type="title"/>
          </p:nvPr>
        </p:nvSpPr>
        <p:spPr/>
        <p:txBody>
          <a:bodyPr/>
          <a:lstStyle/>
          <a:p>
            <a:r>
              <a:rPr lang="en-US" dirty="0"/>
              <a:t>What we will learn in the course:</a:t>
            </a:r>
            <a:endParaRPr lang="en-IL" dirty="0"/>
          </a:p>
        </p:txBody>
      </p:sp>
      <p:sp>
        <p:nvSpPr>
          <p:cNvPr id="3" name="Content Placeholder 2">
            <a:extLst>
              <a:ext uri="{FF2B5EF4-FFF2-40B4-BE49-F238E27FC236}">
                <a16:creationId xmlns:a16="http://schemas.microsoft.com/office/drawing/2014/main" id="{63A2698F-114F-2821-205D-E3D552AB52AA}"/>
              </a:ext>
            </a:extLst>
          </p:cNvPr>
          <p:cNvSpPr>
            <a:spLocks noGrp="1"/>
          </p:cNvSpPr>
          <p:nvPr>
            <p:ph idx="1"/>
          </p:nvPr>
        </p:nvSpPr>
        <p:spPr/>
        <p:txBody>
          <a:bodyPr>
            <a:normAutofit/>
          </a:bodyPr>
          <a:lstStyle/>
          <a:p>
            <a:r>
              <a:rPr lang="en-US" dirty="0"/>
              <a:t>Spring and Spring Boot</a:t>
            </a:r>
          </a:p>
          <a:p>
            <a:pPr lvl="1"/>
            <a:r>
              <a:rPr lang="en-US" dirty="0"/>
              <a:t>Inversion of Control and Dependency Injection: theory and how Spring does it</a:t>
            </a:r>
          </a:p>
          <a:p>
            <a:pPr lvl="1"/>
            <a:r>
              <a:rPr lang="en-US" dirty="0"/>
              <a:t>Spring Boot – why we need it, using Spring Boot Starters and Spring Initializer.</a:t>
            </a:r>
          </a:p>
          <a:p>
            <a:r>
              <a:rPr lang="en-US" dirty="0"/>
              <a:t>Spring Boot for REST Microservice</a:t>
            </a:r>
          </a:p>
          <a:p>
            <a:pPr lvl="1"/>
            <a:r>
              <a:rPr lang="en-US" dirty="0"/>
              <a:t>How to write microservice using Spring Boot (cont.)</a:t>
            </a:r>
          </a:p>
          <a:p>
            <a:pPr lvl="1"/>
            <a:r>
              <a:rPr lang="en-US" dirty="0"/>
              <a:t>How to test </a:t>
            </a:r>
            <a:r>
              <a:rPr lang="en-US" dirty="0" err="1"/>
              <a:t>RestController</a:t>
            </a:r>
            <a:r>
              <a:rPr lang="en-US" dirty="0"/>
              <a:t> with @</a:t>
            </a:r>
            <a:r>
              <a:rPr lang="en-US" dirty="0" err="1"/>
              <a:t>SpringBootTest</a:t>
            </a:r>
            <a:r>
              <a:rPr lang="en-US" dirty="0"/>
              <a:t>, </a:t>
            </a:r>
            <a:r>
              <a:rPr lang="en-US" dirty="0" err="1"/>
              <a:t>MockMvc</a:t>
            </a:r>
            <a:r>
              <a:rPr lang="en-US" dirty="0"/>
              <a:t>, @</a:t>
            </a:r>
            <a:r>
              <a:rPr lang="en-US" dirty="0" err="1"/>
              <a:t>MockBean</a:t>
            </a:r>
            <a:endParaRPr lang="en-US" dirty="0"/>
          </a:p>
          <a:p>
            <a:pPr lvl="1"/>
            <a:r>
              <a:rPr lang="en-US" dirty="0"/>
              <a:t>Exception Handling in Spring</a:t>
            </a:r>
          </a:p>
          <a:p>
            <a:pPr lvl="1"/>
            <a:r>
              <a:rPr lang="en-US" dirty="0"/>
              <a:t>Configuration with Spring Boot</a:t>
            </a:r>
          </a:p>
          <a:p>
            <a:pPr lvl="1"/>
            <a:r>
              <a:rPr lang="en-US" dirty="0"/>
              <a:t>Validation in Spring</a:t>
            </a:r>
          </a:p>
          <a:p>
            <a:pPr lvl="1"/>
            <a:r>
              <a:rPr lang="en-US" dirty="0"/>
              <a:t>Additional Spring features</a:t>
            </a:r>
          </a:p>
          <a:p>
            <a:endParaRPr lang="en-US" dirty="0"/>
          </a:p>
          <a:p>
            <a:pPr lvl="1"/>
            <a:endParaRPr lang="en-US" dirty="0"/>
          </a:p>
          <a:p>
            <a:endParaRPr lang="en-IL" dirty="0"/>
          </a:p>
        </p:txBody>
      </p:sp>
    </p:spTree>
    <p:extLst>
      <p:ext uri="{BB962C8B-B14F-4D97-AF65-F5344CB8AC3E}">
        <p14:creationId xmlns:p14="http://schemas.microsoft.com/office/powerpoint/2010/main" val="817186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A1169-35AD-008B-80D4-EFDAB49D014C}"/>
              </a:ext>
            </a:extLst>
          </p:cNvPr>
          <p:cNvSpPr>
            <a:spLocks noGrp="1"/>
          </p:cNvSpPr>
          <p:nvPr>
            <p:ph type="title"/>
          </p:nvPr>
        </p:nvSpPr>
        <p:spPr/>
        <p:txBody>
          <a:bodyPr/>
          <a:lstStyle/>
          <a:p>
            <a:r>
              <a:rPr lang="en-IL" dirty="0"/>
              <a:t>Spring Beans configuration</a:t>
            </a:r>
          </a:p>
        </p:txBody>
      </p:sp>
      <p:sp>
        <p:nvSpPr>
          <p:cNvPr id="3" name="Content Placeholder 2">
            <a:extLst>
              <a:ext uri="{FF2B5EF4-FFF2-40B4-BE49-F238E27FC236}">
                <a16:creationId xmlns:a16="http://schemas.microsoft.com/office/drawing/2014/main" id="{E1FBBE7E-B393-7FA1-6531-C8C1A39D5BD5}"/>
              </a:ext>
            </a:extLst>
          </p:cNvPr>
          <p:cNvSpPr>
            <a:spLocks noGrp="1"/>
          </p:cNvSpPr>
          <p:nvPr>
            <p:ph idx="1"/>
          </p:nvPr>
        </p:nvSpPr>
        <p:spPr/>
        <p:txBody>
          <a:bodyPr>
            <a:normAutofit fontScale="92500"/>
          </a:bodyPr>
          <a:lstStyle/>
          <a:p>
            <a:r>
              <a:rPr lang="en-US" sz="2800" dirty="0"/>
              <a:t>An application should provide the bean configuration to the </a:t>
            </a:r>
            <a:r>
              <a:rPr lang="en-US" sz="2800" dirty="0" err="1"/>
              <a:t>ApplicationContext</a:t>
            </a:r>
            <a:r>
              <a:rPr lang="en-US" sz="2800" dirty="0"/>
              <a:t> container. A Spring bean configuration consists of one or more beans definitions.</a:t>
            </a:r>
          </a:p>
          <a:p>
            <a:pPr>
              <a:spcBef>
                <a:spcPts val="2200"/>
              </a:spcBef>
            </a:pPr>
            <a:r>
              <a:rPr lang="en-US" sz="2800" dirty="0"/>
              <a:t>Spring supports different ways of configuring beans:</a:t>
            </a:r>
          </a:p>
          <a:p>
            <a:pPr lvl="1"/>
            <a:r>
              <a:rPr lang="en-US" sz="2400" dirty="0"/>
              <a:t>@Bean-annotated methods within a </a:t>
            </a:r>
            <a:r>
              <a:rPr lang="en-US" sz="2400" dirty="0">
                <a:solidFill>
                  <a:srgbClr val="92D050"/>
                </a:solidFill>
              </a:rPr>
              <a:t>@Configuration </a:t>
            </a:r>
            <a:r>
              <a:rPr lang="en-US" sz="2400" dirty="0"/>
              <a:t>class</a:t>
            </a:r>
          </a:p>
          <a:p>
            <a:pPr lvl="1"/>
            <a:r>
              <a:rPr lang="en-US" sz="2400" dirty="0">
                <a:solidFill>
                  <a:srgbClr val="92D050"/>
                </a:solidFill>
              </a:rPr>
              <a:t>@Component</a:t>
            </a:r>
            <a:r>
              <a:rPr lang="en-US" sz="2400" dirty="0"/>
              <a:t>-annotated classes </a:t>
            </a:r>
          </a:p>
          <a:p>
            <a:endParaRPr lang="en-IL" dirty="0"/>
          </a:p>
        </p:txBody>
      </p:sp>
    </p:spTree>
    <p:extLst>
      <p:ext uri="{BB962C8B-B14F-4D97-AF65-F5344CB8AC3E}">
        <p14:creationId xmlns:p14="http://schemas.microsoft.com/office/powerpoint/2010/main" val="1157567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1D8EF-567D-ABA5-27CF-B05C0A240E3B}"/>
              </a:ext>
            </a:extLst>
          </p:cNvPr>
          <p:cNvSpPr>
            <a:spLocks noGrp="1"/>
          </p:cNvSpPr>
          <p:nvPr>
            <p:ph type="title"/>
          </p:nvPr>
        </p:nvSpPr>
        <p:spPr>
          <a:xfrm>
            <a:off x="677334" y="609600"/>
            <a:ext cx="8596668" cy="1149531"/>
          </a:xfrm>
        </p:spPr>
        <p:txBody>
          <a:bodyPr>
            <a:normAutofit fontScale="90000"/>
          </a:bodyPr>
          <a:lstStyle/>
          <a:p>
            <a:r>
              <a:rPr lang="en-US" dirty="0"/>
              <a:t>Beans configuration: @Bean-annotated methods within a @Configuration class</a:t>
            </a:r>
            <a:br>
              <a:rPr lang="en-US" dirty="0"/>
            </a:br>
            <a:endParaRPr lang="en-IL" dirty="0"/>
          </a:p>
        </p:txBody>
      </p:sp>
      <p:sp>
        <p:nvSpPr>
          <p:cNvPr id="3" name="Content Placeholder 2">
            <a:extLst>
              <a:ext uri="{FF2B5EF4-FFF2-40B4-BE49-F238E27FC236}">
                <a16:creationId xmlns:a16="http://schemas.microsoft.com/office/drawing/2014/main" id="{D8A3318A-8D7C-4DBC-1D01-DD613B896C5C}"/>
              </a:ext>
            </a:extLst>
          </p:cNvPr>
          <p:cNvSpPr>
            <a:spLocks noGrp="1"/>
          </p:cNvSpPr>
          <p:nvPr>
            <p:ph idx="1"/>
          </p:nvPr>
        </p:nvSpPr>
        <p:spPr>
          <a:xfrm>
            <a:off x="677334" y="1854926"/>
            <a:ext cx="8806300" cy="1062445"/>
          </a:xfrm>
        </p:spPr>
        <p:txBody>
          <a:bodyPr>
            <a:normAutofit fontScale="92500"/>
          </a:bodyPr>
          <a:lstStyle/>
          <a:p>
            <a:r>
              <a:rPr lang="en-US" b="0" i="0" dirty="0">
                <a:solidFill>
                  <a:srgbClr val="000000"/>
                </a:solidFill>
                <a:effectLst/>
              </a:rPr>
              <a:t>A class annotated with </a:t>
            </a:r>
            <a:r>
              <a:rPr lang="en-US" b="0" i="0" dirty="0">
                <a:solidFill>
                  <a:srgbClr val="0070C0"/>
                </a:solidFill>
                <a:effectLst/>
              </a:rPr>
              <a:t>@Configuration </a:t>
            </a:r>
            <a:r>
              <a:rPr lang="en-US" b="0" i="0" dirty="0">
                <a:solidFill>
                  <a:srgbClr val="000000"/>
                </a:solidFill>
                <a:effectLst/>
              </a:rPr>
              <a:t>indicates that it contains Spring bean configurations.</a:t>
            </a:r>
          </a:p>
          <a:p>
            <a:r>
              <a:rPr lang="en-US" b="0" i="0" dirty="0">
                <a:solidFill>
                  <a:srgbClr val="000000"/>
                </a:solidFill>
                <a:effectLst/>
              </a:rPr>
              <a:t>The </a:t>
            </a:r>
            <a:r>
              <a:rPr lang="en-US" b="0" i="1" dirty="0">
                <a:solidFill>
                  <a:srgbClr val="0070C0"/>
                </a:solidFill>
                <a:effectLst/>
              </a:rPr>
              <a:t>@Bean</a:t>
            </a:r>
            <a:r>
              <a:rPr lang="en-US" b="0" i="0" dirty="0">
                <a:solidFill>
                  <a:srgbClr val="0070C0"/>
                </a:solidFill>
                <a:effectLst/>
              </a:rPr>
              <a:t> </a:t>
            </a:r>
            <a:r>
              <a:rPr lang="en-US" b="0" i="0" dirty="0">
                <a:solidFill>
                  <a:srgbClr val="000000"/>
                </a:solidFill>
                <a:effectLst/>
              </a:rPr>
              <a:t>annotation on a method indicates that the method creates a Spring bean. </a:t>
            </a:r>
          </a:p>
          <a:p>
            <a:endParaRPr lang="en-US" dirty="0"/>
          </a:p>
          <a:p>
            <a:endParaRPr lang="en-IL" dirty="0"/>
          </a:p>
        </p:txBody>
      </p:sp>
      <p:sp>
        <p:nvSpPr>
          <p:cNvPr id="4" name="TextBox 3">
            <a:extLst>
              <a:ext uri="{FF2B5EF4-FFF2-40B4-BE49-F238E27FC236}">
                <a16:creationId xmlns:a16="http://schemas.microsoft.com/office/drawing/2014/main" id="{2836EC98-37F1-513E-5BF5-EAC6CAED881F}"/>
              </a:ext>
            </a:extLst>
          </p:cNvPr>
          <p:cNvSpPr txBox="1"/>
          <p:nvPr/>
        </p:nvSpPr>
        <p:spPr>
          <a:xfrm>
            <a:off x="677334" y="3013166"/>
            <a:ext cx="9119808" cy="3539430"/>
          </a:xfrm>
          <a:prstGeom prst="rect">
            <a:avLst/>
          </a:prstGeom>
          <a:solidFill>
            <a:schemeClr val="tx2">
              <a:lumMod val="20000"/>
              <a:lumOff val="80000"/>
            </a:schemeClr>
          </a:solidFill>
          <a:ln>
            <a:solidFill>
              <a:schemeClr val="tx2">
                <a:lumMod val="60000"/>
                <a:lumOff val="40000"/>
              </a:schemeClr>
            </a:solidFill>
            <a:prstDash val="solid"/>
          </a:ln>
        </p:spPr>
        <p:txBody>
          <a:bodyPr wrap="square" rtlCol="0">
            <a:spAutoFit/>
          </a:bodyPr>
          <a:lstStyle/>
          <a:p>
            <a:r>
              <a:rPr lang="en-US" sz="1600" dirty="0">
                <a:solidFill>
                  <a:srgbClr val="0033B3"/>
                </a:solidFill>
                <a:latin typeface="Courier New" panose="02070309020205020404" pitchFamily="49" charset="0"/>
                <a:cs typeface="Courier New" panose="02070309020205020404" pitchFamily="49" charset="0"/>
              </a:rPr>
              <a:t>public</a:t>
            </a:r>
            <a:r>
              <a:rPr lang="en-US" sz="1600" dirty="0">
                <a:solidFill>
                  <a:srgbClr val="000000"/>
                </a:solidFill>
                <a:effectLst/>
                <a:latin typeface="Courier New" panose="02070309020205020404" pitchFamily="49" charset="0"/>
                <a:cs typeface="Courier New" panose="02070309020205020404" pitchFamily="49" charset="0"/>
              </a:rPr>
              <a:t> </a:t>
            </a:r>
            <a:r>
              <a:rPr lang="en-US" sz="1600" dirty="0">
                <a:solidFill>
                  <a:srgbClr val="0033B3"/>
                </a:solidFill>
                <a:latin typeface="Courier New" panose="02070309020205020404" pitchFamily="49" charset="0"/>
                <a:cs typeface="Courier New" panose="02070309020205020404" pitchFamily="49" charset="0"/>
              </a:rPr>
              <a:t>class</a:t>
            </a:r>
            <a:r>
              <a:rPr lang="en-US" sz="1600" dirty="0">
                <a:solidFill>
                  <a:srgbClr val="000000"/>
                </a:solidFill>
                <a:effectLst/>
                <a:latin typeface="Courier New" panose="02070309020205020404" pitchFamily="49" charset="0"/>
                <a:cs typeface="Courier New" panose="02070309020205020404" pitchFamily="49" charset="0"/>
              </a:rPr>
              <a:t> </a:t>
            </a:r>
            <a:r>
              <a:rPr lang="en-US" sz="1600" dirty="0" err="1">
                <a:solidFill>
                  <a:srgbClr val="000000"/>
                </a:solidFill>
                <a:effectLst/>
                <a:latin typeface="Courier New" panose="02070309020205020404" pitchFamily="49" charset="0"/>
                <a:cs typeface="Courier New" panose="02070309020205020404" pitchFamily="49" charset="0"/>
              </a:rPr>
              <a:t>MyComponent</a:t>
            </a:r>
            <a:r>
              <a:rPr lang="en-US" sz="1600" dirty="0">
                <a:solidFill>
                  <a:srgbClr val="000000"/>
                </a:solidFill>
                <a:effectLst/>
                <a:latin typeface="Courier New" panose="02070309020205020404" pitchFamily="49" charset="0"/>
                <a:cs typeface="Courier New" panose="02070309020205020404" pitchFamily="49" charset="0"/>
              </a:rPr>
              <a:t> {</a:t>
            </a:r>
          </a:p>
          <a:p>
            <a:r>
              <a:rPr lang="en-US" sz="1600" dirty="0">
                <a:solidFill>
                  <a:srgbClr val="000000"/>
                </a:solidFill>
                <a:effectLst/>
                <a:latin typeface="Courier New" panose="02070309020205020404" pitchFamily="49" charset="0"/>
                <a:cs typeface="Courier New" panose="02070309020205020404" pitchFamily="49" charset="0"/>
              </a:rPr>
              <a:t>	// the component code</a:t>
            </a:r>
          </a:p>
          <a:p>
            <a:r>
              <a:rPr lang="en-US" sz="1600" dirty="0">
                <a:solidFill>
                  <a:srgbClr val="000000"/>
                </a:solidFill>
                <a:latin typeface="Courier New" panose="02070309020205020404" pitchFamily="49" charset="0"/>
                <a:cs typeface="Courier New" panose="02070309020205020404" pitchFamily="49" charset="0"/>
              </a:rPr>
              <a:t>}</a:t>
            </a:r>
          </a:p>
          <a:p>
            <a:endParaRPr lang="en-US" sz="1600" dirty="0">
              <a:solidFill>
                <a:srgbClr val="000000"/>
              </a:solidFill>
              <a:effectLst/>
              <a:latin typeface="Courier New" panose="02070309020205020404" pitchFamily="49" charset="0"/>
              <a:cs typeface="Courier New" panose="02070309020205020404" pitchFamily="49" charset="0"/>
            </a:endParaRPr>
          </a:p>
          <a:p>
            <a:r>
              <a:rPr lang="en-US" sz="1600" b="1" dirty="0">
                <a:solidFill>
                  <a:srgbClr val="9E880D"/>
                </a:solidFill>
                <a:latin typeface="Courier New" panose="02070309020205020404" pitchFamily="49" charset="0"/>
                <a:cs typeface="Courier New" panose="02070309020205020404" pitchFamily="49" charset="0"/>
              </a:rPr>
              <a:t>@Configuration</a:t>
            </a:r>
          </a:p>
          <a:p>
            <a:r>
              <a:rPr lang="en-US" sz="1600" dirty="0">
                <a:solidFill>
                  <a:srgbClr val="0033B3"/>
                </a:solidFill>
                <a:latin typeface="Courier New" panose="02070309020205020404" pitchFamily="49" charset="0"/>
                <a:cs typeface="Courier New" panose="02070309020205020404" pitchFamily="49" charset="0"/>
              </a:rPr>
              <a:t>public</a:t>
            </a:r>
            <a:r>
              <a:rPr lang="en-US" sz="1600" dirty="0">
                <a:solidFill>
                  <a:srgbClr val="000000"/>
                </a:solidFill>
                <a:effectLst/>
                <a:latin typeface="Courier New" panose="02070309020205020404" pitchFamily="49" charset="0"/>
                <a:cs typeface="Courier New" panose="02070309020205020404" pitchFamily="49" charset="0"/>
              </a:rPr>
              <a:t> </a:t>
            </a:r>
            <a:r>
              <a:rPr lang="en-US" sz="1600" dirty="0">
                <a:solidFill>
                  <a:srgbClr val="0033B3"/>
                </a:solidFill>
                <a:latin typeface="Courier New" panose="02070309020205020404" pitchFamily="49" charset="0"/>
                <a:cs typeface="Courier New" panose="02070309020205020404" pitchFamily="49" charset="0"/>
              </a:rPr>
              <a:t>class</a:t>
            </a:r>
            <a:r>
              <a:rPr lang="en-US" sz="1600" dirty="0">
                <a:solidFill>
                  <a:srgbClr val="000000"/>
                </a:solidFill>
                <a:effectLst/>
                <a:latin typeface="Courier New" panose="02070309020205020404" pitchFamily="49" charset="0"/>
                <a:cs typeface="Courier New" panose="02070309020205020404" pitchFamily="49" charset="0"/>
              </a:rPr>
              <a:t> </a:t>
            </a:r>
            <a:r>
              <a:rPr lang="en-US" sz="1600" dirty="0" err="1">
                <a:solidFill>
                  <a:srgbClr val="000000"/>
                </a:solidFill>
                <a:effectLst/>
                <a:latin typeface="Courier New" panose="02070309020205020404" pitchFamily="49" charset="0"/>
                <a:cs typeface="Courier New" panose="02070309020205020404" pitchFamily="49" charset="0"/>
              </a:rPr>
              <a:t>ComponentsConfig</a:t>
            </a:r>
            <a:r>
              <a:rPr lang="en-US" sz="1600" dirty="0">
                <a:solidFill>
                  <a:srgbClr val="000000"/>
                </a:solidFill>
                <a:effectLst/>
                <a:latin typeface="Courier New" panose="02070309020205020404" pitchFamily="49" charset="0"/>
                <a:cs typeface="Courier New" panose="02070309020205020404" pitchFamily="49" charset="0"/>
              </a:rPr>
              <a:t> {</a:t>
            </a:r>
          </a:p>
          <a:p>
            <a:r>
              <a:rPr lang="en-US" sz="1600" dirty="0">
                <a:solidFill>
                  <a:srgbClr val="9E880D"/>
                </a:solidFill>
                <a:effectLst/>
                <a:latin typeface="Courier New" panose="02070309020205020404" pitchFamily="49" charset="0"/>
                <a:cs typeface="Courier New" panose="02070309020205020404" pitchFamily="49" charset="0"/>
              </a:rPr>
              <a:t>	</a:t>
            </a:r>
            <a:r>
              <a:rPr lang="en-US" sz="1600" b="1" dirty="0">
                <a:solidFill>
                  <a:srgbClr val="9E880D"/>
                </a:solidFill>
                <a:effectLst/>
                <a:latin typeface="Courier New" panose="02070309020205020404" pitchFamily="49" charset="0"/>
                <a:cs typeface="Courier New" panose="02070309020205020404" pitchFamily="49" charset="0"/>
              </a:rPr>
              <a:t>@Bean</a:t>
            </a:r>
            <a:br>
              <a:rPr lang="en-US" sz="1600" dirty="0">
                <a:solidFill>
                  <a:srgbClr val="9E880D"/>
                </a:solidFill>
                <a:effectLst/>
              </a:rPr>
            </a:br>
            <a:r>
              <a:rPr lang="en-US" sz="1600" dirty="0">
                <a:solidFill>
                  <a:srgbClr val="9E880D"/>
                </a:solidFill>
                <a:effectLst/>
              </a:rPr>
              <a:t>	</a:t>
            </a:r>
            <a:r>
              <a:rPr lang="en-US" sz="1600" dirty="0">
                <a:solidFill>
                  <a:srgbClr val="0033B3"/>
                </a:solidFill>
                <a:effectLst/>
                <a:latin typeface="Courier New" panose="02070309020205020404" pitchFamily="49" charset="0"/>
                <a:cs typeface="Courier New" panose="02070309020205020404" pitchFamily="49" charset="0"/>
              </a:rPr>
              <a:t>public </a:t>
            </a:r>
            <a:r>
              <a:rPr lang="en-US" sz="1600" dirty="0" err="1">
                <a:solidFill>
                  <a:srgbClr val="000000"/>
                </a:solidFill>
                <a:effectLst/>
                <a:latin typeface="Courier New" panose="02070309020205020404" pitchFamily="49" charset="0"/>
                <a:cs typeface="Courier New" panose="02070309020205020404" pitchFamily="49" charset="0"/>
              </a:rPr>
              <a:t>MyComponent</a:t>
            </a:r>
            <a:r>
              <a:rPr lang="en-US" sz="1600" dirty="0">
                <a:solidFill>
                  <a:srgbClr val="000000"/>
                </a:solidFill>
                <a:effectLst/>
                <a:latin typeface="Courier New" panose="02070309020205020404" pitchFamily="49" charset="0"/>
                <a:cs typeface="Courier New" panose="02070309020205020404" pitchFamily="49" charset="0"/>
              </a:rPr>
              <a:t> </a:t>
            </a:r>
            <a:r>
              <a:rPr lang="en-US" sz="1600" dirty="0" err="1">
                <a:solidFill>
                  <a:srgbClr val="00627A"/>
                </a:solidFill>
                <a:effectLst/>
                <a:latin typeface="Courier New" panose="02070309020205020404" pitchFamily="49" charset="0"/>
                <a:cs typeface="Courier New" panose="02070309020205020404" pitchFamily="49" charset="0"/>
              </a:rPr>
              <a:t>myComponent</a:t>
            </a: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a:solidFill>
                  <a:srgbClr val="0033B3"/>
                </a:solidFill>
                <a:effectLst/>
                <a:latin typeface="Courier New" panose="02070309020205020404" pitchFamily="49" charset="0"/>
                <a:cs typeface="Courier New" panose="02070309020205020404" pitchFamily="49" charset="0"/>
              </a:rPr>
              <a:t>return new </a:t>
            </a:r>
            <a:r>
              <a:rPr lang="en-US" sz="1600" dirty="0" err="1">
                <a:solidFill>
                  <a:srgbClr val="000000"/>
                </a:solidFill>
                <a:effectLst/>
                <a:latin typeface="Courier New" panose="02070309020205020404" pitchFamily="49" charset="0"/>
                <a:cs typeface="Courier New" panose="02070309020205020404" pitchFamily="49" charset="0"/>
              </a:rPr>
              <a:t>MyComponent</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endParaRPr lang="en-US" sz="1600" dirty="0">
              <a:solidFill>
                <a:srgbClr val="000000"/>
              </a:solidFill>
              <a:effectLst/>
              <a:latin typeface="Courier New" panose="02070309020205020404" pitchFamily="49" charset="0"/>
              <a:cs typeface="Courier New" panose="02070309020205020404" pitchFamily="49" charset="0"/>
            </a:endParaRPr>
          </a:p>
          <a:p>
            <a:r>
              <a:rPr lang="en-US" sz="1600" dirty="0">
                <a:solidFill>
                  <a:srgbClr val="000000"/>
                </a:solidFill>
                <a:effectLst/>
                <a:latin typeface="Courier New" panose="02070309020205020404" pitchFamily="49" charset="0"/>
                <a:cs typeface="Courier New" panose="02070309020205020404" pitchFamily="49" charset="0"/>
              </a:rPr>
              <a:t>}</a:t>
            </a:r>
          </a:p>
          <a:p>
            <a:r>
              <a:rPr lang="en-US" sz="1600" dirty="0" err="1">
                <a:solidFill>
                  <a:srgbClr val="000000"/>
                </a:solidFill>
                <a:effectLst/>
                <a:latin typeface="Courier New" panose="02070309020205020404" pitchFamily="49" charset="0"/>
                <a:cs typeface="Courier New" panose="02070309020205020404" pitchFamily="49" charset="0"/>
              </a:rPr>
              <a:t>AnnotationConfigApplicationContext</a:t>
            </a:r>
            <a:r>
              <a:rPr lang="en-US" sz="1600" dirty="0">
                <a:solidFill>
                  <a:srgbClr val="000000"/>
                </a:solidFill>
                <a:effectLst/>
                <a:latin typeface="Courier New" panose="02070309020205020404" pitchFamily="49" charset="0"/>
                <a:cs typeface="Courier New" panose="02070309020205020404" pitchFamily="49" charset="0"/>
              </a:rPr>
              <a:t> </a:t>
            </a:r>
            <a:r>
              <a:rPr lang="en-US" sz="1600" dirty="0" err="1">
                <a:solidFill>
                  <a:srgbClr val="000000"/>
                </a:solidFill>
                <a:effectLst/>
                <a:latin typeface="Courier New" panose="02070309020205020404" pitchFamily="49" charset="0"/>
                <a:cs typeface="Courier New" panose="02070309020205020404" pitchFamily="49" charset="0"/>
              </a:rPr>
              <a:t>ctx</a:t>
            </a:r>
            <a:r>
              <a:rPr lang="en-US" sz="1600" dirty="0">
                <a:solidFill>
                  <a:srgbClr val="000000"/>
                </a:solidFill>
                <a:effectLst/>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r>
              <a:rPr lang="ru-RU" sz="1600" dirty="0">
                <a:latin typeface="Courier New" panose="02070309020205020404" pitchFamily="49" charset="0"/>
                <a:cs typeface="Courier New" panose="02070309020205020404" pitchFamily="49" charset="0"/>
              </a:rPr>
              <a:t> </a:t>
            </a:r>
            <a:r>
              <a:rPr lang="en-US" sz="1600" dirty="0">
                <a:solidFill>
                  <a:srgbClr val="0033B3"/>
                </a:solidFill>
                <a:effectLst/>
                <a:latin typeface="Courier New" panose="02070309020205020404" pitchFamily="49" charset="0"/>
                <a:cs typeface="Courier New" panose="02070309020205020404" pitchFamily="49" charset="0"/>
              </a:rPr>
              <a:t>new </a:t>
            </a:r>
            <a:r>
              <a:rPr lang="ru-RU" sz="1600" dirty="0">
                <a:solidFill>
                  <a:srgbClr val="0033B3"/>
                </a:solidFill>
                <a:effectLst/>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AnnotationConfigApplicationContext</a:t>
            </a:r>
            <a:r>
              <a:rPr lang="en-US" sz="1600" dirty="0">
                <a:latin typeface="Courier New" panose="02070309020205020404" pitchFamily="49" charset="0"/>
                <a:cs typeface="Courier New" panose="02070309020205020404" pitchFamily="49" charset="0"/>
              </a:rPr>
              <a:t>(</a:t>
            </a:r>
            <a:r>
              <a:rPr lang="en-US" sz="1600" dirty="0" err="1">
                <a:solidFill>
                  <a:srgbClr val="000000"/>
                </a:solidFill>
                <a:latin typeface="Courier New" panose="02070309020205020404" pitchFamily="49" charset="0"/>
                <a:cs typeface="Courier New" panose="02070309020205020404" pitchFamily="49" charset="0"/>
              </a:rPr>
              <a:t>Components</a:t>
            </a:r>
            <a:r>
              <a:rPr lang="en-US" sz="1600" dirty="0" err="1">
                <a:solidFill>
                  <a:srgbClr val="000000"/>
                </a:solidFill>
                <a:effectLst/>
                <a:latin typeface="Courier New" panose="02070309020205020404" pitchFamily="49" charset="0"/>
                <a:cs typeface="Courier New" panose="02070309020205020404" pitchFamily="49" charset="0"/>
              </a:rPr>
              <a:t>Config</a:t>
            </a:r>
            <a:r>
              <a:rPr lang="en-US" sz="1600" dirty="0" err="1">
                <a:latin typeface="Courier New" panose="02070309020205020404" pitchFamily="49" charset="0"/>
                <a:cs typeface="Courier New" panose="02070309020205020404" pitchFamily="49" charset="0"/>
              </a:rPr>
              <a:t>.</a:t>
            </a:r>
            <a:r>
              <a:rPr lang="en-US" sz="1600" dirty="0" err="1">
                <a:solidFill>
                  <a:srgbClr val="0033B3"/>
                </a:solidFill>
                <a:effectLst/>
                <a:latin typeface="Courier New" panose="02070309020205020404" pitchFamily="49" charset="0"/>
                <a:cs typeface="Courier New" panose="02070309020205020404" pitchFamily="49" charset="0"/>
              </a:rPr>
              <a:t>class</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err="1">
                <a:solidFill>
                  <a:srgbClr val="000000"/>
                </a:solidFill>
                <a:effectLst/>
                <a:latin typeface="Courier New" panose="02070309020205020404" pitchFamily="49" charset="0"/>
                <a:cs typeface="Courier New" panose="02070309020205020404" pitchFamily="49" charset="0"/>
              </a:rPr>
              <a:t>MyComponent</a:t>
            </a:r>
            <a:r>
              <a:rPr lang="en-US" sz="1600" dirty="0">
                <a:solidFill>
                  <a:srgbClr val="000000"/>
                </a:solidFill>
                <a:effectLst/>
                <a:latin typeface="Courier New" panose="02070309020205020404" pitchFamily="49" charset="0"/>
                <a:cs typeface="Courier New" panose="02070309020205020404" pitchFamily="49" charset="0"/>
              </a:rPr>
              <a:t> comp </a:t>
            </a:r>
            <a:r>
              <a:rPr lang="en-US" sz="1600" dirty="0">
                <a:latin typeface="Courier New" panose="02070309020205020404" pitchFamily="49" charset="0"/>
                <a:cs typeface="Courier New" panose="02070309020205020404" pitchFamily="49" charset="0"/>
              </a:rPr>
              <a:t>= </a:t>
            </a:r>
            <a:r>
              <a:rPr lang="en-US" sz="1600" dirty="0" err="1">
                <a:solidFill>
                  <a:srgbClr val="000000"/>
                </a:solidFill>
                <a:effectLst/>
                <a:latin typeface="Courier New" panose="02070309020205020404" pitchFamily="49" charset="0"/>
                <a:cs typeface="Courier New" panose="02070309020205020404" pitchFamily="49" charset="0"/>
              </a:rPr>
              <a:t>ctx</a:t>
            </a:r>
            <a:r>
              <a:rPr lang="en-US" sz="1600" dirty="0" err="1">
                <a:latin typeface="Courier New" panose="02070309020205020404" pitchFamily="49" charset="0"/>
                <a:cs typeface="Courier New" panose="02070309020205020404" pitchFamily="49" charset="0"/>
              </a:rPr>
              <a:t>.getBean</a:t>
            </a:r>
            <a:r>
              <a:rPr lang="en-US" sz="1600" dirty="0">
                <a:latin typeface="Courier New" panose="02070309020205020404" pitchFamily="49" charset="0"/>
                <a:cs typeface="Courier New" panose="02070309020205020404" pitchFamily="49" charset="0"/>
              </a:rPr>
              <a:t>(</a:t>
            </a:r>
            <a:r>
              <a:rPr lang="en-US" sz="1600" dirty="0" err="1">
                <a:solidFill>
                  <a:srgbClr val="000000"/>
                </a:solidFill>
                <a:effectLst/>
                <a:latin typeface="Courier New" panose="02070309020205020404" pitchFamily="49" charset="0"/>
                <a:cs typeface="Courier New" panose="02070309020205020404" pitchFamily="49" charset="0"/>
              </a:rPr>
              <a:t>MyComponent</a:t>
            </a:r>
            <a:r>
              <a:rPr lang="en-US" sz="1600" dirty="0" err="1">
                <a:latin typeface="Courier New" panose="02070309020205020404" pitchFamily="49" charset="0"/>
                <a:cs typeface="Courier New" panose="02070309020205020404" pitchFamily="49" charset="0"/>
              </a:rPr>
              <a:t>.</a:t>
            </a:r>
            <a:r>
              <a:rPr lang="en-US" sz="1600" dirty="0" err="1">
                <a:solidFill>
                  <a:srgbClr val="0033B3"/>
                </a:solidFill>
                <a:effectLst/>
                <a:latin typeface="Courier New" panose="02070309020205020404" pitchFamily="49" charset="0"/>
                <a:cs typeface="Courier New" panose="02070309020205020404" pitchFamily="49" charset="0"/>
              </a:rPr>
              <a:t>class</a:t>
            </a:r>
            <a:r>
              <a:rPr lang="en-US" sz="1600" dirty="0">
                <a:latin typeface="Courier New" panose="02070309020205020404" pitchFamily="49" charset="0"/>
                <a:cs typeface="Courier New" panose="02070309020205020404" pitchFamily="49" charset="0"/>
              </a:rPr>
              <a:t>);</a:t>
            </a:r>
            <a:endParaRPr lang="en-IL"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41640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1D8EF-567D-ABA5-27CF-B05C0A240E3B}"/>
              </a:ext>
            </a:extLst>
          </p:cNvPr>
          <p:cNvSpPr>
            <a:spLocks noGrp="1"/>
          </p:cNvSpPr>
          <p:nvPr>
            <p:ph type="title"/>
          </p:nvPr>
        </p:nvSpPr>
        <p:spPr/>
        <p:txBody>
          <a:bodyPr>
            <a:normAutofit fontScale="90000"/>
          </a:bodyPr>
          <a:lstStyle/>
          <a:p>
            <a:r>
              <a:rPr lang="en-US" dirty="0"/>
              <a:t>Beans configuration: </a:t>
            </a:r>
            <a:r>
              <a:rPr lang="en-US" sz="3600" dirty="0"/>
              <a:t>@Component-annotated classes</a:t>
            </a:r>
            <a:br>
              <a:rPr lang="en-US" dirty="0"/>
            </a:br>
            <a:endParaRPr lang="en-IL" dirty="0"/>
          </a:p>
        </p:txBody>
      </p:sp>
      <p:sp>
        <p:nvSpPr>
          <p:cNvPr id="3" name="Content Placeholder 2">
            <a:extLst>
              <a:ext uri="{FF2B5EF4-FFF2-40B4-BE49-F238E27FC236}">
                <a16:creationId xmlns:a16="http://schemas.microsoft.com/office/drawing/2014/main" id="{D8A3318A-8D7C-4DBC-1D01-DD613B896C5C}"/>
              </a:ext>
            </a:extLst>
          </p:cNvPr>
          <p:cNvSpPr>
            <a:spLocks noGrp="1"/>
          </p:cNvSpPr>
          <p:nvPr>
            <p:ph idx="1"/>
          </p:nvPr>
        </p:nvSpPr>
        <p:spPr>
          <a:xfrm>
            <a:off x="677334" y="2160589"/>
            <a:ext cx="8596668" cy="1687133"/>
          </a:xfrm>
        </p:spPr>
        <p:txBody>
          <a:bodyPr>
            <a:normAutofit/>
          </a:bodyPr>
          <a:lstStyle/>
          <a:p>
            <a:r>
              <a:rPr lang="en-US" dirty="0"/>
              <a:t>Mark a class by one from the Spring annotations: </a:t>
            </a:r>
            <a:r>
              <a:rPr lang="en-US" dirty="0">
                <a:solidFill>
                  <a:srgbClr val="0070C0"/>
                </a:solidFill>
              </a:rPr>
              <a:t>@</a:t>
            </a:r>
            <a:r>
              <a:rPr lang="en-US" i="1" dirty="0">
                <a:solidFill>
                  <a:srgbClr val="0070C0"/>
                </a:solidFill>
              </a:rPr>
              <a:t>Component</a:t>
            </a:r>
            <a:r>
              <a:rPr lang="en-US" dirty="0"/>
              <a:t>, </a:t>
            </a:r>
            <a:r>
              <a:rPr lang="en-US" i="1" dirty="0">
                <a:solidFill>
                  <a:srgbClr val="0070C0"/>
                </a:solidFill>
              </a:rPr>
              <a:t>@Controller</a:t>
            </a:r>
            <a:r>
              <a:rPr lang="en-US" dirty="0"/>
              <a:t>, </a:t>
            </a:r>
            <a:r>
              <a:rPr lang="en-US" i="1" dirty="0">
                <a:solidFill>
                  <a:srgbClr val="0070C0"/>
                </a:solidFill>
              </a:rPr>
              <a:t>@Service</a:t>
            </a:r>
            <a:r>
              <a:rPr lang="en-US" dirty="0"/>
              <a:t>, and </a:t>
            </a:r>
            <a:r>
              <a:rPr lang="en-US" i="1" dirty="0">
                <a:solidFill>
                  <a:srgbClr val="0070C0"/>
                </a:solidFill>
              </a:rPr>
              <a:t>@Repository</a:t>
            </a:r>
            <a:r>
              <a:rPr lang="en-US" i="1" dirty="0">
                <a:solidFill>
                  <a:srgbClr val="000000"/>
                </a:solidFill>
              </a:rPr>
              <a:t>.</a:t>
            </a:r>
          </a:p>
          <a:p>
            <a:pPr lvl="1"/>
            <a:r>
              <a:rPr lang="en-US" dirty="0">
                <a:solidFill>
                  <a:srgbClr val="0070C0"/>
                </a:solidFill>
              </a:rPr>
              <a:t>@Controller</a:t>
            </a:r>
            <a:r>
              <a:rPr lang="en-US" b="0" i="0" u="none" strike="noStrike" dirty="0">
                <a:solidFill>
                  <a:srgbClr val="232629"/>
                </a:solidFill>
                <a:effectLst/>
                <a:latin typeface="-apple-system"/>
              </a:rPr>
              <a:t>, </a:t>
            </a:r>
            <a:r>
              <a:rPr lang="en-US" dirty="0">
                <a:solidFill>
                  <a:srgbClr val="0070C0"/>
                </a:solidFill>
              </a:rPr>
              <a:t>@Service </a:t>
            </a:r>
            <a:r>
              <a:rPr lang="en-US" b="0" i="0" u="none" strike="noStrike" dirty="0">
                <a:solidFill>
                  <a:srgbClr val="232629"/>
                </a:solidFill>
                <a:effectLst/>
                <a:latin typeface="-apple-system"/>
              </a:rPr>
              <a:t>and </a:t>
            </a:r>
            <a:r>
              <a:rPr lang="en-US" dirty="0">
                <a:solidFill>
                  <a:srgbClr val="0070C0"/>
                </a:solidFill>
              </a:rPr>
              <a:t>@Repository </a:t>
            </a:r>
            <a:r>
              <a:rPr lang="en-US" b="0" i="0" u="none" strike="noStrike" dirty="0">
                <a:solidFill>
                  <a:srgbClr val="232629"/>
                </a:solidFill>
                <a:effectLst/>
                <a:latin typeface="-apple-system"/>
              </a:rPr>
              <a:t>are special types of </a:t>
            </a:r>
            <a:r>
              <a:rPr lang="en-US" dirty="0">
                <a:solidFill>
                  <a:srgbClr val="0070C0"/>
                </a:solidFill>
              </a:rPr>
              <a:t>@Component </a:t>
            </a:r>
            <a:r>
              <a:rPr lang="en-US" b="0" i="0" u="none" strike="noStrike" dirty="0">
                <a:solidFill>
                  <a:srgbClr val="232629"/>
                </a:solidFill>
                <a:effectLst/>
                <a:latin typeface="-apple-system"/>
              </a:rPr>
              <a:t>annotation.</a:t>
            </a:r>
          </a:p>
          <a:p>
            <a:r>
              <a:rPr lang="en-US" dirty="0"/>
              <a:t>Spring will automatically detect these classes as beans.</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2836EC98-37F1-513E-5BF5-EAC6CAED881F}"/>
              </a:ext>
            </a:extLst>
          </p:cNvPr>
          <p:cNvSpPr txBox="1"/>
          <p:nvPr/>
        </p:nvSpPr>
        <p:spPr>
          <a:xfrm>
            <a:off x="677334" y="4187732"/>
            <a:ext cx="8596668" cy="2031325"/>
          </a:xfrm>
          <a:prstGeom prst="rect">
            <a:avLst/>
          </a:prstGeom>
          <a:solidFill>
            <a:schemeClr val="tx2">
              <a:lumMod val="20000"/>
              <a:lumOff val="80000"/>
            </a:schemeClr>
          </a:solidFill>
          <a:ln>
            <a:solidFill>
              <a:schemeClr val="tx2">
                <a:lumMod val="75000"/>
              </a:schemeClr>
            </a:solidFill>
          </a:ln>
        </p:spPr>
        <p:txBody>
          <a:bodyPr wrap="square" rtlCol="0">
            <a:spAutoFit/>
          </a:bodyPr>
          <a:lstStyle/>
          <a:p>
            <a:r>
              <a:rPr lang="en-US" sz="1400" b="1" dirty="0">
                <a:solidFill>
                  <a:srgbClr val="9E880D"/>
                </a:solidFill>
                <a:latin typeface="Courier New" panose="02070309020205020404" pitchFamily="49" charset="0"/>
                <a:cs typeface="Courier New" panose="02070309020205020404" pitchFamily="49" charset="0"/>
              </a:rPr>
              <a:t>@Component</a:t>
            </a:r>
          </a:p>
          <a:p>
            <a:r>
              <a:rPr lang="en-US" sz="1400" dirty="0">
                <a:solidFill>
                  <a:srgbClr val="0033B3"/>
                </a:solidFill>
                <a:latin typeface="Courier New" panose="02070309020205020404" pitchFamily="49" charset="0"/>
                <a:cs typeface="Courier New" panose="02070309020205020404" pitchFamily="49" charset="0"/>
              </a:rPr>
              <a:t>public</a:t>
            </a:r>
            <a:r>
              <a:rPr lang="en-US" sz="1400" dirty="0">
                <a:solidFill>
                  <a:srgbClr val="000000"/>
                </a:solidFill>
                <a:effectLst/>
                <a:latin typeface="Courier New" panose="02070309020205020404" pitchFamily="49" charset="0"/>
                <a:cs typeface="Courier New" panose="02070309020205020404" pitchFamily="49" charset="0"/>
              </a:rPr>
              <a:t> </a:t>
            </a:r>
            <a:r>
              <a:rPr lang="en-US" sz="1400" dirty="0">
                <a:solidFill>
                  <a:srgbClr val="0033B3"/>
                </a:solidFill>
                <a:latin typeface="Courier New" panose="02070309020205020404" pitchFamily="49" charset="0"/>
                <a:cs typeface="Courier New" panose="02070309020205020404" pitchFamily="49" charset="0"/>
              </a:rPr>
              <a:t>class</a:t>
            </a:r>
            <a:r>
              <a:rPr lang="en-US" sz="1400" dirty="0">
                <a:solidFill>
                  <a:srgbClr val="000000"/>
                </a:solidFill>
                <a:effectLst/>
                <a:latin typeface="Courier New" panose="02070309020205020404" pitchFamily="49" charset="0"/>
                <a:cs typeface="Courier New" panose="02070309020205020404" pitchFamily="49" charset="0"/>
              </a:rPr>
              <a:t> </a:t>
            </a:r>
            <a:r>
              <a:rPr lang="en-US" sz="1400" dirty="0" err="1">
                <a:solidFill>
                  <a:srgbClr val="000000"/>
                </a:solidFill>
                <a:effectLst/>
                <a:latin typeface="Courier New" panose="02070309020205020404" pitchFamily="49" charset="0"/>
                <a:cs typeface="Courier New" panose="02070309020205020404" pitchFamily="49" charset="0"/>
              </a:rPr>
              <a:t>MyComponent</a:t>
            </a:r>
            <a:r>
              <a:rPr lang="en-US" sz="1400" dirty="0">
                <a:solidFill>
                  <a:srgbClr val="000000"/>
                </a:solidFill>
                <a:effectLst/>
                <a:latin typeface="Courier New" panose="02070309020205020404" pitchFamily="49" charset="0"/>
                <a:cs typeface="Courier New" panose="02070309020205020404" pitchFamily="49" charset="0"/>
              </a:rPr>
              <a:t> {</a:t>
            </a:r>
          </a:p>
          <a:p>
            <a:r>
              <a:rPr lang="en-US" sz="1400" dirty="0">
                <a:solidFill>
                  <a:srgbClr val="000000"/>
                </a:solidFill>
                <a:effectLst/>
                <a:latin typeface="Courier New" panose="02070309020205020404" pitchFamily="49" charset="0"/>
                <a:cs typeface="Courier New" panose="02070309020205020404" pitchFamily="49" charset="0"/>
              </a:rPr>
              <a:t>	// the component code</a:t>
            </a:r>
          </a:p>
          <a:p>
            <a:r>
              <a:rPr lang="en-US" sz="1400" dirty="0">
                <a:solidFill>
                  <a:srgbClr val="000000"/>
                </a:solidFill>
                <a:latin typeface="Courier New" panose="02070309020205020404" pitchFamily="49" charset="0"/>
                <a:cs typeface="Courier New" panose="02070309020205020404" pitchFamily="49" charset="0"/>
              </a:rPr>
              <a:t>}</a:t>
            </a:r>
            <a:endParaRPr lang="en-US" sz="1400" dirty="0">
              <a:solidFill>
                <a:srgbClr val="000000"/>
              </a:solidFill>
              <a:effectLst/>
              <a:latin typeface="Courier New" panose="02070309020205020404" pitchFamily="49" charset="0"/>
              <a:cs typeface="Courier New" panose="02070309020205020404" pitchFamily="49" charset="0"/>
            </a:endParaRPr>
          </a:p>
          <a:p>
            <a:endParaRPr lang="en-US" sz="1400" dirty="0">
              <a:solidFill>
                <a:srgbClr val="000000"/>
              </a:solidFill>
              <a:latin typeface="Courier New" panose="02070309020205020404" pitchFamily="49" charset="0"/>
              <a:cs typeface="Courier New" panose="02070309020205020404" pitchFamily="49" charset="0"/>
            </a:endParaRPr>
          </a:p>
          <a:p>
            <a:r>
              <a:rPr lang="en-US" sz="1400" dirty="0" err="1">
                <a:solidFill>
                  <a:srgbClr val="000000"/>
                </a:solidFill>
                <a:effectLst/>
                <a:latin typeface="Courier New" panose="02070309020205020404" pitchFamily="49" charset="0"/>
                <a:cs typeface="Courier New" panose="02070309020205020404" pitchFamily="49" charset="0"/>
              </a:rPr>
              <a:t>AnnotationConfigApplicationContext</a:t>
            </a:r>
            <a:r>
              <a:rPr lang="en-US" sz="1400" dirty="0">
                <a:solidFill>
                  <a:srgbClr val="000000"/>
                </a:solidFill>
                <a:effectLst/>
                <a:latin typeface="Courier New" panose="02070309020205020404" pitchFamily="49" charset="0"/>
                <a:cs typeface="Courier New" panose="02070309020205020404" pitchFamily="49" charset="0"/>
              </a:rPr>
              <a:t> </a:t>
            </a:r>
            <a:r>
              <a:rPr lang="en-US" sz="1400" dirty="0" err="1">
                <a:solidFill>
                  <a:srgbClr val="000000"/>
                </a:solidFill>
                <a:effectLst/>
                <a:latin typeface="Courier New" panose="02070309020205020404" pitchFamily="49" charset="0"/>
                <a:cs typeface="Courier New" panose="02070309020205020404" pitchFamily="49" charset="0"/>
              </a:rPr>
              <a:t>ctx</a:t>
            </a:r>
            <a:r>
              <a:rPr lang="en-US" sz="1400" dirty="0">
                <a:solidFill>
                  <a:srgbClr val="000000"/>
                </a:solidFill>
                <a:effectLst/>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r>
              <a:rPr lang="ru-RU" sz="1400" dirty="0">
                <a:latin typeface="Courier New" panose="02070309020205020404" pitchFamily="49" charset="0"/>
                <a:cs typeface="Courier New" panose="02070309020205020404" pitchFamily="49" charset="0"/>
              </a:rPr>
              <a:t> </a:t>
            </a:r>
            <a:r>
              <a:rPr lang="en-US" sz="1400" dirty="0">
                <a:solidFill>
                  <a:srgbClr val="0033B3"/>
                </a:solidFill>
                <a:effectLst/>
                <a:latin typeface="Courier New" panose="02070309020205020404" pitchFamily="49" charset="0"/>
                <a:cs typeface="Courier New" panose="02070309020205020404" pitchFamily="49" charset="0"/>
              </a:rPr>
              <a:t>new </a:t>
            </a:r>
            <a:r>
              <a:rPr lang="ru-RU" sz="1400" dirty="0">
                <a:solidFill>
                  <a:srgbClr val="0033B3"/>
                </a:solidFill>
                <a:effectLst/>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AnnotationConfigApplicationContext</a:t>
            </a:r>
            <a:r>
              <a:rPr lang="en-US" sz="1400" dirty="0">
                <a:latin typeface="Courier New" panose="02070309020205020404" pitchFamily="49" charset="0"/>
                <a:cs typeface="Courier New" panose="02070309020205020404" pitchFamily="49" charset="0"/>
              </a:rPr>
              <a:t>(</a:t>
            </a:r>
            <a:r>
              <a:rPr lang="en-US" sz="1400" dirty="0">
                <a:solidFill>
                  <a:srgbClr val="067D17"/>
                </a:solidFill>
                <a:effectLst/>
                <a:latin typeface="Courier New" panose="02070309020205020404" pitchFamily="49" charset="0"/>
                <a:cs typeface="Courier New" panose="02070309020205020404" pitchFamily="49" charset="0"/>
              </a:rPr>
              <a:t>"</a:t>
            </a:r>
            <a:r>
              <a:rPr lang="en-US" sz="1400" dirty="0" err="1">
                <a:solidFill>
                  <a:srgbClr val="067D17"/>
                </a:solidFill>
                <a:effectLst/>
                <a:latin typeface="Courier New" panose="02070309020205020404" pitchFamily="49" charset="0"/>
                <a:cs typeface="Courier New" panose="02070309020205020404" pitchFamily="49" charset="0"/>
              </a:rPr>
              <a:t>com.att.course.spring.demo.components</a:t>
            </a:r>
            <a:r>
              <a:rPr lang="en-US" sz="1400" dirty="0">
                <a:solidFill>
                  <a:srgbClr val="067D17"/>
                </a:solidFill>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err="1">
                <a:solidFill>
                  <a:srgbClr val="000000"/>
                </a:solidFill>
                <a:effectLst/>
                <a:latin typeface="Courier New" panose="02070309020205020404" pitchFamily="49" charset="0"/>
                <a:cs typeface="Courier New" panose="02070309020205020404" pitchFamily="49" charset="0"/>
              </a:rPr>
              <a:t>MyComponent</a:t>
            </a:r>
            <a:r>
              <a:rPr lang="en-US" sz="1400" dirty="0">
                <a:solidFill>
                  <a:srgbClr val="000000"/>
                </a:solidFill>
                <a:effectLst/>
                <a:latin typeface="Courier New" panose="02070309020205020404" pitchFamily="49" charset="0"/>
                <a:cs typeface="Courier New" panose="02070309020205020404" pitchFamily="49" charset="0"/>
              </a:rPr>
              <a:t> comp </a:t>
            </a:r>
            <a:r>
              <a:rPr lang="en-US" sz="1400" dirty="0">
                <a:latin typeface="Courier New" panose="02070309020205020404" pitchFamily="49" charset="0"/>
                <a:cs typeface="Courier New" panose="02070309020205020404" pitchFamily="49" charset="0"/>
              </a:rPr>
              <a:t>= </a:t>
            </a:r>
            <a:r>
              <a:rPr lang="en-US" sz="1400" dirty="0" err="1">
                <a:solidFill>
                  <a:srgbClr val="000000"/>
                </a:solidFill>
                <a:effectLst/>
                <a:latin typeface="Courier New" panose="02070309020205020404" pitchFamily="49" charset="0"/>
                <a:cs typeface="Courier New" panose="02070309020205020404" pitchFamily="49" charset="0"/>
              </a:rPr>
              <a:t>ctx</a:t>
            </a:r>
            <a:r>
              <a:rPr lang="en-US" sz="1400" dirty="0" err="1">
                <a:latin typeface="Courier New" panose="02070309020205020404" pitchFamily="49" charset="0"/>
                <a:cs typeface="Courier New" panose="02070309020205020404" pitchFamily="49" charset="0"/>
              </a:rPr>
              <a:t>.getBean</a:t>
            </a:r>
            <a:r>
              <a:rPr lang="en-US" sz="1400" dirty="0">
                <a:latin typeface="Courier New" panose="02070309020205020404" pitchFamily="49" charset="0"/>
                <a:cs typeface="Courier New" panose="02070309020205020404" pitchFamily="49" charset="0"/>
              </a:rPr>
              <a:t>(</a:t>
            </a:r>
            <a:r>
              <a:rPr lang="en-US" sz="1400" dirty="0" err="1">
                <a:solidFill>
                  <a:srgbClr val="000000"/>
                </a:solidFill>
                <a:effectLst/>
                <a:latin typeface="Courier New" panose="02070309020205020404" pitchFamily="49" charset="0"/>
                <a:cs typeface="Courier New" panose="02070309020205020404" pitchFamily="49" charset="0"/>
              </a:rPr>
              <a:t>MyComponent</a:t>
            </a:r>
            <a:r>
              <a:rPr lang="en-US" sz="1400" dirty="0" err="1">
                <a:latin typeface="Courier New" panose="02070309020205020404" pitchFamily="49" charset="0"/>
                <a:cs typeface="Courier New" panose="02070309020205020404" pitchFamily="49" charset="0"/>
              </a:rPr>
              <a:t>.</a:t>
            </a:r>
            <a:r>
              <a:rPr lang="en-US" sz="1400" dirty="0" err="1">
                <a:solidFill>
                  <a:srgbClr val="0033B3"/>
                </a:solidFill>
                <a:effectLst/>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a:t>
            </a:r>
            <a:endParaRPr lang="en-IL"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48898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464D-E18F-A307-4FAD-8D1A2795F5F7}"/>
              </a:ext>
            </a:extLst>
          </p:cNvPr>
          <p:cNvSpPr>
            <a:spLocks noGrp="1"/>
          </p:cNvSpPr>
          <p:nvPr>
            <p:ph type="title"/>
          </p:nvPr>
        </p:nvSpPr>
        <p:spPr/>
        <p:txBody>
          <a:bodyPr/>
          <a:lstStyle/>
          <a:p>
            <a:r>
              <a:rPr lang="en-IL" dirty="0"/>
              <a:t>@Bean vs @Component</a:t>
            </a:r>
          </a:p>
        </p:txBody>
      </p:sp>
      <p:sp>
        <p:nvSpPr>
          <p:cNvPr id="3" name="Content Placeholder 2">
            <a:extLst>
              <a:ext uri="{FF2B5EF4-FFF2-40B4-BE49-F238E27FC236}">
                <a16:creationId xmlns:a16="http://schemas.microsoft.com/office/drawing/2014/main" id="{53FD8CCE-8DA6-DAEB-75CD-8F33C20F2AAB}"/>
              </a:ext>
            </a:extLst>
          </p:cNvPr>
          <p:cNvSpPr>
            <a:spLocks noGrp="1"/>
          </p:cNvSpPr>
          <p:nvPr>
            <p:ph idx="1"/>
          </p:nvPr>
        </p:nvSpPr>
        <p:spPr/>
        <p:txBody>
          <a:bodyPr>
            <a:normAutofit lnSpcReduction="10000"/>
          </a:bodyPr>
          <a:lstStyle/>
          <a:p>
            <a:r>
              <a:rPr lang="en-IL" sz="2400" b="1" i="1" dirty="0">
                <a:solidFill>
                  <a:srgbClr val="92D050"/>
                </a:solidFill>
              </a:rPr>
              <a:t>@Component </a:t>
            </a:r>
            <a:r>
              <a:rPr lang="en-US" sz="2400" dirty="0"/>
              <a:t>is a class-level annotation used to auto-detect and auto-configure beans using </a:t>
            </a:r>
            <a:r>
              <a:rPr lang="en-US" sz="2400" dirty="0" err="1"/>
              <a:t>classpath</a:t>
            </a:r>
            <a:r>
              <a:rPr lang="en-US" sz="2400" dirty="0"/>
              <a:t> scanning. There's an implicit one-to-one mapping between the annotated class and the bean (i.e., one bean per class).</a:t>
            </a:r>
          </a:p>
          <a:p>
            <a:r>
              <a:rPr lang="en-IL" sz="2400" b="1" i="1" dirty="0">
                <a:solidFill>
                  <a:srgbClr val="92D050"/>
                </a:solidFill>
              </a:rPr>
              <a:t>@Bean </a:t>
            </a:r>
            <a:r>
              <a:rPr lang="en-IL" sz="2400" dirty="0"/>
              <a:t>is a method-level annotation, it is used </a:t>
            </a:r>
            <a:r>
              <a:rPr lang="en-US" sz="2400" dirty="0"/>
              <a:t>to </a:t>
            </a:r>
            <a:r>
              <a:rPr lang="en-US" sz="2400" i="1" dirty="0"/>
              <a:t>explicitly</a:t>
            </a:r>
            <a:r>
              <a:rPr lang="en-US" sz="2400" dirty="0"/>
              <a:t> declare a single bean</a:t>
            </a:r>
            <a:r>
              <a:rPr lang="en-IL" sz="2400" dirty="0"/>
              <a:t>. You can use it, for example, to wire </a:t>
            </a:r>
            <a:r>
              <a:rPr lang="en-US" sz="2400" dirty="0"/>
              <a:t>components from 3rd-party libraries (you don't have the source code so you can't annotate its classes with @Component), so automatic configuration is not possible.</a:t>
            </a:r>
            <a:endParaRPr lang="en-IL" sz="2400" dirty="0"/>
          </a:p>
          <a:p>
            <a:endParaRPr lang="en-IL" dirty="0"/>
          </a:p>
        </p:txBody>
      </p:sp>
    </p:spTree>
    <p:extLst>
      <p:ext uri="{BB962C8B-B14F-4D97-AF65-F5344CB8AC3E}">
        <p14:creationId xmlns:p14="http://schemas.microsoft.com/office/powerpoint/2010/main" val="1084048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EDF1-BAF0-1E95-F377-1E3A16C4AFD0}"/>
              </a:ext>
            </a:extLst>
          </p:cNvPr>
          <p:cNvSpPr>
            <a:spLocks noGrp="1"/>
          </p:cNvSpPr>
          <p:nvPr>
            <p:ph type="title"/>
          </p:nvPr>
        </p:nvSpPr>
        <p:spPr/>
        <p:txBody>
          <a:bodyPr/>
          <a:lstStyle/>
          <a:p>
            <a:r>
              <a:rPr lang="en-IL" dirty="0"/>
              <a:t>Dependency Injection in Spring</a:t>
            </a:r>
          </a:p>
        </p:txBody>
      </p:sp>
      <p:sp>
        <p:nvSpPr>
          <p:cNvPr id="3" name="Content Placeholder 2">
            <a:extLst>
              <a:ext uri="{FF2B5EF4-FFF2-40B4-BE49-F238E27FC236}">
                <a16:creationId xmlns:a16="http://schemas.microsoft.com/office/drawing/2014/main" id="{34C70CE2-5158-9662-56BA-ABFE13291887}"/>
              </a:ext>
            </a:extLst>
          </p:cNvPr>
          <p:cNvSpPr>
            <a:spLocks noGrp="1"/>
          </p:cNvSpPr>
          <p:nvPr>
            <p:ph idx="1"/>
          </p:nvPr>
        </p:nvSpPr>
        <p:spPr/>
        <p:txBody>
          <a:bodyPr>
            <a:normAutofit/>
          </a:bodyPr>
          <a:lstStyle/>
          <a:p>
            <a:r>
              <a:rPr lang="en-US" sz="3600" dirty="0"/>
              <a:t>Constructor Injection</a:t>
            </a:r>
          </a:p>
          <a:p>
            <a:r>
              <a:rPr lang="en-US" sz="3600" dirty="0"/>
              <a:t>Field Injection</a:t>
            </a:r>
          </a:p>
          <a:p>
            <a:r>
              <a:rPr lang="en-US" sz="3600" dirty="0"/>
              <a:t>Setter Injection</a:t>
            </a:r>
          </a:p>
        </p:txBody>
      </p:sp>
    </p:spTree>
    <p:extLst>
      <p:ext uri="{BB962C8B-B14F-4D97-AF65-F5344CB8AC3E}">
        <p14:creationId xmlns:p14="http://schemas.microsoft.com/office/powerpoint/2010/main" val="1542281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3945-C948-A734-933D-D3F6049B7528}"/>
              </a:ext>
            </a:extLst>
          </p:cNvPr>
          <p:cNvSpPr>
            <a:spLocks noGrp="1"/>
          </p:cNvSpPr>
          <p:nvPr>
            <p:ph type="title"/>
          </p:nvPr>
        </p:nvSpPr>
        <p:spPr>
          <a:xfrm>
            <a:off x="677334" y="609600"/>
            <a:ext cx="8596668" cy="809897"/>
          </a:xfrm>
        </p:spPr>
        <p:txBody>
          <a:bodyPr/>
          <a:lstStyle/>
          <a:p>
            <a:r>
              <a:rPr lang="en-IL" dirty="0"/>
              <a:t>Constructor injection</a:t>
            </a:r>
          </a:p>
        </p:txBody>
      </p:sp>
      <p:sp>
        <p:nvSpPr>
          <p:cNvPr id="5" name="Content Placeholder 2">
            <a:extLst>
              <a:ext uri="{FF2B5EF4-FFF2-40B4-BE49-F238E27FC236}">
                <a16:creationId xmlns:a16="http://schemas.microsoft.com/office/drawing/2014/main" id="{5DE84EB5-B0D2-9B5E-78D1-CB5417C01E8E}"/>
              </a:ext>
            </a:extLst>
          </p:cNvPr>
          <p:cNvSpPr txBox="1">
            <a:spLocks/>
          </p:cNvSpPr>
          <p:nvPr/>
        </p:nvSpPr>
        <p:spPr>
          <a:xfrm>
            <a:off x="585894" y="1419498"/>
            <a:ext cx="8596668" cy="3433160"/>
          </a:xfrm>
          <a:prstGeom prst="rect">
            <a:avLst/>
          </a:prstGeom>
          <a:solidFill>
            <a:schemeClr val="tx2">
              <a:lumMod val="20000"/>
              <a:lumOff val="80000"/>
            </a:schemeClr>
          </a:solidFill>
          <a:ln>
            <a:solidFill>
              <a:schemeClr val="accent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solidFill>
                  <a:srgbClr val="9E880D"/>
                </a:solidFill>
                <a:effectLst/>
                <a:latin typeface="Courier New" panose="02070309020205020404" pitchFamily="49" charset="0"/>
                <a:cs typeface="Courier New" panose="02070309020205020404" pitchFamily="49" charset="0"/>
              </a:rPr>
              <a:t>@Component</a:t>
            </a:r>
          </a:p>
          <a:p>
            <a:pPr marL="0" indent="0">
              <a:buNone/>
            </a:pPr>
            <a:r>
              <a:rPr lang="en-US" dirty="0">
                <a:solidFill>
                  <a:srgbClr val="0033B3"/>
                </a:solidFill>
                <a:effectLst/>
                <a:latin typeface="Courier New" panose="02070309020205020404" pitchFamily="49" charset="0"/>
                <a:cs typeface="Courier New" panose="02070309020205020404" pitchFamily="49" charset="0"/>
              </a:rPr>
              <a:t>public class </a:t>
            </a:r>
            <a:r>
              <a:rPr lang="en-US" dirty="0" err="1">
                <a:solidFill>
                  <a:srgbClr val="000000"/>
                </a:solidFill>
                <a:effectLst/>
                <a:latin typeface="Courier New" panose="02070309020205020404" pitchFamily="49" charset="0"/>
                <a:cs typeface="Courier New" panose="02070309020205020404" pitchFamily="49" charset="0"/>
              </a:rPr>
              <a:t>MyComponent</a:t>
            </a:r>
            <a:r>
              <a:rPr lang="en-US"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dirty="0">
                <a:solidFill>
                  <a:srgbClr val="0033B3"/>
                </a:solidFill>
                <a:effectLst/>
                <a:latin typeface="Courier New" panose="02070309020205020404" pitchFamily="49" charset="0"/>
                <a:cs typeface="Courier New" panose="02070309020205020404" pitchFamily="49" charset="0"/>
              </a:rPr>
              <a:t>	private </a:t>
            </a:r>
            <a:r>
              <a:rPr lang="en-US" dirty="0">
                <a:solidFill>
                  <a:srgbClr val="000000"/>
                </a:solidFill>
                <a:effectLst/>
                <a:latin typeface="Courier New" panose="02070309020205020404" pitchFamily="49" charset="0"/>
                <a:cs typeface="Courier New" panose="02070309020205020404" pitchFamily="49" charset="0"/>
              </a:rPr>
              <a:t>Component1 </a:t>
            </a:r>
            <a:r>
              <a:rPr lang="en-US" dirty="0">
                <a:solidFill>
                  <a:srgbClr val="871094"/>
                </a:solidFill>
                <a:effectLst/>
                <a:latin typeface="Courier New" panose="02070309020205020404" pitchFamily="49" charset="0"/>
                <a:cs typeface="Courier New" panose="02070309020205020404" pitchFamily="49" charset="0"/>
              </a:rPr>
              <a:t>comp1</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a:solidFill>
                  <a:srgbClr val="0033B3"/>
                </a:solidFill>
                <a:effectLst/>
                <a:latin typeface="Courier New" panose="02070309020205020404" pitchFamily="49" charset="0"/>
                <a:cs typeface="Courier New" panose="02070309020205020404" pitchFamily="49" charset="0"/>
              </a:rPr>
              <a:t>private </a:t>
            </a:r>
            <a:r>
              <a:rPr lang="en-US" dirty="0">
                <a:solidFill>
                  <a:srgbClr val="000000"/>
                </a:solidFill>
                <a:effectLst/>
                <a:latin typeface="Courier New" panose="02070309020205020404" pitchFamily="49" charset="0"/>
                <a:cs typeface="Courier New" panose="02070309020205020404" pitchFamily="49" charset="0"/>
              </a:rPr>
              <a:t>Component2 </a:t>
            </a:r>
            <a:r>
              <a:rPr lang="en-US" dirty="0">
                <a:solidFill>
                  <a:srgbClr val="871094"/>
                </a:solidFill>
                <a:effectLst/>
                <a:latin typeface="Courier New" panose="02070309020205020404" pitchFamily="49" charset="0"/>
                <a:cs typeface="Courier New" panose="02070309020205020404" pitchFamily="49" charset="0"/>
              </a:rPr>
              <a:t>comp2</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solidFill>
                  <a:srgbClr val="0033B3"/>
                </a:solidFill>
                <a:effectLst/>
                <a:latin typeface="Courier New" panose="02070309020205020404" pitchFamily="49" charset="0"/>
                <a:cs typeface="Courier New" panose="02070309020205020404" pitchFamily="49" charset="0"/>
              </a:rPr>
              <a:t>public </a:t>
            </a:r>
            <a:r>
              <a:rPr lang="en-US" b="1" dirty="0" err="1">
                <a:solidFill>
                  <a:srgbClr val="000000"/>
                </a:solidFill>
                <a:effectLst/>
                <a:latin typeface="Courier New" panose="02070309020205020404" pitchFamily="49" charset="0"/>
                <a:cs typeface="Courier New" panose="02070309020205020404" pitchFamily="49" charset="0"/>
              </a:rPr>
              <a:t>MyComponent</a:t>
            </a:r>
            <a:r>
              <a:rPr lang="en-US" b="1" dirty="0">
                <a:latin typeface="Courier New" panose="02070309020205020404" pitchFamily="49" charset="0"/>
                <a:cs typeface="Courier New" panose="02070309020205020404" pitchFamily="49" charset="0"/>
              </a:rPr>
              <a:t>(</a:t>
            </a:r>
            <a:r>
              <a:rPr lang="en-US" b="1" dirty="0">
                <a:solidFill>
                  <a:srgbClr val="000000"/>
                </a:solidFill>
                <a:effectLst/>
                <a:latin typeface="Courier New" panose="02070309020205020404" pitchFamily="49" charset="0"/>
                <a:cs typeface="Courier New" panose="02070309020205020404" pitchFamily="49" charset="0"/>
              </a:rPr>
              <a:t>Component1 comp1</a:t>
            </a:r>
            <a:r>
              <a:rPr lang="en-US" b="1" dirty="0">
                <a:latin typeface="Courier New" panose="02070309020205020404" pitchFamily="49" charset="0"/>
                <a:cs typeface="Courier New" panose="02070309020205020404" pitchFamily="49" charset="0"/>
              </a:rPr>
              <a:t>, </a:t>
            </a:r>
            <a:r>
              <a:rPr lang="en-US" b="1" dirty="0">
                <a:solidFill>
                  <a:srgbClr val="000000"/>
                </a:solidFill>
                <a:effectLst/>
                <a:latin typeface="Courier New" panose="02070309020205020404" pitchFamily="49" charset="0"/>
                <a:cs typeface="Courier New" panose="02070309020205020404" pitchFamily="49" charset="0"/>
              </a:rPr>
              <a:t>Component2 </a:t>
            </a:r>
            <a:r>
              <a:rPr lang="en-US" b="1" dirty="0">
                <a:latin typeface="Courier New" panose="02070309020205020404" pitchFamily="49" charset="0"/>
                <a:cs typeface="Courier New" panose="02070309020205020404" pitchFamily="49" charset="0"/>
              </a:rPr>
              <a:t>comp2) </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a:solidFill>
                  <a:srgbClr val="0033B3"/>
                </a:solidFill>
                <a:effectLst/>
                <a:latin typeface="Courier New" panose="02070309020205020404" pitchFamily="49" charset="0"/>
                <a:cs typeface="Courier New" panose="02070309020205020404" pitchFamily="49" charset="0"/>
              </a:rPr>
              <a:t>this</a:t>
            </a:r>
            <a:r>
              <a:rPr lang="en-US" dirty="0">
                <a:latin typeface="Courier New" panose="02070309020205020404" pitchFamily="49" charset="0"/>
                <a:cs typeface="Courier New" panose="02070309020205020404" pitchFamily="49" charset="0"/>
              </a:rPr>
              <a:t>.</a:t>
            </a:r>
            <a:r>
              <a:rPr lang="en-US" dirty="0">
                <a:solidFill>
                  <a:srgbClr val="871094"/>
                </a:solidFill>
                <a:effectLst/>
                <a:latin typeface="Courier New" panose="02070309020205020404" pitchFamily="49" charset="0"/>
                <a:cs typeface="Courier New" panose="02070309020205020404" pitchFamily="49" charset="0"/>
              </a:rPr>
              <a:t>comp1 </a:t>
            </a:r>
            <a:r>
              <a:rPr lang="en-US" dirty="0">
                <a:latin typeface="Courier New" panose="02070309020205020404" pitchFamily="49" charset="0"/>
                <a:cs typeface="Courier New" panose="02070309020205020404" pitchFamily="49" charset="0"/>
              </a:rPr>
              <a:t>= comp1;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a:solidFill>
                  <a:srgbClr val="0033B3"/>
                </a:solidFill>
                <a:effectLst/>
                <a:latin typeface="Courier New" panose="02070309020205020404" pitchFamily="49" charset="0"/>
                <a:cs typeface="Courier New" panose="02070309020205020404" pitchFamily="49" charset="0"/>
              </a:rPr>
              <a:t>this</a:t>
            </a:r>
            <a:r>
              <a:rPr lang="en-US" dirty="0">
                <a:latin typeface="Courier New" panose="02070309020205020404" pitchFamily="49" charset="0"/>
                <a:cs typeface="Courier New" panose="02070309020205020404" pitchFamily="49" charset="0"/>
              </a:rPr>
              <a:t>.</a:t>
            </a:r>
            <a:r>
              <a:rPr lang="en-US" dirty="0">
                <a:solidFill>
                  <a:srgbClr val="871094"/>
                </a:solidFill>
                <a:effectLst/>
                <a:latin typeface="Courier New" panose="02070309020205020404" pitchFamily="49" charset="0"/>
                <a:cs typeface="Courier New" panose="02070309020205020404" pitchFamily="49" charset="0"/>
              </a:rPr>
              <a:t>comp2 </a:t>
            </a:r>
            <a:r>
              <a:rPr lang="en-US" dirty="0">
                <a:latin typeface="Courier New" panose="02070309020205020404" pitchFamily="49" charset="0"/>
                <a:cs typeface="Courier New" panose="02070309020205020404" pitchFamily="49" charset="0"/>
              </a:rPr>
              <a:t>= comp2;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endParaRPr lang="en-US" dirty="0">
              <a:solidFill>
                <a:srgbClr val="000000"/>
              </a:solidFill>
              <a:latin typeface="Courier New" panose="02070309020205020404" pitchFamily="49" charset="0"/>
              <a:cs typeface="Courier New" panose="02070309020205020404" pitchFamily="49" charset="0"/>
            </a:endParaRPr>
          </a:p>
          <a:p>
            <a:pPr marL="0" indent="0">
              <a:buNone/>
            </a:pPr>
            <a:r>
              <a:rPr lang="en-US" dirty="0">
                <a:solidFill>
                  <a:srgbClr val="000000"/>
                </a:solidFill>
                <a:latin typeface="Courier New" panose="02070309020205020404" pitchFamily="49" charset="0"/>
                <a:cs typeface="Courier New" panose="02070309020205020404" pitchFamily="49" charset="0"/>
              </a:rPr>
              <a:t>}</a:t>
            </a:r>
            <a:endParaRPr lang="en-IL"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15305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3945-C948-A734-933D-D3F6049B7528}"/>
              </a:ext>
            </a:extLst>
          </p:cNvPr>
          <p:cNvSpPr>
            <a:spLocks noGrp="1"/>
          </p:cNvSpPr>
          <p:nvPr>
            <p:ph type="title"/>
          </p:nvPr>
        </p:nvSpPr>
        <p:spPr>
          <a:xfrm>
            <a:off x="677334" y="609600"/>
            <a:ext cx="8596668" cy="809897"/>
          </a:xfrm>
        </p:spPr>
        <p:txBody>
          <a:bodyPr/>
          <a:lstStyle/>
          <a:p>
            <a:r>
              <a:rPr lang="en-IL" dirty="0"/>
              <a:t>Field injection</a:t>
            </a:r>
          </a:p>
        </p:txBody>
      </p:sp>
      <p:sp>
        <p:nvSpPr>
          <p:cNvPr id="5" name="Content Placeholder 2">
            <a:extLst>
              <a:ext uri="{FF2B5EF4-FFF2-40B4-BE49-F238E27FC236}">
                <a16:creationId xmlns:a16="http://schemas.microsoft.com/office/drawing/2014/main" id="{5DE84EB5-B0D2-9B5E-78D1-CB5417C01E8E}"/>
              </a:ext>
            </a:extLst>
          </p:cNvPr>
          <p:cNvSpPr txBox="1">
            <a:spLocks/>
          </p:cNvSpPr>
          <p:nvPr/>
        </p:nvSpPr>
        <p:spPr>
          <a:xfrm>
            <a:off x="585894" y="1550127"/>
            <a:ext cx="8596668" cy="4781004"/>
          </a:xfrm>
          <a:prstGeom prst="rect">
            <a:avLst/>
          </a:prstGeom>
          <a:solidFill>
            <a:schemeClr val="tx2">
              <a:lumMod val="20000"/>
              <a:lumOff val="80000"/>
            </a:schemeClr>
          </a:solidFill>
          <a:ln>
            <a:solidFill>
              <a:schemeClr val="accent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solidFill>
                  <a:srgbClr val="9E880D"/>
                </a:solidFill>
                <a:effectLst/>
                <a:latin typeface="Courier New" panose="02070309020205020404" pitchFamily="49" charset="0"/>
                <a:cs typeface="Courier New" panose="02070309020205020404" pitchFamily="49" charset="0"/>
              </a:rPr>
              <a:t>@Component</a:t>
            </a:r>
          </a:p>
          <a:p>
            <a:pPr marL="0" indent="0">
              <a:buNone/>
            </a:pPr>
            <a:r>
              <a:rPr lang="en-US" dirty="0">
                <a:solidFill>
                  <a:srgbClr val="0033B3"/>
                </a:solidFill>
                <a:effectLst/>
                <a:latin typeface="Courier New" panose="02070309020205020404" pitchFamily="49" charset="0"/>
                <a:cs typeface="Courier New" panose="02070309020205020404" pitchFamily="49" charset="0"/>
              </a:rPr>
              <a:t>public class </a:t>
            </a:r>
            <a:r>
              <a:rPr lang="en-US" dirty="0">
                <a:solidFill>
                  <a:srgbClr val="000000"/>
                </a:solidFill>
                <a:effectLst/>
                <a:latin typeface="Courier New" panose="02070309020205020404" pitchFamily="49" charset="0"/>
                <a:cs typeface="Courier New" panose="02070309020205020404" pitchFamily="49" charset="0"/>
              </a:rPr>
              <a:t>Component1 {</a:t>
            </a:r>
          </a:p>
          <a:p>
            <a:pPr marL="0" indent="0">
              <a:buNone/>
            </a:pPr>
            <a:r>
              <a:rPr lang="en-US" dirty="0">
                <a:solidFill>
                  <a:srgbClr val="000000"/>
                </a:solidFill>
                <a:latin typeface="Courier New" panose="02070309020205020404" pitchFamily="49" charset="0"/>
                <a:cs typeface="Courier New" panose="02070309020205020404" pitchFamily="49" charset="0"/>
              </a:rPr>
              <a:t>	</a:t>
            </a:r>
            <a:r>
              <a:rPr lang="en-US" dirty="0">
                <a:solidFill>
                  <a:schemeClr val="accent2"/>
                </a:solidFill>
                <a:latin typeface="Courier New" panose="02070309020205020404" pitchFamily="49" charset="0"/>
                <a:cs typeface="Courier New" panose="02070309020205020404" pitchFamily="49" charset="0"/>
              </a:rPr>
              <a:t>// the </a:t>
            </a:r>
            <a:r>
              <a:rPr lang="en-US" dirty="0">
                <a:solidFill>
                  <a:schemeClr val="accent2"/>
                </a:solidFill>
                <a:effectLst/>
                <a:latin typeface="Courier New" panose="02070309020205020404" pitchFamily="49" charset="0"/>
                <a:cs typeface="Courier New" panose="02070309020205020404" pitchFamily="49" charset="0"/>
              </a:rPr>
              <a:t>Component1 code</a:t>
            </a:r>
          </a:p>
          <a:p>
            <a:pPr marL="0" indent="0">
              <a:buNone/>
            </a:pPr>
            <a:r>
              <a:rPr lang="en-US" dirty="0">
                <a:solidFill>
                  <a:srgbClr val="000000"/>
                </a:solidFill>
                <a:latin typeface="Courier New" panose="02070309020205020404" pitchFamily="49" charset="0"/>
                <a:cs typeface="Courier New" panose="02070309020205020404" pitchFamily="49" charset="0"/>
              </a:rPr>
              <a:t>}</a:t>
            </a:r>
            <a:endParaRPr lang="en-IL" dirty="0">
              <a:latin typeface="Courier New" panose="02070309020205020404" pitchFamily="49" charset="0"/>
              <a:cs typeface="Courier New" panose="02070309020205020404" pitchFamily="49" charset="0"/>
            </a:endParaRPr>
          </a:p>
          <a:p>
            <a:pPr marL="0" indent="0">
              <a:buNone/>
            </a:pPr>
            <a:endParaRPr lang="en-US" dirty="0">
              <a:solidFill>
                <a:srgbClr val="9E880D"/>
              </a:solidFill>
              <a:effectLst/>
              <a:latin typeface="Courier New" panose="02070309020205020404" pitchFamily="49" charset="0"/>
              <a:cs typeface="Courier New" panose="02070309020205020404" pitchFamily="49" charset="0"/>
            </a:endParaRPr>
          </a:p>
          <a:p>
            <a:pPr marL="0" indent="0">
              <a:buNone/>
            </a:pPr>
            <a:r>
              <a:rPr lang="en-US" dirty="0">
                <a:solidFill>
                  <a:srgbClr val="9E880D"/>
                </a:solidFill>
                <a:effectLst/>
                <a:latin typeface="Courier New" panose="02070309020205020404" pitchFamily="49" charset="0"/>
                <a:cs typeface="Courier New" panose="02070309020205020404" pitchFamily="49" charset="0"/>
              </a:rPr>
              <a:t>@Component</a:t>
            </a:r>
          </a:p>
          <a:p>
            <a:pPr marL="0" indent="0">
              <a:buNone/>
            </a:pPr>
            <a:r>
              <a:rPr lang="en-US" dirty="0">
                <a:solidFill>
                  <a:srgbClr val="0033B3"/>
                </a:solidFill>
                <a:effectLst/>
                <a:latin typeface="Courier New" panose="02070309020205020404" pitchFamily="49" charset="0"/>
                <a:cs typeface="Courier New" panose="02070309020205020404" pitchFamily="49" charset="0"/>
              </a:rPr>
              <a:t>public class </a:t>
            </a:r>
            <a:r>
              <a:rPr lang="en-US" dirty="0">
                <a:solidFill>
                  <a:srgbClr val="000000"/>
                </a:solidFill>
                <a:effectLst/>
                <a:latin typeface="Courier New" panose="02070309020205020404" pitchFamily="49" charset="0"/>
                <a:cs typeface="Courier New" panose="02070309020205020404" pitchFamily="49" charset="0"/>
              </a:rPr>
              <a:t>Component2 {</a:t>
            </a:r>
          </a:p>
          <a:p>
            <a:pPr marL="0" indent="0">
              <a:buNone/>
            </a:pPr>
            <a:r>
              <a:rPr lang="en-US" dirty="0">
                <a:solidFill>
                  <a:srgbClr val="9E880D"/>
                </a:solidFill>
                <a:effectLst/>
                <a:latin typeface="Courier New" panose="02070309020205020404" pitchFamily="49" charset="0"/>
                <a:cs typeface="Courier New" panose="02070309020205020404" pitchFamily="49" charset="0"/>
              </a:rPr>
              <a:t>	</a:t>
            </a:r>
            <a:r>
              <a:rPr lang="en-US" b="1" dirty="0">
                <a:solidFill>
                  <a:srgbClr val="9E880D"/>
                </a:solidFill>
                <a:effectLst/>
                <a:latin typeface="Courier New" panose="02070309020205020404" pitchFamily="49" charset="0"/>
                <a:cs typeface="Courier New" panose="02070309020205020404" pitchFamily="49" charset="0"/>
              </a:rPr>
              <a:t>@</a:t>
            </a:r>
            <a:r>
              <a:rPr lang="en-US" b="1" dirty="0" err="1">
                <a:solidFill>
                  <a:srgbClr val="9E880D"/>
                </a:solidFill>
                <a:effectLst/>
                <a:latin typeface="Courier New" panose="02070309020205020404" pitchFamily="49" charset="0"/>
                <a:cs typeface="Courier New" panose="02070309020205020404" pitchFamily="49" charset="0"/>
              </a:rPr>
              <a:t>Autowired</a:t>
            </a:r>
            <a:r>
              <a:rPr lang="en-US" b="1" dirty="0">
                <a:solidFill>
                  <a:srgbClr val="000000"/>
                </a:solidFill>
                <a:latin typeface="Courier New" panose="02070309020205020404" pitchFamily="49" charset="0"/>
                <a:cs typeface="Courier New" panose="02070309020205020404" pitchFamily="49" charset="0"/>
              </a:rPr>
              <a:t> </a:t>
            </a:r>
            <a:r>
              <a:rPr lang="en-US" dirty="0">
                <a:solidFill>
                  <a:srgbClr val="0033B3"/>
                </a:solidFill>
                <a:effectLst/>
                <a:latin typeface="Courier New" panose="02070309020205020404" pitchFamily="49" charset="0"/>
                <a:cs typeface="Courier New" panose="02070309020205020404" pitchFamily="49" charset="0"/>
              </a:rPr>
              <a:t>private </a:t>
            </a:r>
            <a:r>
              <a:rPr lang="en-US" dirty="0">
                <a:solidFill>
                  <a:srgbClr val="000000"/>
                </a:solidFill>
                <a:effectLst/>
                <a:latin typeface="Courier New" panose="02070309020205020404" pitchFamily="49" charset="0"/>
                <a:cs typeface="Courier New" panose="02070309020205020404" pitchFamily="49" charset="0"/>
              </a:rPr>
              <a:t>Component1 </a:t>
            </a:r>
            <a:r>
              <a:rPr lang="en-US" dirty="0">
                <a:solidFill>
                  <a:srgbClr val="871094"/>
                </a:solidFill>
                <a:effectLst/>
                <a:latin typeface="Courier New" panose="02070309020205020404" pitchFamily="49" charset="0"/>
                <a:cs typeface="Courier New" panose="02070309020205020404" pitchFamily="49" charset="0"/>
              </a:rPr>
              <a:t>component1</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0033B3"/>
                </a:solidFill>
                <a:effectLst/>
                <a:latin typeface="Courier New" panose="02070309020205020404" pitchFamily="49" charset="0"/>
                <a:cs typeface="Courier New" panose="02070309020205020404" pitchFamily="49" charset="0"/>
              </a:rPr>
              <a:t>public </a:t>
            </a:r>
            <a:r>
              <a:rPr lang="en-US" dirty="0">
                <a:solidFill>
                  <a:srgbClr val="000000"/>
                </a:solidFill>
                <a:effectLst/>
                <a:latin typeface="Courier New" panose="02070309020205020404" pitchFamily="49" charset="0"/>
                <a:cs typeface="Courier New" panose="02070309020205020404" pitchFamily="49" charset="0"/>
              </a:rPr>
              <a:t>Component2</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endParaRPr lang="en-US" dirty="0">
              <a:solidFill>
                <a:srgbClr val="000000"/>
              </a:solidFill>
              <a:latin typeface="Courier New" panose="02070309020205020404" pitchFamily="49" charset="0"/>
              <a:cs typeface="Courier New" panose="02070309020205020404" pitchFamily="49" charset="0"/>
            </a:endParaRPr>
          </a:p>
          <a:p>
            <a:pPr marL="0" indent="0">
              <a:buNone/>
            </a:pPr>
            <a:r>
              <a:rPr lang="en-US" dirty="0">
                <a:solidFill>
                  <a:srgbClr val="000000"/>
                </a:solidFill>
                <a:latin typeface="Courier New" panose="02070309020205020404" pitchFamily="49" charset="0"/>
                <a:cs typeface="Courier New" panose="02070309020205020404" pitchFamily="49" charset="0"/>
              </a:rPr>
              <a:t>}</a:t>
            </a:r>
            <a:endParaRPr lang="en-IL"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7205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3945-C948-A734-933D-D3F6049B7528}"/>
              </a:ext>
            </a:extLst>
          </p:cNvPr>
          <p:cNvSpPr>
            <a:spLocks noGrp="1"/>
          </p:cNvSpPr>
          <p:nvPr>
            <p:ph type="title"/>
          </p:nvPr>
        </p:nvSpPr>
        <p:spPr>
          <a:xfrm>
            <a:off x="677334" y="609600"/>
            <a:ext cx="8596668" cy="809897"/>
          </a:xfrm>
        </p:spPr>
        <p:txBody>
          <a:bodyPr/>
          <a:lstStyle/>
          <a:p>
            <a:r>
              <a:rPr lang="en-IL" dirty="0"/>
              <a:t>Setter injection</a:t>
            </a:r>
          </a:p>
        </p:txBody>
      </p:sp>
      <p:sp>
        <p:nvSpPr>
          <p:cNvPr id="5" name="Content Placeholder 2">
            <a:extLst>
              <a:ext uri="{FF2B5EF4-FFF2-40B4-BE49-F238E27FC236}">
                <a16:creationId xmlns:a16="http://schemas.microsoft.com/office/drawing/2014/main" id="{5DE84EB5-B0D2-9B5E-78D1-CB5417C01E8E}"/>
              </a:ext>
            </a:extLst>
          </p:cNvPr>
          <p:cNvSpPr txBox="1">
            <a:spLocks/>
          </p:cNvSpPr>
          <p:nvPr/>
        </p:nvSpPr>
        <p:spPr>
          <a:xfrm>
            <a:off x="585894" y="1550127"/>
            <a:ext cx="8596668" cy="4781004"/>
          </a:xfrm>
          <a:prstGeom prst="rect">
            <a:avLst/>
          </a:prstGeom>
          <a:solidFill>
            <a:schemeClr val="tx2">
              <a:lumMod val="20000"/>
              <a:lumOff val="80000"/>
            </a:schemeClr>
          </a:solidFill>
          <a:ln>
            <a:solidFill>
              <a:schemeClr val="accent1"/>
            </a:solidFill>
          </a:ln>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solidFill>
                  <a:srgbClr val="9E880D"/>
                </a:solidFill>
                <a:effectLst/>
                <a:latin typeface="Courier New" panose="02070309020205020404" pitchFamily="49" charset="0"/>
                <a:cs typeface="Courier New" panose="02070309020205020404" pitchFamily="49" charset="0"/>
              </a:rPr>
              <a:t>@Component</a:t>
            </a:r>
          </a:p>
          <a:p>
            <a:pPr marL="0" indent="0">
              <a:buNone/>
            </a:pPr>
            <a:r>
              <a:rPr lang="en-US" dirty="0">
                <a:solidFill>
                  <a:srgbClr val="0033B3"/>
                </a:solidFill>
                <a:effectLst/>
                <a:latin typeface="Courier New" panose="02070309020205020404" pitchFamily="49" charset="0"/>
                <a:cs typeface="Courier New" panose="02070309020205020404" pitchFamily="49" charset="0"/>
              </a:rPr>
              <a:t>public class </a:t>
            </a:r>
            <a:r>
              <a:rPr lang="en-US" dirty="0">
                <a:solidFill>
                  <a:srgbClr val="000000"/>
                </a:solidFill>
                <a:effectLst/>
                <a:latin typeface="Courier New" panose="02070309020205020404" pitchFamily="49" charset="0"/>
                <a:cs typeface="Courier New" panose="02070309020205020404" pitchFamily="49" charset="0"/>
              </a:rPr>
              <a:t>Component1 {</a:t>
            </a:r>
          </a:p>
          <a:p>
            <a:pPr marL="0" indent="0">
              <a:buNone/>
            </a:pPr>
            <a:r>
              <a:rPr lang="en-US" dirty="0">
                <a:solidFill>
                  <a:srgbClr val="000000"/>
                </a:solidFill>
                <a:latin typeface="Courier New" panose="02070309020205020404" pitchFamily="49" charset="0"/>
                <a:cs typeface="Courier New" panose="02070309020205020404" pitchFamily="49" charset="0"/>
              </a:rPr>
              <a:t>	</a:t>
            </a:r>
            <a:r>
              <a:rPr lang="en-US" dirty="0">
                <a:solidFill>
                  <a:schemeClr val="accent2"/>
                </a:solidFill>
                <a:latin typeface="Courier New" panose="02070309020205020404" pitchFamily="49" charset="0"/>
                <a:cs typeface="Courier New" panose="02070309020205020404" pitchFamily="49" charset="0"/>
              </a:rPr>
              <a:t>// the </a:t>
            </a:r>
            <a:r>
              <a:rPr lang="en-US" dirty="0">
                <a:solidFill>
                  <a:schemeClr val="accent2"/>
                </a:solidFill>
                <a:effectLst/>
                <a:latin typeface="Courier New" panose="02070309020205020404" pitchFamily="49" charset="0"/>
                <a:cs typeface="Courier New" panose="02070309020205020404" pitchFamily="49" charset="0"/>
              </a:rPr>
              <a:t>Component1 code</a:t>
            </a:r>
          </a:p>
          <a:p>
            <a:pPr marL="0" indent="0">
              <a:buNone/>
            </a:pPr>
            <a:r>
              <a:rPr lang="en-US" dirty="0">
                <a:solidFill>
                  <a:srgbClr val="000000"/>
                </a:solidFill>
                <a:latin typeface="Courier New" panose="02070309020205020404" pitchFamily="49" charset="0"/>
                <a:cs typeface="Courier New" panose="02070309020205020404" pitchFamily="49" charset="0"/>
              </a:rPr>
              <a:t>}</a:t>
            </a:r>
            <a:endParaRPr lang="en-IL" dirty="0">
              <a:latin typeface="Courier New" panose="02070309020205020404" pitchFamily="49" charset="0"/>
              <a:cs typeface="Courier New" panose="02070309020205020404" pitchFamily="49" charset="0"/>
            </a:endParaRPr>
          </a:p>
          <a:p>
            <a:pPr marL="0" indent="0">
              <a:buNone/>
            </a:pPr>
            <a:endParaRPr lang="en-US" dirty="0">
              <a:solidFill>
                <a:srgbClr val="9E880D"/>
              </a:solidFill>
              <a:effectLst/>
              <a:latin typeface="Courier New" panose="02070309020205020404" pitchFamily="49" charset="0"/>
              <a:cs typeface="Courier New" panose="02070309020205020404" pitchFamily="49" charset="0"/>
            </a:endParaRPr>
          </a:p>
          <a:p>
            <a:pPr marL="0" indent="0">
              <a:buNone/>
            </a:pPr>
            <a:r>
              <a:rPr lang="en-US" dirty="0">
                <a:solidFill>
                  <a:srgbClr val="9E880D"/>
                </a:solidFill>
                <a:effectLst/>
                <a:latin typeface="Courier New" panose="02070309020205020404" pitchFamily="49" charset="0"/>
                <a:cs typeface="Courier New" panose="02070309020205020404" pitchFamily="49" charset="0"/>
              </a:rPr>
              <a:t>@Component</a:t>
            </a:r>
          </a:p>
          <a:p>
            <a:pPr marL="0" indent="0">
              <a:buNone/>
            </a:pPr>
            <a:r>
              <a:rPr lang="en-US" dirty="0">
                <a:solidFill>
                  <a:srgbClr val="0033B3"/>
                </a:solidFill>
                <a:effectLst/>
                <a:latin typeface="Courier New" panose="02070309020205020404" pitchFamily="49" charset="0"/>
                <a:cs typeface="Courier New" panose="02070309020205020404" pitchFamily="49" charset="0"/>
              </a:rPr>
              <a:t>public class </a:t>
            </a:r>
            <a:r>
              <a:rPr lang="en-US" dirty="0">
                <a:solidFill>
                  <a:srgbClr val="000000"/>
                </a:solidFill>
                <a:effectLst/>
                <a:latin typeface="Courier New" panose="02070309020205020404" pitchFamily="49" charset="0"/>
                <a:cs typeface="Courier New" panose="02070309020205020404" pitchFamily="49" charset="0"/>
              </a:rPr>
              <a:t>Component2 {</a:t>
            </a:r>
          </a:p>
          <a:p>
            <a:pPr marL="0" indent="0">
              <a:buNone/>
            </a:pPr>
            <a:r>
              <a:rPr lang="en-US" dirty="0">
                <a:solidFill>
                  <a:srgbClr val="9E880D"/>
                </a:solidFill>
                <a:effectLst/>
                <a:latin typeface="Courier New" panose="02070309020205020404" pitchFamily="49" charset="0"/>
                <a:cs typeface="Courier New" panose="02070309020205020404" pitchFamily="49" charset="0"/>
              </a:rPr>
              <a:t>	</a:t>
            </a:r>
            <a:r>
              <a:rPr lang="en-US" dirty="0">
                <a:solidFill>
                  <a:srgbClr val="0033B3"/>
                </a:solidFill>
                <a:effectLst/>
                <a:latin typeface="Courier New" panose="02070309020205020404" pitchFamily="49" charset="0"/>
                <a:cs typeface="Courier New" panose="02070309020205020404" pitchFamily="49" charset="0"/>
              </a:rPr>
              <a:t>private </a:t>
            </a:r>
            <a:r>
              <a:rPr lang="en-US" dirty="0">
                <a:solidFill>
                  <a:srgbClr val="000000"/>
                </a:solidFill>
                <a:effectLst/>
                <a:latin typeface="Courier New" panose="02070309020205020404" pitchFamily="49" charset="0"/>
                <a:cs typeface="Courier New" panose="02070309020205020404" pitchFamily="49" charset="0"/>
              </a:rPr>
              <a:t>Component1 </a:t>
            </a:r>
            <a:r>
              <a:rPr lang="en-US" dirty="0">
                <a:solidFill>
                  <a:srgbClr val="871094"/>
                </a:solidFill>
                <a:effectLst/>
                <a:latin typeface="Courier New" panose="02070309020205020404" pitchFamily="49" charset="0"/>
                <a:cs typeface="Courier New" panose="02070309020205020404" pitchFamily="49" charset="0"/>
              </a:rPr>
              <a:t>component1</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endParaRPr lang="en-US" dirty="0">
              <a:solidFill>
                <a:srgbClr val="000000"/>
              </a:solidFill>
              <a:latin typeface="Courier New" panose="02070309020205020404" pitchFamily="49" charset="0"/>
              <a:cs typeface="Courier New" panose="02070309020205020404" pitchFamily="49" charset="0"/>
            </a:endParaRPr>
          </a:p>
          <a:p>
            <a:pPr marL="0" indent="0">
              <a:buNone/>
            </a:pP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9E880D"/>
                </a:solidFill>
                <a:latin typeface="Courier New" panose="02070309020205020404" pitchFamily="49" charset="0"/>
                <a:cs typeface="Courier New" panose="02070309020205020404" pitchFamily="49" charset="0"/>
              </a:rPr>
              <a:t>@</a:t>
            </a:r>
            <a:r>
              <a:rPr lang="en-US" b="1" dirty="0" err="1">
                <a:solidFill>
                  <a:srgbClr val="9E880D"/>
                </a:solidFill>
                <a:latin typeface="Courier New" panose="02070309020205020404" pitchFamily="49" charset="0"/>
                <a:cs typeface="Courier New" panose="02070309020205020404" pitchFamily="49" charset="0"/>
              </a:rPr>
              <a:t>Autowired</a:t>
            </a:r>
            <a:endParaRPr lang="en-US" b="1" dirty="0">
              <a:solidFill>
                <a:srgbClr val="9E880D"/>
              </a:solidFill>
              <a:latin typeface="Courier New" panose="02070309020205020404" pitchFamily="49" charset="0"/>
              <a:cs typeface="Courier New" panose="02070309020205020404" pitchFamily="49" charset="0"/>
            </a:endParaRPr>
          </a:p>
          <a:p>
            <a:pPr marL="0" indent="0">
              <a:buNone/>
            </a:pPr>
            <a:r>
              <a:rPr lang="en-US" dirty="0">
                <a:solidFill>
                  <a:srgbClr val="000000"/>
                </a:solidFill>
                <a:latin typeface="Courier New" panose="02070309020205020404" pitchFamily="49" charset="0"/>
                <a:cs typeface="Courier New" panose="02070309020205020404" pitchFamily="49" charset="0"/>
              </a:rPr>
              <a:t>	</a:t>
            </a:r>
            <a:r>
              <a:rPr lang="en-US" dirty="0">
                <a:solidFill>
                  <a:srgbClr val="0033B3"/>
                </a:solidFill>
                <a:latin typeface="Courier New" panose="02070309020205020404" pitchFamily="49" charset="0"/>
                <a:cs typeface="Courier New" panose="02070309020205020404" pitchFamily="49" charset="0"/>
              </a:rPr>
              <a:t>public</a:t>
            </a:r>
            <a:r>
              <a:rPr lang="en-US" dirty="0">
                <a:solidFill>
                  <a:srgbClr val="000000"/>
                </a:solidFill>
                <a:latin typeface="Courier New" panose="02070309020205020404" pitchFamily="49" charset="0"/>
                <a:cs typeface="Courier New" panose="02070309020205020404" pitchFamily="49" charset="0"/>
              </a:rPr>
              <a:t> </a:t>
            </a:r>
            <a:r>
              <a:rPr lang="en-US" dirty="0">
                <a:solidFill>
                  <a:srgbClr val="0033B3"/>
                </a:solidFill>
                <a:latin typeface="Courier New" panose="02070309020205020404" pitchFamily="49" charset="0"/>
                <a:cs typeface="Courier New" panose="02070309020205020404" pitchFamily="49" charset="0"/>
              </a:rPr>
              <a:t>void</a:t>
            </a:r>
            <a:r>
              <a:rPr lang="en-US" dirty="0">
                <a:solidFill>
                  <a:srgbClr val="000000"/>
                </a:solidFill>
                <a:latin typeface="Courier New" panose="02070309020205020404" pitchFamily="49" charset="0"/>
                <a:cs typeface="Courier New" panose="02070309020205020404" pitchFamily="49" charset="0"/>
              </a:rPr>
              <a:t> setComponent1(Component1 component1) {</a:t>
            </a:r>
          </a:p>
          <a:p>
            <a:pPr marL="0" indent="0">
              <a:buNone/>
            </a:pPr>
            <a:r>
              <a:rPr lang="en-US" dirty="0">
                <a:solidFill>
                  <a:srgbClr val="000000"/>
                </a:solidFill>
                <a:latin typeface="Courier New" panose="02070309020205020404" pitchFamily="49" charset="0"/>
                <a:cs typeface="Courier New" panose="02070309020205020404" pitchFamily="49" charset="0"/>
              </a:rPr>
              <a:t>		this.</a:t>
            </a:r>
            <a:r>
              <a:rPr lang="en-US" dirty="0">
                <a:solidFill>
                  <a:srgbClr val="871094"/>
                </a:solidFill>
                <a:latin typeface="Courier New" panose="02070309020205020404" pitchFamily="49" charset="0"/>
                <a:cs typeface="Courier New" panose="02070309020205020404" pitchFamily="49" charset="0"/>
              </a:rPr>
              <a:t>component1</a:t>
            </a:r>
            <a:r>
              <a:rPr lang="en-US" dirty="0">
                <a:solidFill>
                  <a:srgbClr val="000000"/>
                </a:solidFill>
                <a:latin typeface="Courier New" panose="02070309020205020404" pitchFamily="49" charset="0"/>
                <a:cs typeface="Courier New" panose="02070309020205020404" pitchFamily="49" charset="0"/>
              </a:rPr>
              <a:t> = component1;</a:t>
            </a:r>
          </a:p>
          <a:p>
            <a:pPr marL="0" indent="0">
              <a:buNone/>
            </a:pPr>
            <a:r>
              <a:rPr lang="en-US" dirty="0">
                <a:solidFill>
                  <a:srgbClr val="000000"/>
                </a:solidFill>
                <a:latin typeface="Courier New" panose="02070309020205020404" pitchFamily="49" charset="0"/>
                <a:cs typeface="Courier New" panose="02070309020205020404" pitchFamily="49" charset="0"/>
              </a:rPr>
              <a:t>	}</a:t>
            </a:r>
          </a:p>
          <a:p>
            <a:pPr marL="0" indent="0">
              <a:buNone/>
            </a:pPr>
            <a:r>
              <a:rPr lang="en-US" dirty="0">
                <a:solidFill>
                  <a:srgbClr val="000000"/>
                </a:solidFill>
                <a:latin typeface="Courier New" panose="02070309020205020404" pitchFamily="49" charset="0"/>
                <a:cs typeface="Courier New" panose="02070309020205020404" pitchFamily="49" charset="0"/>
              </a:rPr>
              <a:t>}</a:t>
            </a:r>
            <a:endParaRPr lang="en-IL"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43041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EDF1-BAF0-1E95-F377-1E3A16C4AFD0}"/>
              </a:ext>
            </a:extLst>
          </p:cNvPr>
          <p:cNvSpPr>
            <a:spLocks noGrp="1"/>
          </p:cNvSpPr>
          <p:nvPr>
            <p:ph type="title"/>
          </p:nvPr>
        </p:nvSpPr>
        <p:spPr>
          <a:xfrm>
            <a:off x="677334" y="609600"/>
            <a:ext cx="8596668" cy="802741"/>
          </a:xfrm>
        </p:spPr>
        <p:txBody>
          <a:bodyPr/>
          <a:lstStyle/>
          <a:p>
            <a:r>
              <a:rPr lang="en-IL" dirty="0"/>
              <a:t>Constructor vs Field vs Setter Injection</a:t>
            </a:r>
          </a:p>
        </p:txBody>
      </p:sp>
      <p:sp>
        <p:nvSpPr>
          <p:cNvPr id="3" name="Content Placeholder 2">
            <a:extLst>
              <a:ext uri="{FF2B5EF4-FFF2-40B4-BE49-F238E27FC236}">
                <a16:creationId xmlns:a16="http://schemas.microsoft.com/office/drawing/2014/main" id="{34C70CE2-5158-9662-56BA-ABFE13291887}"/>
              </a:ext>
            </a:extLst>
          </p:cNvPr>
          <p:cNvSpPr>
            <a:spLocks noGrp="1"/>
          </p:cNvSpPr>
          <p:nvPr>
            <p:ph idx="1"/>
          </p:nvPr>
        </p:nvSpPr>
        <p:spPr>
          <a:xfrm>
            <a:off x="677334" y="1524000"/>
            <a:ext cx="8596668" cy="4632355"/>
          </a:xfrm>
        </p:spPr>
        <p:txBody>
          <a:bodyPr>
            <a:normAutofit fontScale="92500"/>
          </a:bodyPr>
          <a:lstStyle/>
          <a:p>
            <a:r>
              <a:rPr lang="en-US" sz="2400" dirty="0"/>
              <a:t>Why prefer Constructor Injection:</a:t>
            </a:r>
          </a:p>
          <a:p>
            <a:pPr lvl="1"/>
            <a:r>
              <a:rPr lang="en-US" sz="1800" dirty="0"/>
              <a:t>An object must be created with the full and correct state. </a:t>
            </a:r>
          </a:p>
          <a:p>
            <a:pPr lvl="1"/>
            <a:r>
              <a:rPr lang="en-US" sz="1800" dirty="0"/>
              <a:t>The app can define for the object a mock dependency in a unit test.</a:t>
            </a:r>
          </a:p>
          <a:p>
            <a:pPr lvl="1"/>
            <a:r>
              <a:rPr lang="en-US" sz="1800" dirty="0"/>
              <a:t>An object can be specified as immutable (for example, to gain thread safety).</a:t>
            </a:r>
          </a:p>
          <a:p>
            <a:r>
              <a:rPr lang="en-US" sz="2400" dirty="0"/>
              <a:t>Why prefer Field Injection:</a:t>
            </a:r>
          </a:p>
          <a:p>
            <a:pPr lvl="1"/>
            <a:r>
              <a:rPr lang="en-US" sz="1800" dirty="0"/>
              <a:t>The most readable code; allows focusing on business logic.</a:t>
            </a:r>
          </a:p>
          <a:p>
            <a:pPr lvl="1"/>
            <a:r>
              <a:rPr lang="en-US" sz="1800" dirty="0"/>
              <a:t>When some of the object’s properties could be optional.</a:t>
            </a:r>
          </a:p>
          <a:p>
            <a:r>
              <a:rPr lang="en-US" sz="2400" dirty="0"/>
              <a:t>Why prefer Setter Injection:</a:t>
            </a:r>
          </a:p>
          <a:p>
            <a:pPr lvl="1"/>
            <a:r>
              <a:rPr lang="en-US" sz="1800" dirty="0"/>
              <a:t>When you need some “smart setter”, for example, for additional validation.</a:t>
            </a:r>
          </a:p>
          <a:p>
            <a:pPr marL="57150" indent="0">
              <a:spcBef>
                <a:spcPts val="1600"/>
              </a:spcBef>
              <a:buNone/>
            </a:pPr>
            <a:r>
              <a:rPr lang="en-US" sz="2000" b="1" u="sng" dirty="0"/>
              <a:t>Note</a:t>
            </a:r>
            <a:r>
              <a:rPr lang="en-US" sz="2000" dirty="0"/>
              <a:t>: Constructor Injection is the most straightforward and recommended way of dependency injection!</a:t>
            </a:r>
          </a:p>
          <a:p>
            <a:pPr lvl="1"/>
            <a:endParaRPr lang="en-US" sz="1800" dirty="0"/>
          </a:p>
        </p:txBody>
      </p:sp>
    </p:spTree>
    <p:extLst>
      <p:ext uri="{BB962C8B-B14F-4D97-AF65-F5344CB8AC3E}">
        <p14:creationId xmlns:p14="http://schemas.microsoft.com/office/powerpoint/2010/main" val="160340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1CB7-F561-C274-3416-30E45C295E96}"/>
              </a:ext>
            </a:extLst>
          </p:cNvPr>
          <p:cNvSpPr>
            <a:spLocks noGrp="1"/>
          </p:cNvSpPr>
          <p:nvPr>
            <p:ph type="title"/>
          </p:nvPr>
        </p:nvSpPr>
        <p:spPr>
          <a:xfrm>
            <a:off x="677334" y="609600"/>
            <a:ext cx="8596668" cy="870857"/>
          </a:xfrm>
        </p:spPr>
        <p:txBody>
          <a:bodyPr/>
          <a:lstStyle/>
          <a:p>
            <a:r>
              <a:rPr lang="en-IL" dirty="0"/>
              <a:t>Dependency Injection - @Autowired</a:t>
            </a:r>
          </a:p>
        </p:txBody>
      </p:sp>
      <p:sp>
        <p:nvSpPr>
          <p:cNvPr id="3" name="Content Placeholder 2">
            <a:extLst>
              <a:ext uri="{FF2B5EF4-FFF2-40B4-BE49-F238E27FC236}">
                <a16:creationId xmlns:a16="http://schemas.microsoft.com/office/drawing/2014/main" id="{595C5F8E-B8D9-DB11-D812-7CD79F6A836A}"/>
              </a:ext>
            </a:extLst>
          </p:cNvPr>
          <p:cNvSpPr>
            <a:spLocks noGrp="1"/>
          </p:cNvSpPr>
          <p:nvPr>
            <p:ph idx="1"/>
          </p:nvPr>
        </p:nvSpPr>
        <p:spPr>
          <a:xfrm>
            <a:off x="677334" y="1672047"/>
            <a:ext cx="8596668" cy="4369316"/>
          </a:xfrm>
        </p:spPr>
        <p:txBody>
          <a:bodyPr>
            <a:normAutofit fontScale="85000" lnSpcReduction="10000"/>
          </a:bodyPr>
          <a:lstStyle/>
          <a:p>
            <a:r>
              <a:rPr lang="en-US" sz="2900" dirty="0">
                <a:solidFill>
                  <a:schemeClr val="accent1"/>
                </a:solidFill>
              </a:rPr>
              <a:t>Spring </a:t>
            </a:r>
            <a:r>
              <a:rPr lang="en-US" sz="2900" u="sng" dirty="0">
                <a:solidFill>
                  <a:schemeClr val="accent1"/>
                </a:solidFill>
              </a:rPr>
              <a:t>@</a:t>
            </a:r>
            <a:r>
              <a:rPr lang="en-US" sz="2900" u="sng" dirty="0" err="1">
                <a:solidFill>
                  <a:schemeClr val="accent1"/>
                </a:solidFill>
              </a:rPr>
              <a:t>Autowired</a:t>
            </a:r>
            <a:r>
              <a:rPr lang="en-US" sz="2900" u="sng" dirty="0">
                <a:solidFill>
                  <a:schemeClr val="accent1"/>
                </a:solidFill>
              </a:rPr>
              <a:t> </a:t>
            </a:r>
            <a:r>
              <a:rPr lang="en-US" sz="2800" dirty="0"/>
              <a:t>annotation is used for automatic dependency injection. Using the annotation, we </a:t>
            </a:r>
            <a:r>
              <a:rPr lang="en-US" sz="2900" dirty="0"/>
              <a:t>instruct the </a:t>
            </a:r>
            <a:r>
              <a:rPr lang="en-US" sz="2900" dirty="0">
                <a:solidFill>
                  <a:schemeClr val="accent1"/>
                </a:solidFill>
              </a:rPr>
              <a:t>Spring</a:t>
            </a:r>
            <a:r>
              <a:rPr lang="en-US" sz="2900" dirty="0"/>
              <a:t> to inject the bean “auto-magically”. </a:t>
            </a:r>
            <a:r>
              <a:rPr lang="en-US" sz="2800" dirty="0"/>
              <a:t>The process of Spring bean injection is called </a:t>
            </a:r>
            <a:r>
              <a:rPr lang="en-US" sz="2800" i="1" dirty="0" err="1">
                <a:solidFill>
                  <a:schemeClr val="accent1"/>
                </a:solidFill>
              </a:rPr>
              <a:t>autowiring</a:t>
            </a:r>
            <a:r>
              <a:rPr lang="en-US" sz="2800" dirty="0"/>
              <a:t>.</a:t>
            </a:r>
          </a:p>
          <a:p>
            <a:pPr marL="800100" lvl="2" indent="0">
              <a:buNone/>
            </a:pPr>
            <a:r>
              <a:rPr lang="en-US" sz="1900" i="1" dirty="0"/>
              <a:t>Note</a:t>
            </a:r>
            <a:r>
              <a:rPr lang="en-US" sz="1900" dirty="0"/>
              <a:t>: </a:t>
            </a:r>
            <a:r>
              <a:rPr lang="en-US" sz="1900" dirty="0">
                <a:solidFill>
                  <a:schemeClr val="accent1"/>
                </a:solidFill>
              </a:rPr>
              <a:t>@</a:t>
            </a:r>
            <a:r>
              <a:rPr lang="en-US" sz="1900" dirty="0" err="1">
                <a:solidFill>
                  <a:schemeClr val="accent1"/>
                </a:solidFill>
              </a:rPr>
              <a:t>Autowired</a:t>
            </a:r>
            <a:r>
              <a:rPr lang="en-US" sz="1900" dirty="0">
                <a:solidFill>
                  <a:schemeClr val="accent1"/>
                </a:solidFill>
              </a:rPr>
              <a:t> </a:t>
            </a:r>
            <a:r>
              <a:rPr lang="en-US" sz="1900" dirty="0"/>
              <a:t>is generally used for field and setter injection. It can also be used with a constructor, to denote to </a:t>
            </a:r>
            <a:r>
              <a:rPr lang="en-US" sz="1900" dirty="0">
                <a:solidFill>
                  <a:schemeClr val="accent1"/>
                </a:solidFill>
              </a:rPr>
              <a:t>Spring</a:t>
            </a:r>
            <a:r>
              <a:rPr lang="en-US" sz="1900" dirty="0"/>
              <a:t> that this is the constructor to use for bean creation. But classes with a single constructor can omit the </a:t>
            </a:r>
            <a:r>
              <a:rPr lang="en-US" sz="1900" dirty="0">
                <a:solidFill>
                  <a:srgbClr val="92D050"/>
                </a:solidFill>
              </a:rPr>
              <a:t>@</a:t>
            </a:r>
            <a:r>
              <a:rPr lang="en-US" sz="1900" dirty="0" err="1">
                <a:solidFill>
                  <a:srgbClr val="92D050"/>
                </a:solidFill>
              </a:rPr>
              <a:t>Autowired</a:t>
            </a:r>
            <a:r>
              <a:rPr lang="en-US" sz="1900" dirty="0">
                <a:solidFill>
                  <a:srgbClr val="92D050"/>
                </a:solidFill>
              </a:rPr>
              <a:t> </a:t>
            </a:r>
            <a:r>
              <a:rPr lang="en-US" sz="1900" dirty="0"/>
              <a:t>annotation.</a:t>
            </a:r>
            <a:endParaRPr lang="en-US" sz="2500" dirty="0"/>
          </a:p>
          <a:p>
            <a:r>
              <a:rPr lang="en-US" sz="2800" dirty="0">
                <a:solidFill>
                  <a:schemeClr val="accent1"/>
                </a:solidFill>
              </a:rPr>
              <a:t>@</a:t>
            </a:r>
            <a:r>
              <a:rPr lang="en-US" sz="2800" dirty="0" err="1">
                <a:solidFill>
                  <a:schemeClr val="accent1"/>
                </a:solidFill>
              </a:rPr>
              <a:t>Autowired</a:t>
            </a:r>
            <a:r>
              <a:rPr lang="en-US" sz="2800" dirty="0">
                <a:solidFill>
                  <a:schemeClr val="accent1"/>
                </a:solidFill>
              </a:rPr>
              <a:t> </a:t>
            </a:r>
            <a:r>
              <a:rPr lang="en-US" sz="2800" dirty="0"/>
              <a:t>on fields happens AFTER calling the constructor.</a:t>
            </a:r>
          </a:p>
          <a:p>
            <a:r>
              <a:rPr lang="en-US" sz="2800" dirty="0">
                <a:solidFill>
                  <a:schemeClr val="accent1"/>
                </a:solidFill>
              </a:rPr>
              <a:t>@</a:t>
            </a:r>
            <a:r>
              <a:rPr lang="en-US" sz="2800" dirty="0" err="1">
                <a:solidFill>
                  <a:schemeClr val="accent1"/>
                </a:solidFill>
              </a:rPr>
              <a:t>Autowired</a:t>
            </a:r>
            <a:r>
              <a:rPr lang="en-US" sz="2800" dirty="0">
                <a:solidFill>
                  <a:schemeClr val="accent1"/>
                </a:solidFill>
              </a:rPr>
              <a:t> </a:t>
            </a:r>
            <a:r>
              <a:rPr lang="en-US" sz="2800" dirty="0"/>
              <a:t>is by default required and will fail in the case cannot be fulfilled. Change it by adding </a:t>
            </a:r>
            <a:r>
              <a:rPr lang="en-US" sz="2800" dirty="0">
                <a:solidFill>
                  <a:schemeClr val="accent1"/>
                </a:solidFill>
              </a:rPr>
              <a:t>@</a:t>
            </a:r>
            <a:r>
              <a:rPr lang="en-US" sz="2800" dirty="0" err="1">
                <a:solidFill>
                  <a:schemeClr val="accent1"/>
                </a:solidFill>
              </a:rPr>
              <a:t>Autowired</a:t>
            </a:r>
            <a:r>
              <a:rPr lang="en-US" sz="2800" dirty="0">
                <a:solidFill>
                  <a:schemeClr val="accent1"/>
                </a:solidFill>
              </a:rPr>
              <a:t>(required = false).</a:t>
            </a:r>
          </a:p>
          <a:p>
            <a:pPr marL="0" indent="0">
              <a:buNone/>
            </a:pPr>
            <a:endParaRPr lang="en-IL" dirty="0"/>
          </a:p>
        </p:txBody>
      </p:sp>
    </p:spTree>
    <p:extLst>
      <p:ext uri="{BB962C8B-B14F-4D97-AF65-F5344CB8AC3E}">
        <p14:creationId xmlns:p14="http://schemas.microsoft.com/office/powerpoint/2010/main" val="3677933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E53BD-9535-80E7-906E-2843E8233190}"/>
              </a:ext>
            </a:extLst>
          </p:cNvPr>
          <p:cNvSpPr>
            <a:spLocks noGrp="1"/>
          </p:cNvSpPr>
          <p:nvPr>
            <p:ph type="title"/>
          </p:nvPr>
        </p:nvSpPr>
        <p:spPr/>
        <p:txBody>
          <a:bodyPr/>
          <a:lstStyle/>
          <a:p>
            <a:r>
              <a:rPr lang="en-IL" dirty="0"/>
              <a:t>Spring</a:t>
            </a:r>
          </a:p>
        </p:txBody>
      </p:sp>
      <p:sp>
        <p:nvSpPr>
          <p:cNvPr id="3" name="Content Placeholder 2">
            <a:extLst>
              <a:ext uri="{FF2B5EF4-FFF2-40B4-BE49-F238E27FC236}">
                <a16:creationId xmlns:a16="http://schemas.microsoft.com/office/drawing/2014/main" id="{B24C9698-8247-4644-FC3A-93A4392B38C7}"/>
              </a:ext>
            </a:extLst>
          </p:cNvPr>
          <p:cNvSpPr>
            <a:spLocks noGrp="1"/>
          </p:cNvSpPr>
          <p:nvPr>
            <p:ph sz="half" idx="1"/>
          </p:nvPr>
        </p:nvSpPr>
        <p:spPr>
          <a:xfrm>
            <a:off x="677334" y="1351723"/>
            <a:ext cx="8596668" cy="884582"/>
          </a:xfrm>
        </p:spPr>
        <p:txBody>
          <a:bodyPr>
            <a:normAutofit/>
          </a:bodyPr>
          <a:lstStyle/>
          <a:p>
            <a:pPr marL="0" indent="0">
              <a:buNone/>
            </a:pPr>
            <a:r>
              <a:rPr lang="en-US" sz="1800" b="1" dirty="0">
                <a:solidFill>
                  <a:schemeClr val="accent1"/>
                </a:solidFill>
              </a:rPr>
              <a:t>Spring</a:t>
            </a:r>
            <a:r>
              <a:rPr lang="en-US" sz="1800" dirty="0"/>
              <a:t> is an umbrella of projects, that aim to solve and ease </a:t>
            </a:r>
            <a:r>
              <a:rPr lang="en-US" sz="1800" dirty="0">
                <a:solidFill>
                  <a:schemeClr val="accent1"/>
                </a:solidFill>
              </a:rPr>
              <a:t>common problems </a:t>
            </a:r>
            <a:r>
              <a:rPr lang="en-US" sz="1800" dirty="0"/>
              <a:t>in day-to-day development of enterprise applications</a:t>
            </a:r>
            <a:endParaRPr lang="he-IL" sz="1800" dirty="0"/>
          </a:p>
          <a:p>
            <a:endParaRPr lang="en-IL" dirty="0"/>
          </a:p>
        </p:txBody>
      </p:sp>
      <p:sp>
        <p:nvSpPr>
          <p:cNvPr id="5" name="Rounded Rectangle 4">
            <a:extLst>
              <a:ext uri="{FF2B5EF4-FFF2-40B4-BE49-F238E27FC236}">
                <a16:creationId xmlns:a16="http://schemas.microsoft.com/office/drawing/2014/main" id="{7F1FA82B-2693-F862-0636-B6ED3ABC5D94}"/>
              </a:ext>
            </a:extLst>
          </p:cNvPr>
          <p:cNvSpPr/>
          <p:nvPr/>
        </p:nvSpPr>
        <p:spPr>
          <a:xfrm>
            <a:off x="3846443" y="3925957"/>
            <a:ext cx="2564296" cy="6957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dirty="0"/>
              <a:t>Spring</a:t>
            </a:r>
          </a:p>
        </p:txBody>
      </p:sp>
      <p:sp>
        <p:nvSpPr>
          <p:cNvPr id="6" name="Rounded Rectangle 5">
            <a:extLst>
              <a:ext uri="{FF2B5EF4-FFF2-40B4-BE49-F238E27FC236}">
                <a16:creationId xmlns:a16="http://schemas.microsoft.com/office/drawing/2014/main" id="{DC709A54-BDE6-F678-15DC-AB5D76CF005D}"/>
              </a:ext>
            </a:extLst>
          </p:cNvPr>
          <p:cNvSpPr/>
          <p:nvPr/>
        </p:nvSpPr>
        <p:spPr>
          <a:xfrm>
            <a:off x="1123122" y="2763078"/>
            <a:ext cx="1794874" cy="66592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dirty="0"/>
              <a:t>Spring Data</a:t>
            </a:r>
          </a:p>
        </p:txBody>
      </p:sp>
      <p:sp>
        <p:nvSpPr>
          <p:cNvPr id="7" name="Content Placeholder 6">
            <a:extLst>
              <a:ext uri="{FF2B5EF4-FFF2-40B4-BE49-F238E27FC236}">
                <a16:creationId xmlns:a16="http://schemas.microsoft.com/office/drawing/2014/main" id="{FD33FD2D-AEFF-8882-8233-4FB35E7274BF}"/>
              </a:ext>
            </a:extLst>
          </p:cNvPr>
          <p:cNvSpPr>
            <a:spLocks noGrp="1"/>
          </p:cNvSpPr>
          <p:nvPr>
            <p:ph sz="half" idx="2"/>
          </p:nvPr>
        </p:nvSpPr>
        <p:spPr>
          <a:xfrm>
            <a:off x="3309730" y="2761009"/>
            <a:ext cx="2186609" cy="66592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IL" dirty="0"/>
              <a:t>Spring Security</a:t>
            </a:r>
          </a:p>
        </p:txBody>
      </p:sp>
      <p:sp>
        <p:nvSpPr>
          <p:cNvPr id="9" name="Content Placeholder 6">
            <a:extLst>
              <a:ext uri="{FF2B5EF4-FFF2-40B4-BE49-F238E27FC236}">
                <a16:creationId xmlns:a16="http://schemas.microsoft.com/office/drawing/2014/main" id="{0685D2EB-F344-2454-3326-4DCB044F32E5}"/>
              </a:ext>
            </a:extLst>
          </p:cNvPr>
          <p:cNvSpPr txBox="1">
            <a:spLocks/>
          </p:cNvSpPr>
          <p:nvPr/>
        </p:nvSpPr>
        <p:spPr>
          <a:xfrm>
            <a:off x="5708373" y="2761009"/>
            <a:ext cx="2186609" cy="66592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r>
              <a:rPr lang="en-IL" dirty="0"/>
              <a:t>Spring Cloud</a:t>
            </a:r>
          </a:p>
        </p:txBody>
      </p:sp>
      <p:sp>
        <p:nvSpPr>
          <p:cNvPr id="10" name="Content Placeholder 6">
            <a:extLst>
              <a:ext uri="{FF2B5EF4-FFF2-40B4-BE49-F238E27FC236}">
                <a16:creationId xmlns:a16="http://schemas.microsoft.com/office/drawing/2014/main" id="{039A54A7-8752-CBAE-E367-D90E674F5475}"/>
              </a:ext>
            </a:extLst>
          </p:cNvPr>
          <p:cNvSpPr txBox="1">
            <a:spLocks/>
          </p:cNvSpPr>
          <p:nvPr/>
        </p:nvSpPr>
        <p:spPr>
          <a:xfrm>
            <a:off x="6930886" y="3955774"/>
            <a:ext cx="2186609" cy="66592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r>
              <a:rPr lang="en-IL" dirty="0"/>
              <a:t>Spring MVC</a:t>
            </a:r>
          </a:p>
        </p:txBody>
      </p:sp>
      <p:sp>
        <p:nvSpPr>
          <p:cNvPr id="11" name="Content Placeholder 6">
            <a:extLst>
              <a:ext uri="{FF2B5EF4-FFF2-40B4-BE49-F238E27FC236}">
                <a16:creationId xmlns:a16="http://schemas.microsoft.com/office/drawing/2014/main" id="{53FA482E-17B4-E824-959A-2F7091CAB34A}"/>
              </a:ext>
            </a:extLst>
          </p:cNvPr>
          <p:cNvSpPr txBox="1">
            <a:spLocks/>
          </p:cNvSpPr>
          <p:nvPr/>
        </p:nvSpPr>
        <p:spPr>
          <a:xfrm>
            <a:off x="5917096" y="5348496"/>
            <a:ext cx="2186609" cy="66592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r>
              <a:rPr lang="en-IL" dirty="0"/>
              <a:t>Spring Mobile</a:t>
            </a:r>
          </a:p>
        </p:txBody>
      </p:sp>
      <p:sp>
        <p:nvSpPr>
          <p:cNvPr id="12" name="Content Placeholder 6">
            <a:extLst>
              <a:ext uri="{FF2B5EF4-FFF2-40B4-BE49-F238E27FC236}">
                <a16:creationId xmlns:a16="http://schemas.microsoft.com/office/drawing/2014/main" id="{BDC347EC-2760-9DEB-E935-9E1DCF955344}"/>
              </a:ext>
            </a:extLst>
          </p:cNvPr>
          <p:cNvSpPr txBox="1">
            <a:spLocks/>
          </p:cNvSpPr>
          <p:nvPr/>
        </p:nvSpPr>
        <p:spPr>
          <a:xfrm>
            <a:off x="3309730" y="5348496"/>
            <a:ext cx="2186609" cy="66592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r>
              <a:rPr lang="en-IL" dirty="0"/>
              <a:t>Spring Batch</a:t>
            </a:r>
          </a:p>
        </p:txBody>
      </p:sp>
      <p:sp>
        <p:nvSpPr>
          <p:cNvPr id="13" name="Content Placeholder 6">
            <a:extLst>
              <a:ext uri="{FF2B5EF4-FFF2-40B4-BE49-F238E27FC236}">
                <a16:creationId xmlns:a16="http://schemas.microsoft.com/office/drawing/2014/main" id="{70A92BD5-28FB-6CA5-9DA8-69DCB49CDD4F}"/>
              </a:ext>
            </a:extLst>
          </p:cNvPr>
          <p:cNvSpPr txBox="1">
            <a:spLocks/>
          </p:cNvSpPr>
          <p:nvPr/>
        </p:nvSpPr>
        <p:spPr>
          <a:xfrm>
            <a:off x="972377" y="4965837"/>
            <a:ext cx="1900032" cy="66592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r>
              <a:rPr lang="en-IL" dirty="0"/>
              <a:t>Spring Test</a:t>
            </a:r>
          </a:p>
        </p:txBody>
      </p:sp>
      <p:sp>
        <p:nvSpPr>
          <p:cNvPr id="14" name="Content Placeholder 6">
            <a:extLst>
              <a:ext uri="{FF2B5EF4-FFF2-40B4-BE49-F238E27FC236}">
                <a16:creationId xmlns:a16="http://schemas.microsoft.com/office/drawing/2014/main" id="{2DCA8BB9-32F6-F235-6B1C-F173DB2F2F6E}"/>
              </a:ext>
            </a:extLst>
          </p:cNvPr>
          <p:cNvSpPr txBox="1">
            <a:spLocks/>
          </p:cNvSpPr>
          <p:nvPr/>
        </p:nvSpPr>
        <p:spPr>
          <a:xfrm>
            <a:off x="769454" y="3940587"/>
            <a:ext cx="2186609" cy="66592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r>
              <a:rPr lang="en-IL" dirty="0"/>
              <a:t>Spring….</a:t>
            </a:r>
          </a:p>
        </p:txBody>
      </p:sp>
      <p:cxnSp>
        <p:nvCxnSpPr>
          <p:cNvPr id="16" name="Straight Connector 15">
            <a:extLst>
              <a:ext uri="{FF2B5EF4-FFF2-40B4-BE49-F238E27FC236}">
                <a16:creationId xmlns:a16="http://schemas.microsoft.com/office/drawing/2014/main" id="{7813DA43-2C96-A9B8-A42A-AB2492823DCF}"/>
              </a:ext>
            </a:extLst>
          </p:cNvPr>
          <p:cNvCxnSpPr>
            <a:stCxn id="5" idx="0"/>
            <a:endCxn id="7" idx="2"/>
          </p:cNvCxnSpPr>
          <p:nvPr/>
        </p:nvCxnSpPr>
        <p:spPr>
          <a:xfrm flipH="1" flipV="1">
            <a:off x="4403035" y="3426931"/>
            <a:ext cx="725556" cy="49902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CDB57872-8207-7346-F3B4-9CBF187F829C}"/>
              </a:ext>
            </a:extLst>
          </p:cNvPr>
          <p:cNvCxnSpPr>
            <a:cxnSpLocks/>
            <a:stCxn id="5" idx="0"/>
            <a:endCxn id="9" idx="2"/>
          </p:cNvCxnSpPr>
          <p:nvPr/>
        </p:nvCxnSpPr>
        <p:spPr>
          <a:xfrm flipV="1">
            <a:off x="5128591" y="3426931"/>
            <a:ext cx="1673087" cy="49902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F1A291A1-511C-AD9C-630A-EEC5AC9C283A}"/>
              </a:ext>
            </a:extLst>
          </p:cNvPr>
          <p:cNvCxnSpPr>
            <a:cxnSpLocks/>
          </p:cNvCxnSpPr>
          <p:nvPr/>
        </p:nvCxnSpPr>
        <p:spPr>
          <a:xfrm flipH="1" flipV="1">
            <a:off x="5107054" y="4606509"/>
            <a:ext cx="1815549" cy="75661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653D4FA1-8A25-0D37-F1E9-2ADD4CF709A3}"/>
              </a:ext>
            </a:extLst>
          </p:cNvPr>
          <p:cNvCxnSpPr>
            <a:cxnSpLocks/>
            <a:stCxn id="5" idx="1"/>
          </p:cNvCxnSpPr>
          <p:nvPr/>
        </p:nvCxnSpPr>
        <p:spPr>
          <a:xfrm flipH="1" flipV="1">
            <a:off x="2912198" y="4263335"/>
            <a:ext cx="934245" cy="1049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E49009D2-3C9D-9776-DC73-654747E010D5}"/>
              </a:ext>
            </a:extLst>
          </p:cNvPr>
          <p:cNvCxnSpPr>
            <a:cxnSpLocks/>
            <a:stCxn id="5" idx="2"/>
            <a:endCxn id="12" idx="0"/>
          </p:cNvCxnSpPr>
          <p:nvPr/>
        </p:nvCxnSpPr>
        <p:spPr>
          <a:xfrm flipH="1">
            <a:off x="4403035" y="4621696"/>
            <a:ext cx="725556" cy="7268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Connector 30">
            <a:extLst>
              <a:ext uri="{FF2B5EF4-FFF2-40B4-BE49-F238E27FC236}">
                <a16:creationId xmlns:a16="http://schemas.microsoft.com/office/drawing/2014/main" id="{291D8D2F-758E-6F8A-3B9E-35043EEA753C}"/>
              </a:ext>
            </a:extLst>
          </p:cNvPr>
          <p:cNvCxnSpPr>
            <a:cxnSpLocks/>
            <a:stCxn id="5" idx="3"/>
            <a:endCxn id="10" idx="1"/>
          </p:cNvCxnSpPr>
          <p:nvPr/>
        </p:nvCxnSpPr>
        <p:spPr>
          <a:xfrm>
            <a:off x="6410739" y="4273827"/>
            <a:ext cx="520147" cy="1490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Connector 33">
            <a:extLst>
              <a:ext uri="{FF2B5EF4-FFF2-40B4-BE49-F238E27FC236}">
                <a16:creationId xmlns:a16="http://schemas.microsoft.com/office/drawing/2014/main" id="{AA40501E-8C50-CB2F-D283-4ADD259CE7EC}"/>
              </a:ext>
            </a:extLst>
          </p:cNvPr>
          <p:cNvCxnSpPr>
            <a:cxnSpLocks/>
            <a:stCxn id="5" idx="0"/>
          </p:cNvCxnSpPr>
          <p:nvPr/>
        </p:nvCxnSpPr>
        <p:spPr>
          <a:xfrm flipH="1" flipV="1">
            <a:off x="2059058" y="3426931"/>
            <a:ext cx="3069533" cy="49902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093ED4BE-FE9A-A421-1A65-ECC648AF7162}"/>
              </a:ext>
            </a:extLst>
          </p:cNvPr>
          <p:cNvCxnSpPr>
            <a:cxnSpLocks/>
            <a:stCxn id="5" idx="2"/>
            <a:endCxn id="13" idx="3"/>
          </p:cNvCxnSpPr>
          <p:nvPr/>
        </p:nvCxnSpPr>
        <p:spPr>
          <a:xfrm flipH="1">
            <a:off x="2872409" y="4621696"/>
            <a:ext cx="2256182" cy="67710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827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5E493-AA8C-B4B0-A382-2249B0D6370A}"/>
              </a:ext>
            </a:extLst>
          </p:cNvPr>
          <p:cNvSpPr>
            <a:spLocks noGrp="1"/>
          </p:cNvSpPr>
          <p:nvPr>
            <p:ph type="title"/>
          </p:nvPr>
        </p:nvSpPr>
        <p:spPr/>
        <p:txBody>
          <a:bodyPr/>
          <a:lstStyle/>
          <a:p>
            <a:r>
              <a:rPr lang="en-IL" dirty="0"/>
              <a:t>How Spring looks for beans to wire?</a:t>
            </a:r>
          </a:p>
        </p:txBody>
      </p:sp>
      <p:sp>
        <p:nvSpPr>
          <p:cNvPr id="3" name="Content Placeholder 2">
            <a:extLst>
              <a:ext uri="{FF2B5EF4-FFF2-40B4-BE49-F238E27FC236}">
                <a16:creationId xmlns:a16="http://schemas.microsoft.com/office/drawing/2014/main" id="{04D27AD3-9AFC-0234-B8BD-200E70A712FA}"/>
              </a:ext>
            </a:extLst>
          </p:cNvPr>
          <p:cNvSpPr>
            <a:spLocks noGrp="1"/>
          </p:cNvSpPr>
          <p:nvPr>
            <p:ph idx="1"/>
          </p:nvPr>
        </p:nvSpPr>
        <p:spPr/>
        <p:txBody>
          <a:bodyPr/>
          <a:lstStyle/>
          <a:p>
            <a:pPr marL="0" indent="0">
              <a:buNone/>
            </a:pPr>
            <a:r>
              <a:rPr lang="en-US" sz="2400" dirty="0"/>
              <a:t>There are different ways through which we can </a:t>
            </a:r>
            <a:r>
              <a:rPr lang="en-US" sz="2400" dirty="0" err="1"/>
              <a:t>autowire</a:t>
            </a:r>
            <a:r>
              <a:rPr lang="en-US" sz="2400" dirty="0"/>
              <a:t> a spring bean:</a:t>
            </a:r>
            <a:endParaRPr lang="en-IL" sz="2400" dirty="0"/>
          </a:p>
          <a:p>
            <a:pPr>
              <a:buFont typeface="+mj-lt"/>
              <a:buAutoNum type="arabicPeriod"/>
            </a:pPr>
            <a:r>
              <a:rPr lang="en-US" sz="2000" b="0" i="0" u="none" strike="noStrike" dirty="0">
                <a:solidFill>
                  <a:srgbClr val="000000"/>
                </a:solidFill>
                <a:effectLst/>
              </a:rPr>
              <a:t>Match by Type</a:t>
            </a:r>
            <a:endParaRPr lang="en-US" sz="2000" dirty="0"/>
          </a:p>
          <a:p>
            <a:pPr>
              <a:buFont typeface="+mj-lt"/>
              <a:buAutoNum type="arabicPeriod"/>
            </a:pPr>
            <a:r>
              <a:rPr lang="en-US" sz="2000" b="0" i="0" u="none" strike="noStrike" dirty="0">
                <a:solidFill>
                  <a:srgbClr val="000000"/>
                </a:solidFill>
                <a:effectLst/>
              </a:rPr>
              <a:t>Match by Qualifier</a:t>
            </a:r>
          </a:p>
          <a:p>
            <a:pPr algn="l">
              <a:buFont typeface="+mj-lt"/>
              <a:buAutoNum type="arabicPeriod"/>
            </a:pPr>
            <a:r>
              <a:rPr lang="en-US" sz="2000" b="0" i="0" u="none" strike="noStrike" dirty="0">
                <a:solidFill>
                  <a:srgbClr val="000000"/>
                </a:solidFill>
                <a:effectLst/>
              </a:rPr>
              <a:t>Match by Name</a:t>
            </a:r>
          </a:p>
          <a:p>
            <a:pPr algn="l">
              <a:buFont typeface="+mj-lt"/>
              <a:buAutoNum type="arabicPeriod"/>
            </a:pPr>
            <a:endParaRPr lang="en-US" sz="2000" dirty="0">
              <a:solidFill>
                <a:srgbClr val="000000"/>
              </a:solidFill>
            </a:endParaRPr>
          </a:p>
          <a:p>
            <a:pPr marL="0" indent="0">
              <a:buNone/>
            </a:pPr>
            <a:r>
              <a:rPr lang="en-US" sz="2000" i="1" dirty="0"/>
              <a:t>Note</a:t>
            </a:r>
            <a:r>
              <a:rPr lang="en-US" sz="2000" dirty="0"/>
              <a:t>: In case more than one bean is found – </a:t>
            </a:r>
            <a:r>
              <a:rPr lang="en-US" sz="2000" dirty="0">
                <a:solidFill>
                  <a:srgbClr val="92D050"/>
                </a:solidFill>
              </a:rPr>
              <a:t>Spring</a:t>
            </a:r>
            <a:r>
              <a:rPr lang="en-US" sz="2000" dirty="0"/>
              <a:t> will fail with the exception</a:t>
            </a:r>
            <a:endParaRPr lang="en-US" sz="1400" b="0" i="0" u="none" strike="noStrike" dirty="0">
              <a:solidFill>
                <a:srgbClr val="000000"/>
              </a:solidFill>
              <a:effectLst/>
            </a:endParaRPr>
          </a:p>
          <a:p>
            <a:pPr algn="l">
              <a:buFont typeface="+mj-lt"/>
              <a:buAutoNum type="arabicPeriod"/>
            </a:pPr>
            <a:endParaRPr lang="en-IL" dirty="0"/>
          </a:p>
          <a:p>
            <a:endParaRPr lang="en-IL" dirty="0"/>
          </a:p>
        </p:txBody>
      </p:sp>
    </p:spTree>
    <p:extLst>
      <p:ext uri="{BB962C8B-B14F-4D97-AF65-F5344CB8AC3E}">
        <p14:creationId xmlns:p14="http://schemas.microsoft.com/office/powerpoint/2010/main" val="2109763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1CB7-F561-C274-3416-30E45C295E96}"/>
              </a:ext>
            </a:extLst>
          </p:cNvPr>
          <p:cNvSpPr>
            <a:spLocks noGrp="1"/>
          </p:cNvSpPr>
          <p:nvPr>
            <p:ph type="title"/>
          </p:nvPr>
        </p:nvSpPr>
        <p:spPr>
          <a:xfrm>
            <a:off x="677334" y="609600"/>
            <a:ext cx="8596668" cy="722811"/>
          </a:xfrm>
        </p:spPr>
        <p:txBody>
          <a:bodyPr/>
          <a:lstStyle/>
          <a:p>
            <a:r>
              <a:rPr lang="en-IL" dirty="0"/>
              <a:t>@Autowire behaviour</a:t>
            </a:r>
            <a:r>
              <a:rPr lang="en-US" dirty="0"/>
              <a:t>: Match by Type</a:t>
            </a:r>
            <a:endParaRPr lang="en-IL" dirty="0"/>
          </a:p>
        </p:txBody>
      </p:sp>
      <p:sp>
        <p:nvSpPr>
          <p:cNvPr id="3" name="Content Placeholder 2">
            <a:extLst>
              <a:ext uri="{FF2B5EF4-FFF2-40B4-BE49-F238E27FC236}">
                <a16:creationId xmlns:a16="http://schemas.microsoft.com/office/drawing/2014/main" id="{595C5F8E-B8D9-DB11-D812-7CD79F6A836A}"/>
              </a:ext>
            </a:extLst>
          </p:cNvPr>
          <p:cNvSpPr>
            <a:spLocks noGrp="1"/>
          </p:cNvSpPr>
          <p:nvPr>
            <p:ph idx="1"/>
          </p:nvPr>
        </p:nvSpPr>
        <p:spPr>
          <a:xfrm>
            <a:off x="677334" y="1463041"/>
            <a:ext cx="5651038" cy="4578322"/>
          </a:xfrm>
          <a:solidFill>
            <a:schemeClr val="tx2">
              <a:lumMod val="20000"/>
              <a:lumOff val="80000"/>
            </a:schemeClr>
          </a:solidFill>
          <a:ln>
            <a:solidFill>
              <a:schemeClr val="accent1"/>
            </a:solidFill>
          </a:ln>
        </p:spPr>
        <p:txBody>
          <a:bodyPr>
            <a:noAutofit/>
          </a:bodyPr>
          <a:lstStyle/>
          <a:p>
            <a:pPr marL="0" indent="0">
              <a:lnSpc>
                <a:spcPct val="80000"/>
              </a:lnSpc>
              <a:buNone/>
            </a:pPr>
            <a:r>
              <a:rPr lang="en-US" sz="1600" b="1" dirty="0">
                <a:solidFill>
                  <a:srgbClr val="9E880D"/>
                </a:solidFill>
                <a:latin typeface="Courier New" panose="02070309020205020404" pitchFamily="49" charset="0"/>
                <a:cs typeface="Courier New" panose="02070309020205020404" pitchFamily="49" charset="0"/>
              </a:rPr>
              <a:t>@Configuration</a:t>
            </a:r>
          </a:p>
          <a:p>
            <a:pPr marL="0" indent="0">
              <a:buNone/>
            </a:pPr>
            <a:r>
              <a:rPr lang="en-US" sz="1600" dirty="0">
                <a:solidFill>
                  <a:srgbClr val="0070C0"/>
                </a:solidFill>
                <a:latin typeface="Courier New" panose="02070309020205020404" pitchFamily="49" charset="0"/>
                <a:cs typeface="Courier New" panose="02070309020205020404" pitchFamily="49" charset="0"/>
              </a:rPr>
              <a:t>public</a:t>
            </a:r>
            <a:r>
              <a:rPr lang="en-US" sz="1600" dirty="0">
                <a:latin typeface="Courier New" panose="02070309020205020404" pitchFamily="49" charset="0"/>
                <a:cs typeface="Courier New" panose="02070309020205020404" pitchFamily="49" charset="0"/>
              </a:rPr>
              <a:t> </a:t>
            </a:r>
            <a:r>
              <a:rPr lang="en-US" sz="1600" dirty="0">
                <a:solidFill>
                  <a:srgbClr val="0070C0"/>
                </a:solidFill>
                <a:latin typeface="Courier New" panose="02070309020205020404" pitchFamily="49" charset="0"/>
                <a:cs typeface="Courier New" panose="02070309020205020404" pitchFamily="49" charset="0"/>
              </a:rPr>
              <a:t>class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ComponentsConfig</a:t>
            </a:r>
            <a:r>
              <a:rPr lang="en-US" sz="1600" dirty="0">
                <a:latin typeface="Courier New" panose="02070309020205020404" pitchFamily="49" charset="0"/>
                <a:cs typeface="Courier New" panose="02070309020205020404" pitchFamily="49" charset="0"/>
              </a:rPr>
              <a:t> {</a:t>
            </a:r>
          </a:p>
          <a:p>
            <a:pPr marL="0" indent="0">
              <a:lnSpc>
                <a:spcPct val="80000"/>
              </a:lnSpc>
              <a:buNone/>
            </a:pPr>
            <a:r>
              <a:rPr lang="en-US" sz="1600" dirty="0">
                <a:latin typeface="Courier New" panose="02070309020205020404" pitchFamily="49" charset="0"/>
                <a:cs typeface="Courier New" panose="02070309020205020404" pitchFamily="49" charset="0"/>
              </a:rPr>
              <a:t>    </a:t>
            </a:r>
            <a:r>
              <a:rPr lang="en-US" sz="1600" dirty="0">
                <a:solidFill>
                  <a:srgbClr val="9E880D"/>
                </a:solidFill>
                <a:latin typeface="Courier New" panose="02070309020205020404" pitchFamily="49" charset="0"/>
                <a:cs typeface="Courier New" panose="02070309020205020404" pitchFamily="49" charset="0"/>
              </a:rPr>
              <a:t>@Bean</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70C0"/>
                </a:solidFill>
                <a:latin typeface="Courier New" panose="02070309020205020404" pitchFamily="49" charset="0"/>
                <a:cs typeface="Courier New" panose="02070309020205020404" pitchFamily="49" charset="0"/>
              </a:rPr>
              <a:t>public</a:t>
            </a:r>
            <a:r>
              <a:rPr lang="en-US" sz="1600"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MyComponent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getMyComponent</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MyComponent</a:t>
            </a:r>
            <a:r>
              <a:rPr lang="en-US" sz="1600" dirty="0">
                <a:latin typeface="Courier New" panose="02070309020205020404" pitchFamily="49" charset="0"/>
                <a:cs typeface="Courier New" panose="02070309020205020404" pitchFamily="49" charset="0"/>
              </a:rPr>
              <a:t> comp = </a:t>
            </a:r>
            <a:r>
              <a:rPr lang="en-US" sz="1600" dirty="0">
                <a:solidFill>
                  <a:srgbClr val="0070C0"/>
                </a:solidFill>
                <a:latin typeface="Courier New" panose="02070309020205020404" pitchFamily="49" charset="0"/>
                <a:cs typeface="Courier New" panose="02070309020205020404" pitchFamily="49" charset="0"/>
              </a:rPr>
              <a:t>new</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MyComponent</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70C0"/>
                </a:solidFill>
                <a:latin typeface="Courier New" panose="02070309020205020404" pitchFamily="49" charset="0"/>
                <a:cs typeface="Courier New" panose="02070309020205020404" pitchFamily="49" charset="0"/>
              </a:rPr>
              <a:t>return</a:t>
            </a:r>
            <a:r>
              <a:rPr lang="en-US" sz="1600" dirty="0">
                <a:latin typeface="Courier New" panose="02070309020205020404" pitchFamily="49" charset="0"/>
                <a:cs typeface="Courier New" panose="02070309020205020404" pitchFamily="49" charset="0"/>
              </a:rPr>
              <a:t> comp;</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solidFill>
                  <a:srgbClr val="0070C0"/>
                </a:solidFill>
                <a:latin typeface="Courier New" panose="02070309020205020404" pitchFamily="49" charset="0"/>
                <a:cs typeface="Courier New" panose="02070309020205020404" pitchFamily="49" charset="0"/>
              </a:rPr>
              <a:t>public</a:t>
            </a:r>
            <a:r>
              <a:rPr lang="en-US" sz="1600" dirty="0">
                <a:latin typeface="Courier New" panose="02070309020205020404" pitchFamily="49" charset="0"/>
                <a:cs typeface="Courier New" panose="02070309020205020404" pitchFamily="49" charset="0"/>
              </a:rPr>
              <a:t> </a:t>
            </a:r>
            <a:r>
              <a:rPr lang="en-US" sz="1600" dirty="0">
                <a:solidFill>
                  <a:srgbClr val="0070C0"/>
                </a:solidFill>
                <a:latin typeface="Courier New" panose="02070309020205020404" pitchFamily="49" charset="0"/>
                <a:cs typeface="Courier New" panose="02070309020205020404" pitchFamily="49" charset="0"/>
              </a:rPr>
              <a:t>class</a:t>
            </a:r>
            <a:r>
              <a:rPr lang="en-US" sz="1600" dirty="0">
                <a:latin typeface="Courier New" panose="02070309020205020404" pitchFamily="49" charset="0"/>
                <a:cs typeface="Courier New" panose="02070309020205020404" pitchFamily="49" charset="0"/>
              </a:rPr>
              <a:t> Component {</a:t>
            </a:r>
          </a:p>
          <a:p>
            <a:pPr marL="0" indent="0">
              <a:lnSpc>
                <a:spcPct val="80000"/>
              </a:lnSpc>
              <a:buNone/>
            </a:pPr>
            <a:r>
              <a:rPr lang="en-US" sz="1600" dirty="0">
                <a:latin typeface="Courier New" panose="02070309020205020404" pitchFamily="49" charset="0"/>
                <a:cs typeface="Courier New" panose="02070309020205020404" pitchFamily="49" charset="0"/>
              </a:rPr>
              <a:t>    </a:t>
            </a:r>
            <a:r>
              <a:rPr lang="en-US" sz="1600" b="1" dirty="0">
                <a:solidFill>
                  <a:srgbClr val="9E880D"/>
                </a:solidFill>
                <a:latin typeface="Courier New" panose="02070309020205020404" pitchFamily="49" charset="0"/>
                <a:cs typeface="Courier New" panose="02070309020205020404" pitchFamily="49" charset="0"/>
              </a:rPr>
              <a:t>@</a:t>
            </a:r>
            <a:r>
              <a:rPr lang="en-US" sz="1600" b="1" dirty="0" err="1">
                <a:solidFill>
                  <a:srgbClr val="9E880D"/>
                </a:solidFill>
                <a:latin typeface="Courier New" panose="02070309020205020404" pitchFamily="49" charset="0"/>
                <a:cs typeface="Courier New" panose="02070309020205020404" pitchFamily="49" charset="0"/>
              </a:rPr>
              <a:t>Autowired</a:t>
            </a:r>
            <a:endParaRPr lang="en-US" sz="1600" b="1" dirty="0">
              <a:solidFill>
                <a:srgbClr val="9E880D"/>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70C0"/>
                </a:solidFill>
                <a:latin typeface="Courier New" panose="02070309020205020404" pitchFamily="49" charset="0"/>
                <a:cs typeface="Courier New" panose="02070309020205020404" pitchFamily="49" charset="0"/>
              </a:rPr>
              <a:t>private</a:t>
            </a:r>
            <a:r>
              <a:rPr lang="en-US" sz="1600"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MyComponent</a:t>
            </a:r>
            <a:r>
              <a:rPr lang="en-US" sz="1600" dirty="0">
                <a:latin typeface="Courier New" panose="02070309020205020404" pitchFamily="49" charset="0"/>
                <a:cs typeface="Courier New" panose="02070309020205020404" pitchFamily="49" charset="0"/>
              </a:rPr>
              <a:t> component;</a:t>
            </a:r>
          </a:p>
          <a:p>
            <a:pPr marL="0" indent="0">
              <a:buNone/>
            </a:pPr>
            <a:r>
              <a:rPr lang="en-US" sz="1600" dirty="0">
                <a:latin typeface="Courier New" panose="02070309020205020404" pitchFamily="49" charset="0"/>
                <a:cs typeface="Courier New" panose="02070309020205020404" pitchFamily="49" charset="0"/>
              </a:rPr>
              <a:t>}</a:t>
            </a:r>
          </a:p>
        </p:txBody>
      </p:sp>
      <p:sp>
        <p:nvSpPr>
          <p:cNvPr id="4" name="Content Placeholder 2">
            <a:extLst>
              <a:ext uri="{FF2B5EF4-FFF2-40B4-BE49-F238E27FC236}">
                <a16:creationId xmlns:a16="http://schemas.microsoft.com/office/drawing/2014/main" id="{E8197BCF-42B6-8418-8208-61BA3BF9ABF7}"/>
              </a:ext>
            </a:extLst>
          </p:cNvPr>
          <p:cNvSpPr txBox="1">
            <a:spLocks/>
          </p:cNvSpPr>
          <p:nvPr/>
        </p:nvSpPr>
        <p:spPr>
          <a:xfrm>
            <a:off x="5691445" y="3429000"/>
            <a:ext cx="5651038" cy="3226489"/>
          </a:xfrm>
          <a:prstGeom prst="rect">
            <a:avLst/>
          </a:prstGeom>
          <a:solidFill>
            <a:schemeClr val="tx2">
              <a:lumMod val="20000"/>
              <a:lumOff val="80000"/>
            </a:schemeClr>
          </a:solidFill>
          <a:ln>
            <a:solidFill>
              <a:schemeClr val="accent1"/>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80000"/>
              </a:lnSpc>
              <a:buFont typeface="Wingdings 3" charset="2"/>
              <a:buNone/>
            </a:pPr>
            <a:r>
              <a:rPr lang="en-US" sz="1600" b="1" dirty="0">
                <a:solidFill>
                  <a:srgbClr val="9E880D"/>
                </a:solidFill>
                <a:latin typeface="Courier New" panose="02070309020205020404" pitchFamily="49" charset="0"/>
                <a:cs typeface="Courier New" panose="02070309020205020404" pitchFamily="49" charset="0"/>
              </a:rPr>
              <a:t>@Component</a:t>
            </a:r>
          </a:p>
          <a:p>
            <a:pPr marL="0" indent="0">
              <a:buFont typeface="Wingdings 3" charset="2"/>
              <a:buNone/>
            </a:pPr>
            <a:r>
              <a:rPr lang="en-US" sz="1600" dirty="0">
                <a:solidFill>
                  <a:srgbClr val="0070C0"/>
                </a:solidFill>
                <a:latin typeface="Courier New" panose="02070309020205020404" pitchFamily="49" charset="0"/>
                <a:cs typeface="Courier New" panose="02070309020205020404" pitchFamily="49" charset="0"/>
              </a:rPr>
              <a:t>public</a:t>
            </a:r>
            <a:r>
              <a:rPr lang="en-US" sz="1600" dirty="0">
                <a:latin typeface="Courier New" panose="02070309020205020404" pitchFamily="49" charset="0"/>
                <a:cs typeface="Courier New" panose="02070309020205020404" pitchFamily="49" charset="0"/>
              </a:rPr>
              <a:t> </a:t>
            </a:r>
            <a:r>
              <a:rPr lang="en-US" sz="1600" dirty="0">
                <a:solidFill>
                  <a:srgbClr val="0070C0"/>
                </a:solidFill>
                <a:latin typeface="Courier New" panose="02070309020205020404" pitchFamily="49" charset="0"/>
                <a:cs typeface="Courier New" panose="02070309020205020404" pitchFamily="49" charset="0"/>
              </a:rPr>
              <a:t>class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MyComponent</a:t>
            </a:r>
            <a:r>
              <a:rPr lang="en-US" sz="1600" dirty="0">
                <a:latin typeface="Courier New" panose="02070309020205020404" pitchFamily="49" charset="0"/>
                <a:cs typeface="Courier New" panose="02070309020205020404" pitchFamily="49" charset="0"/>
              </a:rPr>
              <a:t> {</a:t>
            </a:r>
          </a:p>
          <a:p>
            <a:pPr marL="0" indent="0">
              <a:buFont typeface="Wingdings 3" charset="2"/>
              <a:buNone/>
            </a:pPr>
            <a:r>
              <a:rPr lang="en-US" sz="1600" dirty="0">
                <a:latin typeface="Courier New" panose="02070309020205020404" pitchFamily="49" charset="0"/>
                <a:cs typeface="Courier New" panose="02070309020205020404" pitchFamily="49" charset="0"/>
              </a:rPr>
              <a:t>// some code</a:t>
            </a:r>
          </a:p>
          <a:p>
            <a:pPr marL="0" indent="0">
              <a:buFont typeface="Wingdings 3" charset="2"/>
              <a:buNone/>
            </a:pPr>
            <a:r>
              <a:rPr lang="en-US" sz="1600" dirty="0">
                <a:latin typeface="Courier New" panose="02070309020205020404" pitchFamily="49" charset="0"/>
                <a:cs typeface="Courier New" panose="02070309020205020404" pitchFamily="49" charset="0"/>
              </a:rPr>
              <a:t>}</a:t>
            </a:r>
          </a:p>
          <a:p>
            <a:pPr marL="0" indent="0">
              <a:buFont typeface="Wingdings 3" charset="2"/>
              <a:buNone/>
            </a:pPr>
            <a:endParaRPr lang="en-US" sz="1600" dirty="0">
              <a:latin typeface="Courier New" panose="02070309020205020404" pitchFamily="49" charset="0"/>
              <a:cs typeface="Courier New" panose="02070309020205020404" pitchFamily="49" charset="0"/>
            </a:endParaRPr>
          </a:p>
          <a:p>
            <a:pPr marL="0" indent="0">
              <a:buFont typeface="Wingdings 3" charset="2"/>
              <a:buNone/>
            </a:pPr>
            <a:r>
              <a:rPr lang="en-US" sz="1600" dirty="0">
                <a:solidFill>
                  <a:srgbClr val="0070C0"/>
                </a:solidFill>
                <a:latin typeface="Courier New" panose="02070309020205020404" pitchFamily="49" charset="0"/>
                <a:cs typeface="Courier New" panose="02070309020205020404" pitchFamily="49" charset="0"/>
              </a:rPr>
              <a:t>public</a:t>
            </a:r>
            <a:r>
              <a:rPr lang="en-US" sz="1600" dirty="0">
                <a:latin typeface="Courier New" panose="02070309020205020404" pitchFamily="49" charset="0"/>
                <a:cs typeface="Courier New" panose="02070309020205020404" pitchFamily="49" charset="0"/>
              </a:rPr>
              <a:t> </a:t>
            </a:r>
            <a:r>
              <a:rPr lang="en-US" sz="1600" dirty="0">
                <a:solidFill>
                  <a:srgbClr val="0070C0"/>
                </a:solidFill>
                <a:latin typeface="Courier New" panose="02070309020205020404" pitchFamily="49" charset="0"/>
                <a:cs typeface="Courier New" panose="02070309020205020404" pitchFamily="49" charset="0"/>
              </a:rPr>
              <a:t>class</a:t>
            </a:r>
            <a:r>
              <a:rPr lang="en-US" sz="1600" dirty="0">
                <a:latin typeface="Courier New" panose="02070309020205020404" pitchFamily="49" charset="0"/>
                <a:cs typeface="Courier New" panose="02070309020205020404" pitchFamily="49" charset="0"/>
              </a:rPr>
              <a:t> Component {</a:t>
            </a:r>
          </a:p>
          <a:p>
            <a:pPr marL="0" indent="0">
              <a:lnSpc>
                <a:spcPct val="80000"/>
              </a:lnSpc>
              <a:buFont typeface="Wingdings 3" charset="2"/>
              <a:buNone/>
            </a:pPr>
            <a:r>
              <a:rPr lang="en-US" sz="1600" dirty="0">
                <a:latin typeface="Courier New" panose="02070309020205020404" pitchFamily="49" charset="0"/>
                <a:cs typeface="Courier New" panose="02070309020205020404" pitchFamily="49" charset="0"/>
              </a:rPr>
              <a:t>    </a:t>
            </a:r>
            <a:r>
              <a:rPr lang="en-US" sz="1600" b="1" dirty="0">
                <a:solidFill>
                  <a:srgbClr val="9E880D"/>
                </a:solidFill>
                <a:latin typeface="Courier New" panose="02070309020205020404" pitchFamily="49" charset="0"/>
                <a:cs typeface="Courier New" panose="02070309020205020404" pitchFamily="49" charset="0"/>
              </a:rPr>
              <a:t>@</a:t>
            </a:r>
            <a:r>
              <a:rPr lang="en-US" sz="1600" b="1" dirty="0" err="1">
                <a:solidFill>
                  <a:srgbClr val="9E880D"/>
                </a:solidFill>
                <a:latin typeface="Courier New" panose="02070309020205020404" pitchFamily="49" charset="0"/>
                <a:cs typeface="Courier New" panose="02070309020205020404" pitchFamily="49" charset="0"/>
              </a:rPr>
              <a:t>Autowired</a:t>
            </a:r>
            <a:endParaRPr lang="en-US" sz="1600" b="1" dirty="0">
              <a:solidFill>
                <a:srgbClr val="9E880D"/>
              </a:solidFill>
              <a:latin typeface="Courier New" panose="02070309020205020404" pitchFamily="49" charset="0"/>
              <a:cs typeface="Courier New" panose="02070309020205020404" pitchFamily="49" charset="0"/>
            </a:endParaRPr>
          </a:p>
          <a:p>
            <a:pPr marL="0" indent="0">
              <a:buFont typeface="Wingdings 3" charset="2"/>
              <a:buNone/>
            </a:pPr>
            <a:r>
              <a:rPr lang="en-US" sz="1600" dirty="0">
                <a:latin typeface="Courier New" panose="02070309020205020404" pitchFamily="49" charset="0"/>
                <a:cs typeface="Courier New" panose="02070309020205020404" pitchFamily="49" charset="0"/>
              </a:rPr>
              <a:t>    </a:t>
            </a:r>
            <a:r>
              <a:rPr lang="en-US" sz="1600" dirty="0">
                <a:solidFill>
                  <a:srgbClr val="0070C0"/>
                </a:solidFill>
                <a:latin typeface="Courier New" panose="02070309020205020404" pitchFamily="49" charset="0"/>
                <a:cs typeface="Courier New" panose="02070309020205020404" pitchFamily="49" charset="0"/>
              </a:rPr>
              <a:t>private</a:t>
            </a:r>
            <a:r>
              <a:rPr lang="en-US" sz="1600"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MyComponent</a:t>
            </a:r>
            <a:r>
              <a:rPr lang="en-US" sz="1600" dirty="0">
                <a:latin typeface="Courier New" panose="02070309020205020404" pitchFamily="49" charset="0"/>
                <a:cs typeface="Courier New" panose="02070309020205020404" pitchFamily="49" charset="0"/>
              </a:rPr>
              <a:t> component;</a:t>
            </a:r>
          </a:p>
          <a:p>
            <a:pPr marL="0" indent="0">
              <a:buFont typeface="Wingdings 3" charset="2"/>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13941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1CB7-F561-C274-3416-30E45C295E96}"/>
              </a:ext>
            </a:extLst>
          </p:cNvPr>
          <p:cNvSpPr>
            <a:spLocks noGrp="1"/>
          </p:cNvSpPr>
          <p:nvPr>
            <p:ph type="title"/>
          </p:nvPr>
        </p:nvSpPr>
        <p:spPr>
          <a:xfrm>
            <a:off x="677334" y="609600"/>
            <a:ext cx="8596668" cy="792480"/>
          </a:xfrm>
        </p:spPr>
        <p:txBody>
          <a:bodyPr>
            <a:normAutofit fontScale="90000"/>
          </a:bodyPr>
          <a:lstStyle/>
          <a:p>
            <a:r>
              <a:rPr lang="en-IL" dirty="0"/>
              <a:t>@Autowire behaviour</a:t>
            </a:r>
            <a:r>
              <a:rPr lang="en-US" dirty="0"/>
              <a:t>: Match by Qualifier</a:t>
            </a:r>
            <a:endParaRPr lang="en-IL" dirty="0"/>
          </a:p>
        </p:txBody>
      </p:sp>
      <p:sp>
        <p:nvSpPr>
          <p:cNvPr id="3" name="Content Placeholder 2">
            <a:extLst>
              <a:ext uri="{FF2B5EF4-FFF2-40B4-BE49-F238E27FC236}">
                <a16:creationId xmlns:a16="http://schemas.microsoft.com/office/drawing/2014/main" id="{595C5F8E-B8D9-DB11-D812-7CD79F6A836A}"/>
              </a:ext>
            </a:extLst>
          </p:cNvPr>
          <p:cNvSpPr>
            <a:spLocks noGrp="1"/>
          </p:cNvSpPr>
          <p:nvPr>
            <p:ph idx="1"/>
          </p:nvPr>
        </p:nvSpPr>
        <p:spPr>
          <a:xfrm>
            <a:off x="677335" y="1358537"/>
            <a:ext cx="5189312" cy="4616750"/>
          </a:xfrm>
          <a:solidFill>
            <a:schemeClr val="tx2">
              <a:lumMod val="20000"/>
              <a:lumOff val="80000"/>
            </a:schemeClr>
          </a:solidFill>
          <a:ln>
            <a:solidFill>
              <a:schemeClr val="accent1"/>
            </a:solidFill>
          </a:ln>
        </p:spPr>
        <p:txBody>
          <a:bodyPr>
            <a:noAutofit/>
          </a:bodyPr>
          <a:lstStyle/>
          <a:p>
            <a:pPr marL="0" indent="0">
              <a:lnSpc>
                <a:spcPct val="80000"/>
              </a:lnSpc>
              <a:buNone/>
            </a:pPr>
            <a:r>
              <a:rPr lang="en-US" sz="1400" b="1" dirty="0">
                <a:solidFill>
                  <a:srgbClr val="9E880D"/>
                </a:solidFill>
                <a:latin typeface="Courier New" panose="02070309020205020404" pitchFamily="49" charset="0"/>
                <a:cs typeface="Courier New" panose="02070309020205020404" pitchFamily="49" charset="0"/>
              </a:rPr>
              <a:t>@Configuration</a:t>
            </a:r>
          </a:p>
          <a:p>
            <a:pPr marL="0" indent="0">
              <a:buNone/>
            </a:pPr>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ComponentConfig</a:t>
            </a:r>
            <a:r>
              <a:rPr lang="en-US" sz="1400" dirty="0">
                <a:latin typeface="Courier New" panose="02070309020205020404" pitchFamily="49" charset="0"/>
                <a:cs typeface="Courier New" panose="02070309020205020404" pitchFamily="49" charset="0"/>
              </a:rPr>
              <a:t> {</a:t>
            </a:r>
          </a:p>
          <a:p>
            <a:pPr marL="0" indent="0">
              <a:lnSpc>
                <a:spcPct val="80000"/>
              </a:lnSpc>
              <a:buNone/>
            </a:pPr>
            <a:r>
              <a:rPr lang="en-US" sz="1400" dirty="0">
                <a:latin typeface="Courier New" panose="02070309020205020404" pitchFamily="49" charset="0"/>
                <a:cs typeface="Courier New" panose="02070309020205020404" pitchFamily="49" charset="0"/>
              </a:rPr>
              <a:t>    </a:t>
            </a:r>
            <a:r>
              <a:rPr lang="en-US" sz="1400" b="1" dirty="0">
                <a:solidFill>
                  <a:srgbClr val="9E880D"/>
                </a:solidFill>
                <a:latin typeface="Courier New" panose="02070309020205020404" pitchFamily="49" charset="0"/>
                <a:cs typeface="Courier New" panose="02070309020205020404" pitchFamily="49" charset="0"/>
              </a:rPr>
              <a:t>@Bean</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MyComponent</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component1</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MyComponent</a:t>
            </a:r>
            <a:r>
              <a:rPr lang="en-US" sz="1400" dirty="0">
                <a:latin typeface="Courier New" panose="02070309020205020404" pitchFamily="49" charset="0"/>
                <a:cs typeface="Courier New" panose="02070309020205020404" pitchFamily="49" charset="0"/>
              </a:rPr>
              <a:t> comp1 = </a:t>
            </a:r>
            <a:r>
              <a:rPr lang="en-US" sz="1400" dirty="0">
                <a:solidFill>
                  <a:srgbClr val="0070C0"/>
                </a:solidFill>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MyComponent</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comp1;</a:t>
            </a:r>
          </a:p>
          <a:p>
            <a:pPr marL="0" indent="0">
              <a:buNone/>
            </a:pPr>
            <a:r>
              <a:rPr lang="en-US" sz="1400" dirty="0">
                <a:latin typeface="Courier New" panose="02070309020205020404" pitchFamily="49" charset="0"/>
                <a:cs typeface="Courier New" panose="02070309020205020404" pitchFamily="49" charset="0"/>
              </a:rPr>
              <a:t>    }</a:t>
            </a:r>
          </a:p>
          <a:p>
            <a:pPr marL="0" indent="0">
              <a:lnSpc>
                <a:spcPct val="80000"/>
              </a:lnSpc>
              <a:buNone/>
            </a:pPr>
            <a:r>
              <a:rPr lang="en-US" sz="1400" dirty="0">
                <a:latin typeface="Courier New" panose="02070309020205020404" pitchFamily="49" charset="0"/>
                <a:cs typeface="Courier New" panose="02070309020205020404" pitchFamily="49" charset="0"/>
              </a:rPr>
              <a:t>    </a:t>
            </a:r>
            <a:r>
              <a:rPr lang="en-US" sz="1400" b="1" dirty="0">
                <a:solidFill>
                  <a:srgbClr val="9E880D"/>
                </a:solidFill>
                <a:latin typeface="Courier New" panose="02070309020205020404" pitchFamily="49" charset="0"/>
                <a:cs typeface="Courier New" panose="02070309020205020404" pitchFamily="49" charset="0"/>
              </a:rPr>
              <a:t>@Bean</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MyComponent</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component2</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MyComponent</a:t>
            </a:r>
            <a:r>
              <a:rPr lang="en-US" sz="1400" dirty="0">
                <a:latin typeface="Courier New" panose="02070309020205020404" pitchFamily="49" charset="0"/>
                <a:cs typeface="Courier New" panose="02070309020205020404" pitchFamily="49" charset="0"/>
              </a:rPr>
              <a:t> comp2 = </a:t>
            </a:r>
            <a:r>
              <a:rPr lang="en-US" sz="1400" dirty="0">
                <a:solidFill>
                  <a:srgbClr val="0070C0"/>
                </a:solidFill>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MyComponent</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comp2;</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a:t>
            </a:r>
            <a:endParaRPr lang="en-US" sz="1400" dirty="0">
              <a:solidFill>
                <a:srgbClr val="0070C0"/>
              </a:solidFill>
              <a:latin typeface="Courier New" panose="02070309020205020404" pitchFamily="49" charset="0"/>
              <a:cs typeface="Courier New" panose="02070309020205020404" pitchFamily="49" charset="0"/>
            </a:endParaRPr>
          </a:p>
        </p:txBody>
      </p:sp>
      <p:sp>
        <p:nvSpPr>
          <p:cNvPr id="4" name="Content Placeholder 2">
            <a:extLst>
              <a:ext uri="{FF2B5EF4-FFF2-40B4-BE49-F238E27FC236}">
                <a16:creationId xmlns:a16="http://schemas.microsoft.com/office/drawing/2014/main" id="{3D430D88-0744-FFF7-A509-E7EF9D720A0B}"/>
              </a:ext>
            </a:extLst>
          </p:cNvPr>
          <p:cNvSpPr txBox="1">
            <a:spLocks/>
          </p:cNvSpPr>
          <p:nvPr/>
        </p:nvSpPr>
        <p:spPr>
          <a:xfrm>
            <a:off x="5694630" y="3331676"/>
            <a:ext cx="5189312" cy="2948964"/>
          </a:xfrm>
          <a:prstGeom prst="rect">
            <a:avLst/>
          </a:prstGeom>
          <a:solidFill>
            <a:schemeClr val="tx2">
              <a:lumMod val="20000"/>
              <a:lumOff val="80000"/>
            </a:schemeClr>
          </a:solidFill>
          <a:ln>
            <a:solidFill>
              <a:schemeClr val="accent1"/>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Component {</a:t>
            </a:r>
          </a:p>
          <a:p>
            <a:pPr marL="0" indent="0">
              <a:lnSpc>
                <a:spcPct val="80000"/>
              </a:lnSpc>
              <a:buFont typeface="Wingdings 3" charset="2"/>
              <a:buNone/>
            </a:pPr>
            <a:r>
              <a:rPr lang="en-US" sz="1400" dirty="0">
                <a:latin typeface="Courier New" panose="02070309020205020404" pitchFamily="49" charset="0"/>
                <a:cs typeface="Courier New" panose="02070309020205020404" pitchFamily="49" charset="0"/>
              </a:rPr>
              <a:t>    </a:t>
            </a:r>
            <a:r>
              <a:rPr lang="en-US" sz="1400" b="1" dirty="0">
                <a:solidFill>
                  <a:srgbClr val="9E880D"/>
                </a:solidFill>
                <a:latin typeface="Courier New" panose="02070309020205020404" pitchFamily="49" charset="0"/>
                <a:cs typeface="Courier New" panose="02070309020205020404" pitchFamily="49" charset="0"/>
              </a:rPr>
              <a:t>@</a:t>
            </a:r>
            <a:r>
              <a:rPr lang="en-US" sz="1400" b="1" dirty="0" err="1">
                <a:solidFill>
                  <a:srgbClr val="9E880D"/>
                </a:solidFill>
                <a:latin typeface="Courier New" panose="02070309020205020404" pitchFamily="49" charset="0"/>
                <a:cs typeface="Courier New" panose="02070309020205020404" pitchFamily="49" charset="0"/>
              </a:rPr>
              <a:t>Autowired</a:t>
            </a:r>
            <a:endParaRPr lang="en-US" sz="1400" b="1" dirty="0">
              <a:solidFill>
                <a:srgbClr val="9E880D"/>
              </a:solidFill>
              <a:latin typeface="Courier New" panose="02070309020205020404" pitchFamily="49" charset="0"/>
              <a:cs typeface="Courier New" panose="02070309020205020404" pitchFamily="49" charset="0"/>
            </a:endParaRPr>
          </a:p>
          <a:p>
            <a:pPr marL="0" indent="0">
              <a:lnSpc>
                <a:spcPct val="80000"/>
              </a:lnSpc>
              <a:buFont typeface="Wingdings 3" charset="2"/>
              <a:buNone/>
            </a:pPr>
            <a:r>
              <a:rPr lang="en-US" sz="1400" dirty="0">
                <a:solidFill>
                  <a:srgbClr val="9E880D"/>
                </a:solidFill>
                <a:latin typeface="Courier New" panose="02070309020205020404" pitchFamily="49" charset="0"/>
                <a:cs typeface="Courier New" panose="02070309020205020404" pitchFamily="49" charset="0"/>
              </a:rPr>
              <a:t>    </a:t>
            </a:r>
            <a:r>
              <a:rPr lang="en-US" sz="1400" b="1" dirty="0">
                <a:solidFill>
                  <a:srgbClr val="9E880D"/>
                </a:solidFill>
                <a:latin typeface="Courier New" panose="02070309020205020404" pitchFamily="49" charset="0"/>
                <a:cs typeface="Courier New" panose="02070309020205020404" pitchFamily="49" charset="0"/>
              </a:rPr>
              <a:t>@Qualifier(”component1")</a:t>
            </a:r>
          </a:p>
          <a:p>
            <a:pPr marL="0" indent="0">
              <a:buFont typeface="Wingdings 3" charset="2"/>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private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MyComponent</a:t>
            </a:r>
            <a:r>
              <a:rPr lang="en-US" sz="1400" dirty="0">
                <a:latin typeface="Courier New" panose="02070309020205020404" pitchFamily="49" charset="0"/>
                <a:cs typeface="Courier New" panose="02070309020205020404" pitchFamily="49" charset="0"/>
              </a:rPr>
              <a:t> comp1;</a:t>
            </a:r>
          </a:p>
          <a:p>
            <a:pPr marL="0" indent="0">
              <a:buFont typeface="Wingdings 3" charset="2"/>
              <a:buNone/>
            </a:pPr>
            <a:endParaRPr lang="en-US" sz="1400" dirty="0">
              <a:latin typeface="Courier New" panose="02070309020205020404" pitchFamily="49" charset="0"/>
              <a:cs typeface="Courier New" panose="02070309020205020404" pitchFamily="49" charset="0"/>
            </a:endParaRPr>
          </a:p>
          <a:p>
            <a:pPr marL="0" indent="0">
              <a:lnSpc>
                <a:spcPct val="80000"/>
              </a:lnSpc>
              <a:buFont typeface="Wingdings 3" charset="2"/>
              <a:buNone/>
            </a:pPr>
            <a:r>
              <a:rPr lang="en-US" sz="1400" b="1" dirty="0">
                <a:latin typeface="Courier New" panose="02070309020205020404" pitchFamily="49" charset="0"/>
                <a:cs typeface="Courier New" panose="02070309020205020404" pitchFamily="49" charset="0"/>
              </a:rPr>
              <a:t>    </a:t>
            </a:r>
            <a:r>
              <a:rPr lang="en-US" sz="1400" b="1" dirty="0">
                <a:solidFill>
                  <a:srgbClr val="9E880D"/>
                </a:solidFill>
                <a:latin typeface="Courier New" panose="02070309020205020404" pitchFamily="49" charset="0"/>
                <a:cs typeface="Courier New" panose="02070309020205020404" pitchFamily="49" charset="0"/>
              </a:rPr>
              <a:t>@</a:t>
            </a:r>
            <a:r>
              <a:rPr lang="en-US" sz="1400" b="1" dirty="0" err="1">
                <a:solidFill>
                  <a:srgbClr val="9E880D"/>
                </a:solidFill>
                <a:latin typeface="Courier New" panose="02070309020205020404" pitchFamily="49" charset="0"/>
                <a:cs typeface="Courier New" panose="02070309020205020404" pitchFamily="49" charset="0"/>
              </a:rPr>
              <a:t>Autowired</a:t>
            </a:r>
            <a:endParaRPr lang="en-US" sz="1400" b="1" dirty="0">
              <a:solidFill>
                <a:srgbClr val="9E880D"/>
              </a:solidFill>
              <a:latin typeface="Courier New" panose="02070309020205020404" pitchFamily="49" charset="0"/>
              <a:cs typeface="Courier New" panose="02070309020205020404" pitchFamily="49" charset="0"/>
            </a:endParaRPr>
          </a:p>
          <a:p>
            <a:pPr marL="0" indent="0">
              <a:lnSpc>
                <a:spcPct val="80000"/>
              </a:lnSpc>
              <a:buFont typeface="Wingdings 3" charset="2"/>
              <a:buNone/>
            </a:pPr>
            <a:r>
              <a:rPr lang="en-US" sz="1400" b="1" dirty="0">
                <a:solidFill>
                  <a:srgbClr val="9E880D"/>
                </a:solidFill>
                <a:latin typeface="Courier New" panose="02070309020205020404" pitchFamily="49" charset="0"/>
                <a:cs typeface="Courier New" panose="02070309020205020404" pitchFamily="49" charset="0"/>
              </a:rPr>
              <a:t>    @Qualifier(”component2")</a:t>
            </a:r>
          </a:p>
          <a:p>
            <a:pPr marL="0" indent="0">
              <a:buFont typeface="Wingdings 3" charset="2"/>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private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MyComponent</a:t>
            </a:r>
            <a:r>
              <a:rPr lang="en-US" sz="1400" dirty="0">
                <a:latin typeface="Courier New" panose="02070309020205020404" pitchFamily="49" charset="0"/>
                <a:cs typeface="Courier New" panose="02070309020205020404" pitchFamily="49" charset="0"/>
              </a:rPr>
              <a:t> comp2;</a:t>
            </a:r>
          </a:p>
          <a:p>
            <a:pPr marL="0" indent="0">
              <a:buFont typeface="Wingdings 3" charset="2"/>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90466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1CB7-F561-C274-3416-30E45C295E96}"/>
              </a:ext>
            </a:extLst>
          </p:cNvPr>
          <p:cNvSpPr>
            <a:spLocks noGrp="1"/>
          </p:cNvSpPr>
          <p:nvPr>
            <p:ph type="title"/>
          </p:nvPr>
        </p:nvSpPr>
        <p:spPr>
          <a:xfrm>
            <a:off x="677334" y="609600"/>
            <a:ext cx="8596668" cy="792480"/>
          </a:xfrm>
        </p:spPr>
        <p:txBody>
          <a:bodyPr>
            <a:normAutofit/>
          </a:bodyPr>
          <a:lstStyle/>
          <a:p>
            <a:r>
              <a:rPr lang="en-IL" dirty="0"/>
              <a:t>@Autowire behaviour</a:t>
            </a:r>
            <a:r>
              <a:rPr lang="en-US" dirty="0"/>
              <a:t>: Match by Name</a:t>
            </a:r>
            <a:endParaRPr lang="en-IL" dirty="0"/>
          </a:p>
        </p:txBody>
      </p:sp>
      <p:sp>
        <p:nvSpPr>
          <p:cNvPr id="3" name="Content Placeholder 2">
            <a:extLst>
              <a:ext uri="{FF2B5EF4-FFF2-40B4-BE49-F238E27FC236}">
                <a16:creationId xmlns:a16="http://schemas.microsoft.com/office/drawing/2014/main" id="{595C5F8E-B8D9-DB11-D812-7CD79F6A836A}"/>
              </a:ext>
            </a:extLst>
          </p:cNvPr>
          <p:cNvSpPr>
            <a:spLocks noGrp="1"/>
          </p:cNvSpPr>
          <p:nvPr>
            <p:ph idx="1"/>
          </p:nvPr>
        </p:nvSpPr>
        <p:spPr>
          <a:xfrm>
            <a:off x="677335" y="1358537"/>
            <a:ext cx="5189312" cy="4616750"/>
          </a:xfrm>
          <a:solidFill>
            <a:schemeClr val="tx2">
              <a:lumMod val="20000"/>
              <a:lumOff val="80000"/>
            </a:schemeClr>
          </a:solidFill>
          <a:ln>
            <a:solidFill>
              <a:schemeClr val="accent1"/>
            </a:solidFill>
          </a:ln>
        </p:spPr>
        <p:txBody>
          <a:bodyPr>
            <a:noAutofit/>
          </a:bodyPr>
          <a:lstStyle/>
          <a:p>
            <a:pPr marL="0" indent="0">
              <a:lnSpc>
                <a:spcPct val="80000"/>
              </a:lnSpc>
              <a:buNone/>
            </a:pPr>
            <a:r>
              <a:rPr lang="en-US" sz="1400" b="1" dirty="0">
                <a:solidFill>
                  <a:srgbClr val="9E880D"/>
                </a:solidFill>
                <a:latin typeface="Courier New" panose="02070309020205020404" pitchFamily="49" charset="0"/>
                <a:cs typeface="Courier New" panose="02070309020205020404" pitchFamily="49" charset="0"/>
              </a:rPr>
              <a:t>@Configuration</a:t>
            </a:r>
          </a:p>
          <a:p>
            <a:pPr marL="0" indent="0">
              <a:buNone/>
            </a:pPr>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ComponentConfig</a:t>
            </a:r>
            <a:r>
              <a:rPr lang="en-US" sz="1400" dirty="0">
                <a:latin typeface="Courier New" panose="02070309020205020404" pitchFamily="49" charset="0"/>
                <a:cs typeface="Courier New" panose="02070309020205020404" pitchFamily="49" charset="0"/>
              </a:rPr>
              <a:t> {</a:t>
            </a:r>
          </a:p>
          <a:p>
            <a:pPr marL="0" indent="0">
              <a:lnSpc>
                <a:spcPct val="80000"/>
              </a:lnSpc>
              <a:buNone/>
            </a:pPr>
            <a:r>
              <a:rPr lang="en-US" sz="1400" dirty="0">
                <a:latin typeface="Courier New" panose="02070309020205020404" pitchFamily="49" charset="0"/>
                <a:cs typeface="Courier New" panose="02070309020205020404" pitchFamily="49" charset="0"/>
              </a:rPr>
              <a:t>    </a:t>
            </a:r>
            <a:r>
              <a:rPr lang="en-US" sz="1400" b="1" dirty="0">
                <a:solidFill>
                  <a:srgbClr val="9E880D"/>
                </a:solidFill>
                <a:latin typeface="Courier New" panose="02070309020205020404" pitchFamily="49" charset="0"/>
                <a:cs typeface="Courier New" panose="02070309020205020404" pitchFamily="49" charset="0"/>
              </a:rPr>
              <a:t>@Bean</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MyComponent</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component1</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MyComponent</a:t>
            </a:r>
            <a:r>
              <a:rPr lang="en-US" sz="1400" dirty="0">
                <a:latin typeface="Courier New" panose="02070309020205020404" pitchFamily="49" charset="0"/>
                <a:cs typeface="Courier New" panose="02070309020205020404" pitchFamily="49" charset="0"/>
              </a:rPr>
              <a:t> comp1 = </a:t>
            </a:r>
            <a:r>
              <a:rPr lang="en-US" sz="1400" dirty="0">
                <a:solidFill>
                  <a:srgbClr val="0070C0"/>
                </a:solidFill>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MyComponent</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comp1;</a:t>
            </a:r>
          </a:p>
          <a:p>
            <a:pPr marL="0" indent="0">
              <a:buNone/>
            </a:pPr>
            <a:r>
              <a:rPr lang="en-US" sz="1400" dirty="0">
                <a:latin typeface="Courier New" panose="02070309020205020404" pitchFamily="49" charset="0"/>
                <a:cs typeface="Courier New" panose="02070309020205020404" pitchFamily="49" charset="0"/>
              </a:rPr>
              <a:t>    }</a:t>
            </a:r>
          </a:p>
          <a:p>
            <a:pPr marL="0" indent="0">
              <a:lnSpc>
                <a:spcPct val="80000"/>
              </a:lnSpc>
              <a:buNone/>
            </a:pPr>
            <a:r>
              <a:rPr lang="en-US" sz="1400" dirty="0">
                <a:latin typeface="Courier New" panose="02070309020205020404" pitchFamily="49" charset="0"/>
                <a:cs typeface="Courier New" panose="02070309020205020404" pitchFamily="49" charset="0"/>
              </a:rPr>
              <a:t>    </a:t>
            </a:r>
            <a:r>
              <a:rPr lang="en-US" sz="1400" b="1" dirty="0">
                <a:solidFill>
                  <a:srgbClr val="9E880D"/>
                </a:solidFill>
                <a:latin typeface="Courier New" panose="02070309020205020404" pitchFamily="49" charset="0"/>
                <a:cs typeface="Courier New" panose="02070309020205020404" pitchFamily="49" charset="0"/>
              </a:rPr>
              <a:t>@Bean</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MyComponent</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component2</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MyComponent</a:t>
            </a:r>
            <a:r>
              <a:rPr lang="en-US" sz="1400" dirty="0">
                <a:latin typeface="Courier New" panose="02070309020205020404" pitchFamily="49" charset="0"/>
                <a:cs typeface="Courier New" panose="02070309020205020404" pitchFamily="49" charset="0"/>
              </a:rPr>
              <a:t> comp2 = </a:t>
            </a:r>
            <a:r>
              <a:rPr lang="en-US" sz="1400" dirty="0">
                <a:solidFill>
                  <a:srgbClr val="0070C0"/>
                </a:solidFill>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MyComponent</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comp2;</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a:t>
            </a:r>
            <a:endParaRPr lang="en-US" sz="1400" dirty="0">
              <a:solidFill>
                <a:srgbClr val="0070C0"/>
              </a:solidFill>
              <a:latin typeface="Courier New" panose="02070309020205020404" pitchFamily="49" charset="0"/>
              <a:cs typeface="Courier New" panose="02070309020205020404" pitchFamily="49" charset="0"/>
            </a:endParaRPr>
          </a:p>
        </p:txBody>
      </p:sp>
      <p:sp>
        <p:nvSpPr>
          <p:cNvPr id="4" name="Content Placeholder 2">
            <a:extLst>
              <a:ext uri="{FF2B5EF4-FFF2-40B4-BE49-F238E27FC236}">
                <a16:creationId xmlns:a16="http://schemas.microsoft.com/office/drawing/2014/main" id="{3D430D88-0744-FFF7-A509-E7EF9D720A0B}"/>
              </a:ext>
            </a:extLst>
          </p:cNvPr>
          <p:cNvSpPr txBox="1">
            <a:spLocks/>
          </p:cNvSpPr>
          <p:nvPr/>
        </p:nvSpPr>
        <p:spPr>
          <a:xfrm>
            <a:off x="5694630" y="3331676"/>
            <a:ext cx="5189312" cy="2948964"/>
          </a:xfrm>
          <a:prstGeom prst="rect">
            <a:avLst/>
          </a:prstGeom>
          <a:solidFill>
            <a:schemeClr val="tx2">
              <a:lumMod val="20000"/>
              <a:lumOff val="80000"/>
            </a:schemeClr>
          </a:solidFill>
          <a:ln>
            <a:solidFill>
              <a:schemeClr val="accent1"/>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Component {</a:t>
            </a:r>
          </a:p>
          <a:p>
            <a:pPr marL="0" indent="0">
              <a:lnSpc>
                <a:spcPct val="80000"/>
              </a:lnSpc>
              <a:buFont typeface="Wingdings 3" charset="2"/>
              <a:buNone/>
            </a:pPr>
            <a:r>
              <a:rPr lang="en-US" sz="1400" dirty="0">
                <a:latin typeface="Courier New" panose="02070309020205020404" pitchFamily="49" charset="0"/>
                <a:cs typeface="Courier New" panose="02070309020205020404" pitchFamily="49" charset="0"/>
              </a:rPr>
              <a:t>    </a:t>
            </a:r>
            <a:r>
              <a:rPr lang="en-US" sz="1400" b="1" dirty="0">
                <a:solidFill>
                  <a:srgbClr val="9E880D"/>
                </a:solidFill>
                <a:latin typeface="Courier New" panose="02070309020205020404" pitchFamily="49" charset="0"/>
                <a:cs typeface="Courier New" panose="02070309020205020404" pitchFamily="49" charset="0"/>
              </a:rPr>
              <a:t>@</a:t>
            </a:r>
            <a:r>
              <a:rPr lang="en-US" sz="1400" b="1" dirty="0" err="1">
                <a:solidFill>
                  <a:srgbClr val="9E880D"/>
                </a:solidFill>
                <a:latin typeface="Courier New" panose="02070309020205020404" pitchFamily="49" charset="0"/>
                <a:cs typeface="Courier New" panose="02070309020205020404" pitchFamily="49" charset="0"/>
              </a:rPr>
              <a:t>Autowired</a:t>
            </a:r>
            <a:endParaRPr lang="en-US" sz="1400" b="1" dirty="0">
              <a:solidFill>
                <a:srgbClr val="9E880D"/>
              </a:solidFill>
              <a:latin typeface="Courier New" panose="02070309020205020404" pitchFamily="49" charset="0"/>
              <a:cs typeface="Courier New" panose="02070309020205020404" pitchFamily="49" charset="0"/>
            </a:endParaRPr>
          </a:p>
          <a:p>
            <a:pPr marL="0" indent="0">
              <a:lnSpc>
                <a:spcPct val="80000"/>
              </a:lnSpc>
              <a:buFont typeface="Wingdings 3" charset="2"/>
              <a:buNone/>
            </a:pPr>
            <a:r>
              <a:rPr lang="en-US" sz="1400" dirty="0">
                <a:solidFill>
                  <a:srgbClr val="0070C0"/>
                </a:solidFill>
                <a:latin typeface="Courier New" panose="02070309020205020404" pitchFamily="49" charset="0"/>
                <a:cs typeface="Courier New" panose="02070309020205020404" pitchFamily="49" charset="0"/>
              </a:rPr>
              <a:t>	private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MyComponent</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component1</a:t>
            </a:r>
            <a:r>
              <a:rPr lang="en-US" sz="1400" dirty="0">
                <a:latin typeface="Courier New" panose="02070309020205020404" pitchFamily="49" charset="0"/>
                <a:cs typeface="Courier New" panose="02070309020205020404" pitchFamily="49" charset="0"/>
              </a:rPr>
              <a:t>;</a:t>
            </a:r>
          </a:p>
          <a:p>
            <a:pPr marL="0" indent="0">
              <a:buFont typeface="Wingdings 3" charset="2"/>
              <a:buNone/>
            </a:pPr>
            <a:endParaRPr lang="en-US" sz="1400" dirty="0">
              <a:latin typeface="Courier New" panose="02070309020205020404" pitchFamily="49" charset="0"/>
              <a:cs typeface="Courier New" panose="02070309020205020404" pitchFamily="49" charset="0"/>
            </a:endParaRPr>
          </a:p>
          <a:p>
            <a:pPr marL="0" indent="0">
              <a:lnSpc>
                <a:spcPct val="80000"/>
              </a:lnSpc>
              <a:buFont typeface="Wingdings 3" charset="2"/>
              <a:buNone/>
            </a:pPr>
            <a:r>
              <a:rPr lang="en-US" sz="1400" b="1" dirty="0">
                <a:latin typeface="Courier New" panose="02070309020205020404" pitchFamily="49" charset="0"/>
                <a:cs typeface="Courier New" panose="02070309020205020404" pitchFamily="49" charset="0"/>
              </a:rPr>
              <a:t>    </a:t>
            </a:r>
            <a:r>
              <a:rPr lang="en-US" sz="1400" b="1" dirty="0">
                <a:solidFill>
                  <a:srgbClr val="9E880D"/>
                </a:solidFill>
                <a:latin typeface="Courier New" panose="02070309020205020404" pitchFamily="49" charset="0"/>
                <a:cs typeface="Courier New" panose="02070309020205020404" pitchFamily="49" charset="0"/>
              </a:rPr>
              <a:t>@</a:t>
            </a:r>
            <a:r>
              <a:rPr lang="en-US" sz="1400" b="1" dirty="0" err="1">
                <a:solidFill>
                  <a:srgbClr val="9E880D"/>
                </a:solidFill>
                <a:latin typeface="Courier New" panose="02070309020205020404" pitchFamily="49" charset="0"/>
                <a:cs typeface="Courier New" panose="02070309020205020404" pitchFamily="49" charset="0"/>
              </a:rPr>
              <a:t>Autowired</a:t>
            </a:r>
            <a:endParaRPr lang="en-US" sz="1400" b="1" dirty="0">
              <a:solidFill>
                <a:srgbClr val="9E880D"/>
              </a:solidFill>
              <a:latin typeface="Courier New" panose="02070309020205020404" pitchFamily="49" charset="0"/>
              <a:cs typeface="Courier New" panose="02070309020205020404" pitchFamily="49" charset="0"/>
            </a:endParaRPr>
          </a:p>
          <a:p>
            <a:pPr marL="0" indent="0">
              <a:lnSpc>
                <a:spcPct val="80000"/>
              </a:lnSpc>
              <a:buFont typeface="Wingdings 3" charset="2"/>
              <a:buNone/>
            </a:pPr>
            <a:r>
              <a:rPr lang="en-US" sz="1400" dirty="0">
                <a:solidFill>
                  <a:srgbClr val="0070C0"/>
                </a:solidFill>
                <a:latin typeface="Courier New" panose="02070309020205020404" pitchFamily="49" charset="0"/>
                <a:cs typeface="Courier New" panose="02070309020205020404" pitchFamily="49" charset="0"/>
              </a:rPr>
              <a:t>	private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MyComponent</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component2</a:t>
            </a:r>
            <a:r>
              <a:rPr lang="en-US" sz="1400" dirty="0">
                <a:latin typeface="Courier New" panose="02070309020205020404" pitchFamily="49" charset="0"/>
                <a:cs typeface="Courier New" panose="02070309020205020404" pitchFamily="49" charset="0"/>
              </a:rPr>
              <a:t>;</a:t>
            </a:r>
          </a:p>
          <a:p>
            <a:pPr marL="0" indent="0">
              <a:buFont typeface="Wingdings 3" charset="2"/>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62331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1CB7-F561-C274-3416-30E45C295E96}"/>
              </a:ext>
            </a:extLst>
          </p:cNvPr>
          <p:cNvSpPr>
            <a:spLocks noGrp="1"/>
          </p:cNvSpPr>
          <p:nvPr>
            <p:ph type="title"/>
          </p:nvPr>
        </p:nvSpPr>
        <p:spPr>
          <a:xfrm>
            <a:off x="677334" y="609600"/>
            <a:ext cx="8596668" cy="1045073"/>
          </a:xfrm>
        </p:spPr>
        <p:txBody>
          <a:bodyPr>
            <a:normAutofit fontScale="90000"/>
          </a:bodyPr>
          <a:lstStyle/>
          <a:p>
            <a:r>
              <a:rPr lang="en-IL" dirty="0"/>
              <a:t>@Autowire behaviour</a:t>
            </a:r>
            <a:r>
              <a:rPr lang="en-US" dirty="0"/>
              <a:t>: Match by Name (another example)</a:t>
            </a:r>
            <a:endParaRPr lang="en-IL" dirty="0"/>
          </a:p>
        </p:txBody>
      </p:sp>
      <p:sp>
        <p:nvSpPr>
          <p:cNvPr id="3" name="Content Placeholder 2">
            <a:extLst>
              <a:ext uri="{FF2B5EF4-FFF2-40B4-BE49-F238E27FC236}">
                <a16:creationId xmlns:a16="http://schemas.microsoft.com/office/drawing/2014/main" id="{595C5F8E-B8D9-DB11-D812-7CD79F6A836A}"/>
              </a:ext>
            </a:extLst>
          </p:cNvPr>
          <p:cNvSpPr>
            <a:spLocks noGrp="1"/>
          </p:cNvSpPr>
          <p:nvPr>
            <p:ph idx="1"/>
          </p:nvPr>
        </p:nvSpPr>
        <p:spPr>
          <a:xfrm>
            <a:off x="677334" y="1654673"/>
            <a:ext cx="8596668" cy="4593727"/>
          </a:xfrm>
          <a:solidFill>
            <a:schemeClr val="tx2">
              <a:lumMod val="20000"/>
              <a:lumOff val="80000"/>
            </a:schemeClr>
          </a:solidFill>
          <a:ln>
            <a:solidFill>
              <a:schemeClr val="accent1"/>
            </a:solidFill>
          </a:ln>
        </p:spPr>
        <p:txBody>
          <a:bodyPr>
            <a:noAutofit/>
          </a:bodyPr>
          <a:lstStyle/>
          <a:p>
            <a:pPr marL="0" indent="0">
              <a:buFont typeface="Wingdings 3" charset="2"/>
              <a:buNone/>
            </a:pPr>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MyComponent</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extends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BaseComponent</a:t>
            </a:r>
            <a:r>
              <a:rPr lang="en-US" sz="1400" dirty="0">
                <a:latin typeface="Courier New" panose="02070309020205020404" pitchFamily="49" charset="0"/>
                <a:cs typeface="Courier New" panose="02070309020205020404" pitchFamily="49" charset="0"/>
              </a:rPr>
              <a:t> {</a:t>
            </a:r>
          </a:p>
          <a:p>
            <a:pPr marL="0" indent="0">
              <a:buFont typeface="Wingdings 3" charset="2"/>
              <a:buNone/>
            </a:pPr>
            <a:r>
              <a:rPr lang="en-US" sz="1400" dirty="0">
                <a:latin typeface="Courier New" panose="02070309020205020404" pitchFamily="49" charset="0"/>
                <a:cs typeface="Courier New" panose="02070309020205020404" pitchFamily="49" charset="0"/>
              </a:rPr>
              <a:t>}</a:t>
            </a:r>
            <a:endParaRPr lang="en-US" sz="1400" b="1" dirty="0">
              <a:solidFill>
                <a:srgbClr val="9E880D"/>
              </a:solidFill>
              <a:latin typeface="Courier New" panose="02070309020205020404" pitchFamily="49" charset="0"/>
              <a:cs typeface="Courier New" panose="02070309020205020404" pitchFamily="49" charset="0"/>
            </a:endParaRPr>
          </a:p>
          <a:p>
            <a:pPr marL="0" indent="0">
              <a:lnSpc>
                <a:spcPct val="80000"/>
              </a:lnSpc>
              <a:buNone/>
            </a:pPr>
            <a:r>
              <a:rPr lang="en-US" sz="1400" b="1" dirty="0">
                <a:solidFill>
                  <a:srgbClr val="9E880D"/>
                </a:solidFill>
                <a:latin typeface="Courier New" panose="02070309020205020404" pitchFamily="49" charset="0"/>
                <a:cs typeface="Courier New" panose="02070309020205020404" pitchFamily="49" charset="0"/>
              </a:rPr>
              <a:t>@Configuration</a:t>
            </a:r>
          </a:p>
          <a:p>
            <a:pPr marL="0" indent="0">
              <a:buNone/>
            </a:pPr>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ComponentsConfig</a:t>
            </a:r>
            <a:r>
              <a:rPr lang="en-US" sz="1400" dirty="0">
                <a:latin typeface="Courier New" panose="02070309020205020404" pitchFamily="49" charset="0"/>
                <a:cs typeface="Courier New" panose="02070309020205020404" pitchFamily="49" charset="0"/>
              </a:rPr>
              <a:t> {</a:t>
            </a:r>
          </a:p>
          <a:p>
            <a:pPr marL="0" indent="0">
              <a:lnSpc>
                <a:spcPct val="80000"/>
              </a:lnSpc>
              <a:buNone/>
            </a:pPr>
            <a:r>
              <a:rPr lang="en-US" sz="1400" dirty="0">
                <a:latin typeface="Courier New" panose="02070309020205020404" pitchFamily="49" charset="0"/>
                <a:cs typeface="Courier New" panose="02070309020205020404" pitchFamily="49" charset="0"/>
              </a:rPr>
              <a:t>    </a:t>
            </a:r>
            <a:r>
              <a:rPr lang="en-US" sz="1400" b="1" dirty="0">
                <a:solidFill>
                  <a:srgbClr val="9E880D"/>
                </a:solidFill>
                <a:latin typeface="Courier New" panose="02070309020205020404" pitchFamily="49" charset="0"/>
                <a:cs typeface="Courier New" panose="02070309020205020404" pitchFamily="49" charset="0"/>
              </a:rPr>
              <a:t>@Bean(“</a:t>
            </a:r>
            <a:r>
              <a:rPr lang="en-US" sz="1400" b="1" dirty="0" err="1">
                <a:solidFill>
                  <a:srgbClr val="9E880D"/>
                </a:solidFill>
                <a:latin typeface="Courier New" panose="02070309020205020404" pitchFamily="49" charset="0"/>
                <a:cs typeface="Courier New" panose="02070309020205020404" pitchFamily="49" charset="0"/>
              </a:rPr>
              <a:t>myComponent</a:t>
            </a:r>
            <a:r>
              <a:rPr lang="en-US" sz="1400" b="1" dirty="0">
                <a:solidFill>
                  <a:srgbClr val="9E880D"/>
                </a:solidFill>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BaseComponent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getMyComponent</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MyComponent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myComp</a:t>
            </a:r>
            <a:r>
              <a:rPr lang="en-US" sz="1400" dirty="0">
                <a:latin typeface="Courier New" panose="02070309020205020404" pitchFamily="49" charset="0"/>
                <a:cs typeface="Courier New" panose="02070309020205020404" pitchFamily="49" charset="0"/>
              </a:rPr>
              <a:t> = </a:t>
            </a:r>
            <a:r>
              <a:rPr lang="en-US" sz="1400" dirty="0">
                <a:solidFill>
                  <a:srgbClr val="0070C0"/>
                </a:solidFill>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MyComponent</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myComp</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Component {</a:t>
            </a:r>
          </a:p>
          <a:p>
            <a:pPr marL="0" indent="0">
              <a:lnSpc>
                <a:spcPct val="80000"/>
              </a:lnSpc>
              <a:buNone/>
            </a:pPr>
            <a:r>
              <a:rPr lang="en-US" sz="1400" dirty="0">
                <a:latin typeface="Courier New" panose="02070309020205020404" pitchFamily="49" charset="0"/>
                <a:cs typeface="Courier New" panose="02070309020205020404" pitchFamily="49" charset="0"/>
              </a:rPr>
              <a:t>    </a:t>
            </a:r>
            <a:r>
              <a:rPr lang="en-US" sz="1400" b="1" dirty="0">
                <a:solidFill>
                  <a:srgbClr val="9E880D"/>
                </a:solidFill>
                <a:latin typeface="Courier New" panose="02070309020205020404" pitchFamily="49" charset="0"/>
                <a:cs typeface="Courier New" panose="02070309020205020404" pitchFamily="49" charset="0"/>
              </a:rPr>
              <a:t>@</a:t>
            </a:r>
            <a:r>
              <a:rPr lang="en-US" sz="1400" b="1" dirty="0" err="1">
                <a:solidFill>
                  <a:srgbClr val="9E880D"/>
                </a:solidFill>
                <a:latin typeface="Courier New" panose="02070309020205020404" pitchFamily="49" charset="0"/>
                <a:cs typeface="Courier New" panose="02070309020205020404" pitchFamily="49" charset="0"/>
              </a:rPr>
              <a:t>Autowired</a:t>
            </a:r>
            <a:endParaRPr lang="en-US" sz="1400" b="1" dirty="0">
              <a:solidFill>
                <a:srgbClr val="9E880D"/>
              </a:solidFill>
              <a:latin typeface="Courier New" panose="02070309020205020404" pitchFamily="49" charset="0"/>
              <a:cs typeface="Courier New" panose="02070309020205020404" pitchFamily="49" charset="0"/>
            </a:endParaRPr>
          </a:p>
          <a:p>
            <a:pPr marL="0" indent="0">
              <a:lnSpc>
                <a:spcPct val="80000"/>
              </a:lnSpc>
              <a:buNone/>
            </a:pPr>
            <a:r>
              <a:rPr lang="en-US" sz="1400" dirty="0">
                <a:solidFill>
                  <a:srgbClr val="0070C0"/>
                </a:solidFill>
                <a:latin typeface="Courier New" panose="02070309020205020404" pitchFamily="49" charset="0"/>
                <a:cs typeface="Courier New" panose="02070309020205020404" pitchFamily="49" charset="0"/>
              </a:rPr>
              <a:t>    private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MyComponent</a:t>
            </a:r>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myComponent</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a:t>
            </a:r>
          </a:p>
        </p:txBody>
      </p:sp>
      <p:sp>
        <p:nvSpPr>
          <p:cNvPr id="4" name="Content Placeholder 2">
            <a:extLst>
              <a:ext uri="{FF2B5EF4-FFF2-40B4-BE49-F238E27FC236}">
                <a16:creationId xmlns:a16="http://schemas.microsoft.com/office/drawing/2014/main" id="{393CF107-67CF-0ABC-C1F5-5DE465DE7D75}"/>
              </a:ext>
            </a:extLst>
          </p:cNvPr>
          <p:cNvSpPr txBox="1">
            <a:spLocks/>
          </p:cNvSpPr>
          <p:nvPr/>
        </p:nvSpPr>
        <p:spPr>
          <a:xfrm>
            <a:off x="6096000" y="3429000"/>
            <a:ext cx="5418666" cy="2991072"/>
          </a:xfrm>
          <a:prstGeom prst="rect">
            <a:avLst/>
          </a:prstGeom>
          <a:solidFill>
            <a:schemeClr val="tx2">
              <a:lumMod val="20000"/>
              <a:lumOff val="80000"/>
            </a:schemeClr>
          </a:solidFill>
          <a:ln>
            <a:solidFill>
              <a:schemeClr val="accent1"/>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80000"/>
              </a:lnSpc>
              <a:buFont typeface="Wingdings 3" charset="2"/>
              <a:buNone/>
            </a:pPr>
            <a:r>
              <a:rPr lang="en-US" sz="1400" b="1" dirty="0">
                <a:solidFill>
                  <a:srgbClr val="9E880D"/>
                </a:solidFill>
                <a:latin typeface="Courier New" panose="02070309020205020404" pitchFamily="49" charset="0"/>
                <a:cs typeface="Courier New" panose="02070309020205020404" pitchFamily="49" charset="0"/>
              </a:rPr>
              <a:t>@Component(“</a:t>
            </a:r>
            <a:r>
              <a:rPr lang="en-US" sz="1400" b="1" dirty="0" err="1">
                <a:solidFill>
                  <a:srgbClr val="9E880D"/>
                </a:solidFill>
                <a:latin typeface="Courier New" panose="02070309020205020404" pitchFamily="49" charset="0"/>
                <a:cs typeface="Courier New" panose="02070309020205020404" pitchFamily="49" charset="0"/>
              </a:rPr>
              <a:t>myComponent</a:t>
            </a:r>
            <a:r>
              <a:rPr lang="en-US" sz="1400" b="1" dirty="0">
                <a:solidFill>
                  <a:srgbClr val="9E880D"/>
                </a:solidFill>
                <a:latin typeface="Courier New" panose="02070309020205020404" pitchFamily="49" charset="0"/>
                <a:cs typeface="Courier New" panose="02070309020205020404" pitchFamily="49" charset="0"/>
              </a:rPr>
              <a:t>”)</a:t>
            </a:r>
          </a:p>
          <a:p>
            <a:pPr marL="0" indent="0">
              <a:buFont typeface="Wingdings 3" charset="2"/>
              <a:buNone/>
            </a:pPr>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MyComponent</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extends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BaseComponent</a:t>
            </a:r>
            <a:r>
              <a:rPr lang="en-US" sz="1400" dirty="0">
                <a:latin typeface="Courier New" panose="02070309020205020404" pitchFamily="49" charset="0"/>
                <a:cs typeface="Courier New" panose="02070309020205020404" pitchFamily="49" charset="0"/>
              </a:rPr>
              <a:t> {</a:t>
            </a:r>
          </a:p>
          <a:p>
            <a:pPr marL="0" indent="0">
              <a:lnSpc>
                <a:spcPct val="80000"/>
              </a:lnSpc>
              <a:buFont typeface="Wingdings 3" charset="2"/>
              <a:buNone/>
            </a:pPr>
            <a:r>
              <a:rPr lang="en-US" sz="1400" dirty="0">
                <a:latin typeface="Courier New" panose="02070309020205020404" pitchFamily="49" charset="0"/>
                <a:cs typeface="Courier New" panose="02070309020205020404" pitchFamily="49" charset="0"/>
              </a:rPr>
              <a:t>    </a:t>
            </a:r>
            <a:r>
              <a:rPr lang="en-US" sz="1400" dirty="0">
                <a:solidFill>
                  <a:srgbClr val="9E880D"/>
                </a:solidFill>
                <a:latin typeface="Courier New" panose="02070309020205020404" pitchFamily="49" charset="0"/>
                <a:cs typeface="Courier New" panose="02070309020205020404" pitchFamily="49" charset="0"/>
              </a:rPr>
              <a:t>// some code</a:t>
            </a:r>
            <a:endParaRPr lang="en-US" sz="1400" dirty="0">
              <a:latin typeface="Courier New" panose="02070309020205020404" pitchFamily="49" charset="0"/>
              <a:cs typeface="Courier New" panose="02070309020205020404" pitchFamily="49" charset="0"/>
            </a:endParaRPr>
          </a:p>
          <a:p>
            <a:pPr marL="0" indent="0">
              <a:buFont typeface="Wingdings 3" charset="2"/>
              <a:buNone/>
            </a:pPr>
            <a:r>
              <a:rPr lang="en-US" sz="1400" dirty="0">
                <a:latin typeface="Courier New" panose="02070309020205020404" pitchFamily="49" charset="0"/>
                <a:cs typeface="Courier New" panose="02070309020205020404" pitchFamily="49" charset="0"/>
              </a:rPr>
              <a:t>}</a:t>
            </a:r>
          </a:p>
          <a:p>
            <a:pPr marL="0" indent="0">
              <a:buFont typeface="Wingdings 3" charset="2"/>
              <a:buNone/>
            </a:pPr>
            <a:endParaRPr lang="en-US" sz="1400" dirty="0">
              <a:latin typeface="Courier New" panose="02070309020205020404" pitchFamily="49" charset="0"/>
              <a:cs typeface="Courier New" panose="02070309020205020404" pitchFamily="49" charset="0"/>
            </a:endParaRPr>
          </a:p>
          <a:p>
            <a:pPr marL="0" indent="0">
              <a:buFont typeface="Wingdings 3" charset="2"/>
              <a:buNone/>
            </a:pPr>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Component {</a:t>
            </a:r>
          </a:p>
          <a:p>
            <a:pPr marL="0" indent="0">
              <a:lnSpc>
                <a:spcPct val="80000"/>
              </a:lnSpc>
              <a:buFont typeface="Wingdings 3" charset="2"/>
              <a:buNone/>
            </a:pPr>
            <a:r>
              <a:rPr lang="en-US" sz="1400" dirty="0">
                <a:latin typeface="Courier New" panose="02070309020205020404" pitchFamily="49" charset="0"/>
                <a:cs typeface="Courier New" panose="02070309020205020404" pitchFamily="49" charset="0"/>
              </a:rPr>
              <a:t>    </a:t>
            </a:r>
            <a:r>
              <a:rPr lang="en-US" sz="1400" dirty="0">
                <a:solidFill>
                  <a:srgbClr val="9E880D"/>
                </a:solidFill>
                <a:latin typeface="Courier New" panose="02070309020205020404" pitchFamily="49" charset="0"/>
                <a:cs typeface="Courier New" panose="02070309020205020404" pitchFamily="49" charset="0"/>
              </a:rPr>
              <a:t>@</a:t>
            </a:r>
            <a:r>
              <a:rPr lang="en-US" sz="1400" dirty="0" err="1">
                <a:solidFill>
                  <a:srgbClr val="9E880D"/>
                </a:solidFill>
                <a:latin typeface="Courier New" panose="02070309020205020404" pitchFamily="49" charset="0"/>
                <a:cs typeface="Courier New" panose="02070309020205020404" pitchFamily="49" charset="0"/>
              </a:rPr>
              <a:t>Autowired</a:t>
            </a:r>
            <a:endParaRPr lang="en-US" sz="1400" dirty="0">
              <a:solidFill>
                <a:srgbClr val="9E880D"/>
              </a:solidFill>
              <a:latin typeface="Courier New" panose="02070309020205020404" pitchFamily="49" charset="0"/>
              <a:cs typeface="Courier New" panose="02070309020205020404" pitchFamily="49" charset="0"/>
            </a:endParaRPr>
          </a:p>
          <a:p>
            <a:pPr marL="0" indent="0">
              <a:buFont typeface="Wingdings 3" charset="2"/>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private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BaseComponent</a:t>
            </a:r>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myComponent</a:t>
            </a:r>
            <a:r>
              <a:rPr lang="en-US" sz="1400" dirty="0">
                <a:latin typeface="Courier New" panose="02070309020205020404" pitchFamily="49" charset="0"/>
                <a:cs typeface="Courier New" panose="02070309020205020404" pitchFamily="49" charset="0"/>
              </a:rPr>
              <a:t>;</a:t>
            </a:r>
          </a:p>
          <a:p>
            <a:pPr marL="0" indent="0">
              <a:buFont typeface="Wingdings 3" charset="2"/>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44614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B84F-382F-6193-6FDC-2DADADBB09E9}"/>
              </a:ext>
            </a:extLst>
          </p:cNvPr>
          <p:cNvSpPr>
            <a:spLocks noGrp="1"/>
          </p:cNvSpPr>
          <p:nvPr>
            <p:ph type="ctrTitle"/>
          </p:nvPr>
        </p:nvSpPr>
        <p:spPr/>
        <p:txBody>
          <a:bodyPr/>
          <a:lstStyle/>
          <a:p>
            <a:pPr algn="ctr"/>
            <a:r>
              <a:rPr lang="en-IL" dirty="0"/>
              <a:t>DEMO – Dependency Injection in Spring (</a:t>
            </a:r>
            <a:r>
              <a:rPr lang="en-IL" i="1" dirty="0"/>
              <a:t>Computer</a:t>
            </a:r>
            <a:r>
              <a:rPr lang="en-IL" dirty="0"/>
              <a:t> bean)</a:t>
            </a:r>
          </a:p>
        </p:txBody>
      </p:sp>
    </p:spTree>
    <p:extLst>
      <p:ext uri="{BB962C8B-B14F-4D97-AF65-F5344CB8AC3E}">
        <p14:creationId xmlns:p14="http://schemas.microsoft.com/office/powerpoint/2010/main" val="1552502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22C2-3532-8FFE-F011-02C72A0104DB}"/>
              </a:ext>
            </a:extLst>
          </p:cNvPr>
          <p:cNvSpPr>
            <a:spLocks noGrp="1"/>
          </p:cNvSpPr>
          <p:nvPr>
            <p:ph type="title"/>
          </p:nvPr>
        </p:nvSpPr>
        <p:spPr/>
        <p:txBody>
          <a:bodyPr/>
          <a:lstStyle/>
          <a:p>
            <a:r>
              <a:rPr lang="en-IL" dirty="0"/>
              <a:t>Spring Boot</a:t>
            </a:r>
          </a:p>
        </p:txBody>
      </p:sp>
      <p:sp>
        <p:nvSpPr>
          <p:cNvPr id="3" name="Text Placeholder 2">
            <a:extLst>
              <a:ext uri="{FF2B5EF4-FFF2-40B4-BE49-F238E27FC236}">
                <a16:creationId xmlns:a16="http://schemas.microsoft.com/office/drawing/2014/main" id="{1B7C2A3C-4D33-C166-89CE-5BEA9876C9D3}"/>
              </a:ext>
            </a:extLst>
          </p:cNvPr>
          <p:cNvSpPr>
            <a:spLocks noGrp="1"/>
          </p:cNvSpPr>
          <p:nvPr>
            <p:ph type="body" idx="1"/>
          </p:nvPr>
        </p:nvSpPr>
        <p:spPr/>
        <p:txBody>
          <a:bodyPr/>
          <a:lstStyle/>
          <a:p>
            <a:r>
              <a:rPr lang="en-IL" dirty="0"/>
              <a:t>Part 3</a:t>
            </a:r>
          </a:p>
        </p:txBody>
      </p:sp>
    </p:spTree>
    <p:extLst>
      <p:ext uri="{BB962C8B-B14F-4D97-AF65-F5344CB8AC3E}">
        <p14:creationId xmlns:p14="http://schemas.microsoft.com/office/powerpoint/2010/main" val="98532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F0437-18F3-4A19-60FB-27D4EAA524BD}"/>
              </a:ext>
            </a:extLst>
          </p:cNvPr>
          <p:cNvSpPr>
            <a:spLocks noGrp="1"/>
          </p:cNvSpPr>
          <p:nvPr>
            <p:ph type="title"/>
          </p:nvPr>
        </p:nvSpPr>
        <p:spPr/>
        <p:txBody>
          <a:bodyPr/>
          <a:lstStyle/>
          <a:p>
            <a:r>
              <a:rPr lang="en-IL" dirty="0"/>
              <a:t>Part 3: Spring Boot</a:t>
            </a:r>
          </a:p>
        </p:txBody>
      </p:sp>
      <p:sp>
        <p:nvSpPr>
          <p:cNvPr id="3" name="Content Placeholder 2">
            <a:extLst>
              <a:ext uri="{FF2B5EF4-FFF2-40B4-BE49-F238E27FC236}">
                <a16:creationId xmlns:a16="http://schemas.microsoft.com/office/drawing/2014/main" id="{3994C672-A155-625A-B595-377082AFC3B2}"/>
              </a:ext>
            </a:extLst>
          </p:cNvPr>
          <p:cNvSpPr>
            <a:spLocks noGrp="1"/>
          </p:cNvSpPr>
          <p:nvPr>
            <p:ph idx="1"/>
          </p:nvPr>
        </p:nvSpPr>
        <p:spPr/>
        <p:txBody>
          <a:bodyPr/>
          <a:lstStyle/>
          <a:p>
            <a:r>
              <a:rPr lang="en-IL" sz="3200" dirty="0"/>
              <a:t>The motivation for Spring Boot</a:t>
            </a:r>
          </a:p>
          <a:p>
            <a:r>
              <a:rPr lang="en-IL" sz="3200" dirty="0"/>
              <a:t>What is Spring Boot</a:t>
            </a:r>
          </a:p>
          <a:p>
            <a:r>
              <a:rPr lang="en-IL" sz="3200" dirty="0"/>
              <a:t>Spring Boot Starters</a:t>
            </a:r>
          </a:p>
          <a:p>
            <a:r>
              <a:rPr lang="en-IL" sz="3200" dirty="0"/>
              <a:t>Spring Initializr</a:t>
            </a:r>
          </a:p>
          <a:p>
            <a:r>
              <a:rPr lang="en-IL" sz="3200" dirty="0"/>
              <a:t>Spring Application</a:t>
            </a:r>
          </a:p>
          <a:p>
            <a:endParaRPr lang="en-IL" dirty="0"/>
          </a:p>
        </p:txBody>
      </p:sp>
    </p:spTree>
    <p:extLst>
      <p:ext uri="{BB962C8B-B14F-4D97-AF65-F5344CB8AC3E}">
        <p14:creationId xmlns:p14="http://schemas.microsoft.com/office/powerpoint/2010/main" val="2939232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5D86-27D5-ED1C-12E7-730389A6F2F8}"/>
              </a:ext>
            </a:extLst>
          </p:cNvPr>
          <p:cNvSpPr>
            <a:spLocks noGrp="1"/>
          </p:cNvSpPr>
          <p:nvPr>
            <p:ph type="title"/>
          </p:nvPr>
        </p:nvSpPr>
        <p:spPr/>
        <p:txBody>
          <a:bodyPr/>
          <a:lstStyle/>
          <a:p>
            <a:r>
              <a:rPr lang="en-US" dirty="0"/>
              <a:t>How would I like to improve my application?</a:t>
            </a:r>
            <a:endParaRPr lang="en-IL" dirty="0"/>
          </a:p>
        </p:txBody>
      </p:sp>
      <p:sp>
        <p:nvSpPr>
          <p:cNvPr id="3" name="Content Placeholder 2">
            <a:extLst>
              <a:ext uri="{FF2B5EF4-FFF2-40B4-BE49-F238E27FC236}">
                <a16:creationId xmlns:a16="http://schemas.microsoft.com/office/drawing/2014/main" id="{A40742AE-7726-8C8A-387B-C2A7992D254C}"/>
              </a:ext>
            </a:extLst>
          </p:cNvPr>
          <p:cNvSpPr>
            <a:spLocks noGrp="1"/>
          </p:cNvSpPr>
          <p:nvPr>
            <p:ph idx="1"/>
          </p:nvPr>
        </p:nvSpPr>
        <p:spPr/>
        <p:txBody>
          <a:bodyPr/>
          <a:lstStyle/>
          <a:p>
            <a:r>
              <a:rPr lang="en-IL" sz="2400" dirty="0"/>
              <a:t>I would like Spring </a:t>
            </a:r>
            <a:r>
              <a:rPr lang="en-US" sz="2400" dirty="0"/>
              <a:t>to automatically scan and register in the application context all my beans, like configurations, controllers, services, and other components I define.</a:t>
            </a:r>
          </a:p>
          <a:p>
            <a:endParaRPr lang="en-US" sz="2400" dirty="0"/>
          </a:p>
          <a:p>
            <a:r>
              <a:rPr lang="en-US" sz="2400" dirty="0"/>
              <a:t>I would like Spring to automatically create and register beans also from the jars that are added to my application. For example, if PostgreSQL is in the application </a:t>
            </a:r>
            <a:r>
              <a:rPr lang="en-US" sz="2400" dirty="0" err="1"/>
              <a:t>classpath</a:t>
            </a:r>
            <a:r>
              <a:rPr lang="en-US" sz="2400" dirty="0"/>
              <a:t>, I would like Spring to auto-configure an in-memory database (unless I defined it otherwise). </a:t>
            </a:r>
          </a:p>
          <a:p>
            <a:endParaRPr lang="en-US" dirty="0"/>
          </a:p>
        </p:txBody>
      </p:sp>
    </p:spTree>
    <p:extLst>
      <p:ext uri="{BB962C8B-B14F-4D97-AF65-F5344CB8AC3E}">
        <p14:creationId xmlns:p14="http://schemas.microsoft.com/office/powerpoint/2010/main" val="2089263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5D86-27D5-ED1C-12E7-730389A6F2F8}"/>
              </a:ext>
            </a:extLst>
          </p:cNvPr>
          <p:cNvSpPr>
            <a:spLocks noGrp="1"/>
          </p:cNvSpPr>
          <p:nvPr>
            <p:ph type="title"/>
          </p:nvPr>
        </p:nvSpPr>
        <p:spPr/>
        <p:txBody>
          <a:bodyPr/>
          <a:lstStyle/>
          <a:p>
            <a:r>
              <a:rPr lang="en-US" dirty="0"/>
              <a:t>Spring Boot is the solution </a:t>
            </a:r>
            <a:r>
              <a:rPr lang="en-US" sz="2400" dirty="0"/>
              <a:t>(and for plenty of other issues as well)</a:t>
            </a:r>
            <a:endParaRPr lang="en-IL" sz="2400" dirty="0"/>
          </a:p>
        </p:txBody>
      </p:sp>
      <p:sp>
        <p:nvSpPr>
          <p:cNvPr id="3" name="Content Placeholder 2">
            <a:extLst>
              <a:ext uri="{FF2B5EF4-FFF2-40B4-BE49-F238E27FC236}">
                <a16:creationId xmlns:a16="http://schemas.microsoft.com/office/drawing/2014/main" id="{A40742AE-7726-8C8A-387B-C2A7992D254C}"/>
              </a:ext>
            </a:extLst>
          </p:cNvPr>
          <p:cNvSpPr>
            <a:spLocks noGrp="1"/>
          </p:cNvSpPr>
          <p:nvPr>
            <p:ph idx="1"/>
          </p:nvPr>
        </p:nvSpPr>
        <p:spPr/>
        <p:txBody>
          <a:bodyPr>
            <a:normAutofit lnSpcReduction="10000"/>
          </a:bodyPr>
          <a:lstStyle/>
          <a:p>
            <a:r>
              <a:rPr lang="en-IL" sz="2000" dirty="0"/>
              <a:t>Use the annotation </a:t>
            </a:r>
            <a:r>
              <a:rPr lang="en-US" sz="2000" b="1" i="0" u="none" strike="noStrike" dirty="0">
                <a:solidFill>
                  <a:srgbClr val="92D050"/>
                </a:solidFill>
                <a:effectLst/>
                <a:latin typeface="-apple-system"/>
              </a:rPr>
              <a:t>@</a:t>
            </a:r>
            <a:r>
              <a:rPr lang="en-US" sz="2000" b="1" i="0" u="none" strike="noStrike" dirty="0" err="1">
                <a:solidFill>
                  <a:srgbClr val="92D050"/>
                </a:solidFill>
                <a:effectLst/>
                <a:latin typeface="-apple-system"/>
              </a:rPr>
              <a:t>ComponentScan</a:t>
            </a:r>
            <a:r>
              <a:rPr lang="en-US" sz="2000" b="1" i="0" u="none" strike="noStrike" dirty="0">
                <a:solidFill>
                  <a:srgbClr val="92D050"/>
                </a:solidFill>
                <a:effectLst/>
                <a:latin typeface="-apple-system"/>
              </a:rPr>
              <a:t> </a:t>
            </a:r>
            <a:r>
              <a:rPr lang="en-US" sz="2000" dirty="0"/>
              <a:t>to automatically scan and register for all beans, defined under the current package and all sub-packages.</a:t>
            </a:r>
          </a:p>
          <a:p>
            <a:r>
              <a:rPr lang="en-US" sz="2000" dirty="0"/>
              <a:t>Use the annotation </a:t>
            </a:r>
            <a:r>
              <a:rPr lang="en-US" sz="2000" b="1" i="0" u="none" strike="noStrike" dirty="0">
                <a:solidFill>
                  <a:srgbClr val="92D050"/>
                </a:solidFill>
                <a:effectLst/>
                <a:latin typeface="-apple-system"/>
              </a:rPr>
              <a:t>@</a:t>
            </a:r>
            <a:r>
              <a:rPr lang="en-US" sz="2000" b="1" i="0" u="none" strike="noStrike" dirty="0" err="1">
                <a:solidFill>
                  <a:srgbClr val="92D050"/>
                </a:solidFill>
                <a:effectLst/>
                <a:latin typeface="-apple-system"/>
              </a:rPr>
              <a:t>EnableAutoConfiguration</a:t>
            </a:r>
            <a:r>
              <a:rPr lang="en-US" sz="2000" b="1" i="0" u="none" strike="noStrike" dirty="0">
                <a:solidFill>
                  <a:srgbClr val="92D050"/>
                </a:solidFill>
                <a:effectLst/>
                <a:latin typeface="-apple-system"/>
              </a:rPr>
              <a:t> </a:t>
            </a:r>
            <a:r>
              <a:rPr lang="en-US" sz="2000" dirty="0"/>
              <a:t>to automatically create and register beans also from the jars that are added to my application. </a:t>
            </a:r>
          </a:p>
          <a:p>
            <a:r>
              <a:rPr lang="en-US" dirty="0"/>
              <a:t>But even better – use the annotation </a:t>
            </a:r>
            <a:r>
              <a:rPr lang="en-US" b="1" dirty="0">
                <a:solidFill>
                  <a:srgbClr val="92D050"/>
                </a:solidFill>
              </a:rPr>
              <a:t>@</a:t>
            </a:r>
            <a:r>
              <a:rPr lang="en-US" b="1" dirty="0" err="1">
                <a:solidFill>
                  <a:srgbClr val="92D050"/>
                </a:solidFill>
              </a:rPr>
              <a:t>SpringBootApplication</a:t>
            </a:r>
            <a:r>
              <a:rPr lang="en-US" dirty="0"/>
              <a:t>, which enables </a:t>
            </a:r>
            <a:r>
              <a:rPr lang="en-US" dirty="0">
                <a:solidFill>
                  <a:srgbClr val="92D050"/>
                </a:solidFill>
              </a:rPr>
              <a:t>@</a:t>
            </a:r>
            <a:r>
              <a:rPr lang="en-US" dirty="0" err="1">
                <a:solidFill>
                  <a:srgbClr val="92D050"/>
                </a:solidFill>
              </a:rPr>
              <a:t>ComponentScan</a:t>
            </a:r>
            <a:r>
              <a:rPr lang="en-US" dirty="0"/>
              <a:t>, </a:t>
            </a:r>
            <a:r>
              <a:rPr lang="en-US" dirty="0">
                <a:solidFill>
                  <a:srgbClr val="92D050"/>
                </a:solidFill>
              </a:rPr>
              <a:t>@</a:t>
            </a:r>
            <a:r>
              <a:rPr lang="en-US" dirty="0" err="1">
                <a:solidFill>
                  <a:srgbClr val="92D050"/>
                </a:solidFill>
              </a:rPr>
              <a:t>EnableAutoConfiguration</a:t>
            </a:r>
            <a:r>
              <a:rPr lang="en-US" dirty="0">
                <a:solidFill>
                  <a:srgbClr val="92D050"/>
                </a:solidFill>
              </a:rPr>
              <a:t>, </a:t>
            </a:r>
            <a:r>
              <a:rPr lang="en-US" dirty="0"/>
              <a:t>and </a:t>
            </a:r>
            <a:r>
              <a:rPr lang="en-US" dirty="0">
                <a:solidFill>
                  <a:srgbClr val="92D050"/>
                </a:solidFill>
              </a:rPr>
              <a:t>@Configuration </a:t>
            </a:r>
            <a:r>
              <a:rPr lang="en-US" dirty="0"/>
              <a:t>annotations.</a:t>
            </a:r>
          </a:p>
          <a:p>
            <a:r>
              <a:rPr lang="en-US" dirty="0"/>
              <a:t>Usually, these annotations are placed with the main application class (that’s why it is generally recommended to locate it in a root package above other classes).</a:t>
            </a:r>
          </a:p>
        </p:txBody>
      </p:sp>
    </p:spTree>
    <p:extLst>
      <p:ext uri="{BB962C8B-B14F-4D97-AF65-F5344CB8AC3E}">
        <p14:creationId xmlns:p14="http://schemas.microsoft.com/office/powerpoint/2010/main" val="3693873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A377E-4F09-AA5D-9D44-97CD6125478E}"/>
              </a:ext>
            </a:extLst>
          </p:cNvPr>
          <p:cNvSpPr>
            <a:spLocks noGrp="1"/>
          </p:cNvSpPr>
          <p:nvPr>
            <p:ph type="title"/>
          </p:nvPr>
        </p:nvSpPr>
        <p:spPr/>
        <p:txBody>
          <a:bodyPr/>
          <a:lstStyle/>
          <a:p>
            <a:r>
              <a:rPr lang="en-IL" sz="4000" dirty="0"/>
              <a:t>Inversion of Control and Dependency Injection</a:t>
            </a:r>
            <a:endParaRPr lang="en-IL" dirty="0"/>
          </a:p>
        </p:txBody>
      </p:sp>
      <p:sp>
        <p:nvSpPr>
          <p:cNvPr id="3" name="Text Placeholder 2">
            <a:extLst>
              <a:ext uri="{FF2B5EF4-FFF2-40B4-BE49-F238E27FC236}">
                <a16:creationId xmlns:a16="http://schemas.microsoft.com/office/drawing/2014/main" id="{46B94FD6-FD0F-28BA-C528-4B2CBC6807E4}"/>
              </a:ext>
            </a:extLst>
          </p:cNvPr>
          <p:cNvSpPr>
            <a:spLocks noGrp="1"/>
          </p:cNvSpPr>
          <p:nvPr>
            <p:ph type="body" idx="1"/>
          </p:nvPr>
        </p:nvSpPr>
        <p:spPr/>
        <p:txBody>
          <a:bodyPr/>
          <a:lstStyle/>
          <a:p>
            <a:r>
              <a:rPr lang="en-IL" dirty="0"/>
              <a:t>Part 1</a:t>
            </a:r>
          </a:p>
        </p:txBody>
      </p:sp>
    </p:spTree>
    <p:extLst>
      <p:ext uri="{BB962C8B-B14F-4D97-AF65-F5344CB8AC3E}">
        <p14:creationId xmlns:p14="http://schemas.microsoft.com/office/powerpoint/2010/main" val="16801361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B84F-382F-6193-6FDC-2DADADBB09E9}"/>
              </a:ext>
            </a:extLst>
          </p:cNvPr>
          <p:cNvSpPr>
            <a:spLocks noGrp="1"/>
          </p:cNvSpPr>
          <p:nvPr>
            <p:ph type="ctrTitle"/>
          </p:nvPr>
        </p:nvSpPr>
        <p:spPr/>
        <p:txBody>
          <a:bodyPr/>
          <a:lstStyle/>
          <a:p>
            <a:pPr algn="ctr"/>
            <a:r>
              <a:rPr lang="en-IL" dirty="0"/>
              <a:t>DEMO – </a:t>
            </a:r>
            <a:r>
              <a:rPr lang="en-IL" i="1" dirty="0"/>
              <a:t>Computer</a:t>
            </a:r>
            <a:r>
              <a:rPr lang="en-IL" dirty="0"/>
              <a:t> in Spring Boot application</a:t>
            </a:r>
          </a:p>
        </p:txBody>
      </p:sp>
    </p:spTree>
    <p:extLst>
      <p:ext uri="{BB962C8B-B14F-4D97-AF65-F5344CB8AC3E}">
        <p14:creationId xmlns:p14="http://schemas.microsoft.com/office/powerpoint/2010/main" val="27780313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3C8BE-193F-32E7-6C3D-A420BFA9F2B6}"/>
              </a:ext>
            </a:extLst>
          </p:cNvPr>
          <p:cNvSpPr>
            <a:spLocks noGrp="1"/>
          </p:cNvSpPr>
          <p:nvPr>
            <p:ph type="title"/>
          </p:nvPr>
        </p:nvSpPr>
        <p:spPr/>
        <p:txBody>
          <a:bodyPr/>
          <a:lstStyle/>
          <a:p>
            <a:r>
              <a:rPr lang="en-US" dirty="0"/>
              <a:t>Problems with </a:t>
            </a:r>
            <a:r>
              <a:rPr lang="en-IL" dirty="0"/>
              <a:t>Spring:</a:t>
            </a:r>
          </a:p>
        </p:txBody>
      </p:sp>
      <p:sp>
        <p:nvSpPr>
          <p:cNvPr id="3" name="Content Placeholder 2">
            <a:extLst>
              <a:ext uri="{FF2B5EF4-FFF2-40B4-BE49-F238E27FC236}">
                <a16:creationId xmlns:a16="http://schemas.microsoft.com/office/drawing/2014/main" id="{AAEDB0A5-01CC-DFDB-367A-27E0AD8773C3}"/>
              </a:ext>
            </a:extLst>
          </p:cNvPr>
          <p:cNvSpPr>
            <a:spLocks noGrp="1"/>
          </p:cNvSpPr>
          <p:nvPr>
            <p:ph idx="1"/>
          </p:nvPr>
        </p:nvSpPr>
        <p:spPr>
          <a:xfrm>
            <a:off x="677334" y="1428192"/>
            <a:ext cx="8596668" cy="4623109"/>
          </a:xfrm>
        </p:spPr>
        <p:txBody>
          <a:bodyPr>
            <a:normAutofit/>
          </a:bodyPr>
          <a:lstStyle/>
          <a:p>
            <a:r>
              <a:rPr lang="en-IL" dirty="0"/>
              <a:t>Spring is a huge framework, supporting plenty of solutions. </a:t>
            </a:r>
          </a:p>
          <a:p>
            <a:pPr lvl="1"/>
            <a:r>
              <a:rPr lang="en-US" sz="1600" dirty="0"/>
              <a:t>Just take a look at: </a:t>
            </a:r>
            <a:r>
              <a:rPr lang="en-US" sz="1600" u="sng" dirty="0">
                <a:hlinkClick r:id="rId2"/>
              </a:rPr>
              <a:t>https://spring.io/projects</a:t>
            </a:r>
            <a:endParaRPr lang="en-IL" dirty="0"/>
          </a:p>
          <a:p>
            <a:pPr lvl="1"/>
            <a:r>
              <a:rPr lang="en-IL" dirty="0"/>
              <a:t>Where do I start? Which way to use?</a:t>
            </a:r>
          </a:p>
          <a:p>
            <a:r>
              <a:rPr lang="en-IL" dirty="0"/>
              <a:t>Multiple setup steps </a:t>
            </a:r>
          </a:p>
          <a:p>
            <a:pPr lvl="1"/>
            <a:r>
              <a:rPr lang="en-US" dirty="0"/>
              <a:t>A lot of effort is required to start a new spring project.</a:t>
            </a:r>
            <a:endParaRPr lang="en-IL" dirty="0"/>
          </a:p>
          <a:p>
            <a:r>
              <a:rPr lang="en-IL" dirty="0"/>
              <a:t>Multiple configuration steps</a:t>
            </a:r>
          </a:p>
          <a:p>
            <a:r>
              <a:rPr lang="en-US" sz="1800" dirty="0"/>
              <a:t>Multiple build and deploy steps</a:t>
            </a:r>
          </a:p>
          <a:p>
            <a:pPr lvl="1"/>
            <a:r>
              <a:rPr lang="en-US" sz="1600" dirty="0"/>
              <a:t>Capability and flexibility come with a cost – you must specify what exactly you need.</a:t>
            </a:r>
          </a:p>
          <a:p>
            <a:pPr lvl="1"/>
            <a:r>
              <a:rPr lang="en-US" sz="1600" dirty="0"/>
              <a:t>No starting point, no ‘best practice’ pathway</a:t>
            </a:r>
            <a:endParaRPr lang="en-US" dirty="0"/>
          </a:p>
          <a:p>
            <a:r>
              <a:rPr lang="en-IL" dirty="0"/>
              <a:t>Can we abstract these steps?</a:t>
            </a:r>
          </a:p>
          <a:p>
            <a:pPr lvl="1"/>
            <a:r>
              <a:rPr lang="en-US" sz="1600" dirty="0"/>
              <a:t>We need something simpler, that answers 80% of the cases</a:t>
            </a:r>
            <a:endParaRPr lang="en-IL" dirty="0"/>
          </a:p>
          <a:p>
            <a:endParaRPr lang="en-IL" dirty="0"/>
          </a:p>
        </p:txBody>
      </p:sp>
    </p:spTree>
    <p:extLst>
      <p:ext uri="{BB962C8B-B14F-4D97-AF65-F5344CB8AC3E}">
        <p14:creationId xmlns:p14="http://schemas.microsoft.com/office/powerpoint/2010/main" val="14659704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27E2-9264-E9CB-DD10-E00D462BFAF2}"/>
              </a:ext>
            </a:extLst>
          </p:cNvPr>
          <p:cNvSpPr>
            <a:spLocks noGrp="1"/>
          </p:cNvSpPr>
          <p:nvPr>
            <p:ph type="title"/>
          </p:nvPr>
        </p:nvSpPr>
        <p:spPr>
          <a:xfrm>
            <a:off x="677334" y="345233"/>
            <a:ext cx="8596668" cy="858416"/>
          </a:xfrm>
        </p:spPr>
        <p:txBody>
          <a:bodyPr>
            <a:normAutofit fontScale="90000"/>
          </a:bodyPr>
          <a:lstStyle/>
          <a:p>
            <a:r>
              <a:rPr lang="en-US" sz="3600" dirty="0"/>
              <a:t>Spring proposes the</a:t>
            </a:r>
            <a:r>
              <a:rPr lang="en-IL" dirty="0"/>
              <a:t> solution: Spring Boot</a:t>
            </a:r>
          </a:p>
        </p:txBody>
      </p:sp>
      <p:sp>
        <p:nvSpPr>
          <p:cNvPr id="3" name="Content Placeholder 2">
            <a:extLst>
              <a:ext uri="{FF2B5EF4-FFF2-40B4-BE49-F238E27FC236}">
                <a16:creationId xmlns:a16="http://schemas.microsoft.com/office/drawing/2014/main" id="{D0BDD530-32D2-007A-86C5-1583B831586C}"/>
              </a:ext>
            </a:extLst>
          </p:cNvPr>
          <p:cNvSpPr>
            <a:spLocks noGrp="1"/>
          </p:cNvSpPr>
          <p:nvPr>
            <p:ph idx="1"/>
          </p:nvPr>
        </p:nvSpPr>
        <p:spPr>
          <a:xfrm>
            <a:off x="677334" y="1306286"/>
            <a:ext cx="8596668" cy="4945224"/>
          </a:xfrm>
        </p:spPr>
        <p:txBody>
          <a:bodyPr>
            <a:normAutofit fontScale="92500" lnSpcReduction="10000"/>
          </a:bodyPr>
          <a:lstStyle/>
          <a:p>
            <a:pPr marL="400050"/>
            <a:r>
              <a:rPr lang="en-US" sz="2000" dirty="0">
                <a:solidFill>
                  <a:schemeClr val="accent1"/>
                </a:solidFill>
              </a:rPr>
              <a:t>Spring Boot </a:t>
            </a:r>
            <a:r>
              <a:rPr lang="en-US" sz="2000" dirty="0"/>
              <a:t>is a project that is built on top of the Spring Framework. It provides an easier and faster way to set up, configure, and run applications.</a:t>
            </a:r>
          </a:p>
          <a:p>
            <a:pPr marL="400050"/>
            <a:r>
              <a:rPr lang="en-US" sz="2000" dirty="0">
                <a:solidFill>
                  <a:schemeClr val="accent1"/>
                </a:solidFill>
              </a:rPr>
              <a:t>Spring Boot </a:t>
            </a:r>
            <a:r>
              <a:rPr lang="en-US" sz="2000" dirty="0"/>
              <a:t>is based on the best practices and covers most of the use cases.</a:t>
            </a:r>
            <a:endParaRPr lang="ru-RU" sz="2000" dirty="0"/>
          </a:p>
          <a:p>
            <a:pPr marL="400050"/>
            <a:r>
              <a:rPr lang="en-US" sz="2000" dirty="0">
                <a:solidFill>
                  <a:schemeClr val="accent1"/>
                </a:solidFill>
              </a:rPr>
              <a:t>Spring Boot </a:t>
            </a:r>
            <a:r>
              <a:rPr lang="en-US" sz="2000" dirty="0"/>
              <a:t>is used for creating a stand-alone Spring-based application that you can just run because it needs minimal Spring configuration:</a:t>
            </a:r>
          </a:p>
          <a:p>
            <a:pPr lvl="2"/>
            <a:r>
              <a:rPr lang="en-US" sz="2000" dirty="0"/>
              <a:t>No need for web servlets, it has Tomcat inside;</a:t>
            </a:r>
          </a:p>
          <a:p>
            <a:pPr lvl="2"/>
            <a:r>
              <a:rPr lang="en-US" sz="2000" dirty="0"/>
              <a:t>Configurations are packed inside;</a:t>
            </a:r>
          </a:p>
          <a:p>
            <a:pPr lvl="2"/>
            <a:r>
              <a:rPr lang="en-US" sz="2000" dirty="0"/>
              <a:t>Just run, and you have a Server on air.</a:t>
            </a:r>
          </a:p>
          <a:p>
            <a:pPr marL="400050"/>
            <a:r>
              <a:rPr lang="en-US" sz="2000" dirty="0">
                <a:solidFill>
                  <a:schemeClr val="accent1"/>
                </a:solidFill>
              </a:rPr>
              <a:t>Spring Boot </a:t>
            </a:r>
            <a:r>
              <a:rPr lang="en-US" sz="2000" dirty="0"/>
              <a:t>provides opinionated 'starter' POMs to simplify our Maven configuration.</a:t>
            </a:r>
          </a:p>
          <a:p>
            <a:pPr marL="400050"/>
            <a:r>
              <a:rPr lang="en-US" sz="2000" dirty="0">
                <a:solidFill>
                  <a:schemeClr val="accent1"/>
                </a:solidFill>
              </a:rPr>
              <a:t>Spring Boot</a:t>
            </a:r>
            <a:r>
              <a:rPr lang="en-US" sz="2000" dirty="0"/>
              <a:t> provides production-ready features such as </a:t>
            </a:r>
            <a:r>
              <a:rPr lang="en-US" sz="2000" b="1" dirty="0"/>
              <a:t>metrics</a:t>
            </a:r>
            <a:r>
              <a:rPr lang="en-US" sz="2000" dirty="0"/>
              <a:t>, </a:t>
            </a:r>
            <a:r>
              <a:rPr lang="en-US" sz="2000" b="1" dirty="0"/>
              <a:t>health</a:t>
            </a:r>
            <a:r>
              <a:rPr lang="en-US" sz="2000" dirty="0"/>
              <a:t> </a:t>
            </a:r>
            <a:r>
              <a:rPr lang="en-US" sz="2000" b="1" dirty="0"/>
              <a:t>checks</a:t>
            </a:r>
            <a:r>
              <a:rPr lang="en-US" sz="2000" dirty="0"/>
              <a:t>, and </a:t>
            </a:r>
            <a:r>
              <a:rPr lang="en-US" sz="2000" b="1" dirty="0"/>
              <a:t>externalized configuration</a:t>
            </a:r>
            <a:r>
              <a:rPr lang="en-US" sz="2000" dirty="0"/>
              <a:t>.</a:t>
            </a:r>
          </a:p>
          <a:p>
            <a:pPr marL="400050"/>
            <a:endParaRPr lang="en-US" sz="2000" dirty="0"/>
          </a:p>
          <a:p>
            <a:pPr marL="400050"/>
            <a:endParaRPr lang="en-US" sz="2000" dirty="0"/>
          </a:p>
        </p:txBody>
      </p:sp>
    </p:spTree>
    <p:extLst>
      <p:ext uri="{BB962C8B-B14F-4D97-AF65-F5344CB8AC3E}">
        <p14:creationId xmlns:p14="http://schemas.microsoft.com/office/powerpoint/2010/main" val="13386994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27E2-9264-E9CB-DD10-E00D462BFAF2}"/>
              </a:ext>
            </a:extLst>
          </p:cNvPr>
          <p:cNvSpPr>
            <a:spLocks noGrp="1"/>
          </p:cNvSpPr>
          <p:nvPr>
            <p:ph type="title"/>
          </p:nvPr>
        </p:nvSpPr>
        <p:spPr>
          <a:xfrm>
            <a:off x="677334" y="345233"/>
            <a:ext cx="8596668" cy="858416"/>
          </a:xfrm>
        </p:spPr>
        <p:txBody>
          <a:bodyPr>
            <a:normAutofit/>
          </a:bodyPr>
          <a:lstStyle/>
          <a:p>
            <a:r>
              <a:rPr lang="en-IL" dirty="0"/>
              <a:t>Spring Boot (cont.)</a:t>
            </a:r>
          </a:p>
        </p:txBody>
      </p:sp>
      <p:sp>
        <p:nvSpPr>
          <p:cNvPr id="3" name="Content Placeholder 2">
            <a:extLst>
              <a:ext uri="{FF2B5EF4-FFF2-40B4-BE49-F238E27FC236}">
                <a16:creationId xmlns:a16="http://schemas.microsoft.com/office/drawing/2014/main" id="{D0BDD530-32D2-007A-86C5-1583B831586C}"/>
              </a:ext>
            </a:extLst>
          </p:cNvPr>
          <p:cNvSpPr>
            <a:spLocks noGrp="1"/>
          </p:cNvSpPr>
          <p:nvPr>
            <p:ph idx="1"/>
          </p:nvPr>
        </p:nvSpPr>
        <p:spPr>
          <a:xfrm>
            <a:off x="677334" y="1306286"/>
            <a:ext cx="8596668" cy="4945224"/>
          </a:xfrm>
        </p:spPr>
        <p:txBody>
          <a:bodyPr>
            <a:normAutofit/>
          </a:bodyPr>
          <a:lstStyle/>
          <a:p>
            <a:pPr marL="400050"/>
            <a:r>
              <a:rPr lang="en-US" sz="2400" dirty="0"/>
              <a:t>Spring Boot uses the ”</a:t>
            </a:r>
            <a:r>
              <a:rPr lang="en-US" sz="2400" i="1" dirty="0"/>
              <a:t>convention over configuration</a:t>
            </a:r>
            <a:r>
              <a:rPr lang="en-US" sz="2400" dirty="0"/>
              <a:t>” software design paradigm, which decreases the developer’s effort. Using Spring Boot, we avoid some of the boilerplate code and configurations required by Spring:</a:t>
            </a:r>
          </a:p>
          <a:p>
            <a:pPr marL="800100" lvl="1"/>
            <a:r>
              <a:rPr lang="en-US" sz="1800" dirty="0"/>
              <a:t>Just follow the convention and get it all for free</a:t>
            </a:r>
          </a:p>
          <a:p>
            <a:pPr marL="800100" lvl="1"/>
            <a:endParaRPr lang="en-US" sz="1800" dirty="0"/>
          </a:p>
          <a:p>
            <a:r>
              <a:rPr lang="en-US" sz="2400" i="1" dirty="0"/>
              <a:t>“Spring boot makes it easy to create stand-alone production-grade Spring-based Applications that you can ‘just run’.” </a:t>
            </a:r>
          </a:p>
          <a:p>
            <a:pPr marL="457200" lvl="1" indent="0">
              <a:buNone/>
            </a:pPr>
            <a:r>
              <a:rPr lang="en-US" sz="1600" i="1" dirty="0"/>
              <a:t>				(from the Spring official site)</a:t>
            </a:r>
          </a:p>
          <a:p>
            <a:pPr marL="400050"/>
            <a:endParaRPr lang="en-US" sz="2000" dirty="0"/>
          </a:p>
        </p:txBody>
      </p:sp>
    </p:spTree>
    <p:extLst>
      <p:ext uri="{BB962C8B-B14F-4D97-AF65-F5344CB8AC3E}">
        <p14:creationId xmlns:p14="http://schemas.microsoft.com/office/powerpoint/2010/main" val="1040883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3476B-0C0D-0280-775A-41C6AE5CCDBD}"/>
              </a:ext>
            </a:extLst>
          </p:cNvPr>
          <p:cNvSpPr>
            <a:spLocks noGrp="1"/>
          </p:cNvSpPr>
          <p:nvPr>
            <p:ph type="title"/>
          </p:nvPr>
        </p:nvSpPr>
        <p:spPr/>
        <p:txBody>
          <a:bodyPr/>
          <a:lstStyle/>
          <a:p>
            <a:r>
              <a:rPr lang="en-US" dirty="0"/>
              <a:t>Spring Boot Starters</a:t>
            </a:r>
            <a:endParaRPr lang="en-IL" dirty="0"/>
          </a:p>
        </p:txBody>
      </p:sp>
      <p:sp>
        <p:nvSpPr>
          <p:cNvPr id="3" name="Content Placeholder 2">
            <a:extLst>
              <a:ext uri="{FF2B5EF4-FFF2-40B4-BE49-F238E27FC236}">
                <a16:creationId xmlns:a16="http://schemas.microsoft.com/office/drawing/2014/main" id="{0B94EEA6-A30A-47F6-C595-01F4D3B5E65E}"/>
              </a:ext>
            </a:extLst>
          </p:cNvPr>
          <p:cNvSpPr>
            <a:spLocks noGrp="1"/>
          </p:cNvSpPr>
          <p:nvPr>
            <p:ph idx="1"/>
          </p:nvPr>
        </p:nvSpPr>
        <p:spPr/>
        <p:txBody>
          <a:bodyPr>
            <a:normAutofit/>
          </a:bodyPr>
          <a:lstStyle/>
          <a:p>
            <a:r>
              <a:rPr lang="en-US" dirty="0">
                <a:solidFill>
                  <a:srgbClr val="92D050"/>
                </a:solidFill>
              </a:rPr>
              <a:t>Spring Boot starters </a:t>
            </a:r>
            <a:r>
              <a:rPr lang="en-US" dirty="0"/>
              <a:t>are built-in </a:t>
            </a:r>
            <a:r>
              <a:rPr lang="en-US" dirty="0">
                <a:solidFill>
                  <a:srgbClr val="92D050"/>
                </a:solidFill>
              </a:rPr>
              <a:t>Spring</a:t>
            </a:r>
            <a:r>
              <a:rPr lang="en-US" dirty="0"/>
              <a:t> dependency descriptors that make development easier and rapid.</a:t>
            </a:r>
          </a:p>
          <a:p>
            <a:r>
              <a:rPr lang="en-US" sz="1800" dirty="0"/>
              <a:t>Owing to the </a:t>
            </a:r>
            <a:r>
              <a:rPr lang="en-US" dirty="0"/>
              <a:t>starters</a:t>
            </a:r>
            <a:r>
              <a:rPr lang="en-US" sz="1800" dirty="0"/>
              <a:t>, a developer should not look for all frameworks that should be added to the application: just add the dependency to the starter in your </a:t>
            </a:r>
            <a:r>
              <a:rPr lang="en-US" sz="1800" dirty="0" err="1"/>
              <a:t>pom.xml</a:t>
            </a:r>
            <a:r>
              <a:rPr lang="en-US" sz="1800" dirty="0"/>
              <a:t>.</a:t>
            </a:r>
            <a:endParaRPr lang="ru-RU" sz="1800" dirty="0"/>
          </a:p>
          <a:p>
            <a:r>
              <a:rPr lang="en-US" sz="1800" dirty="0"/>
              <a:t>When starting the application, the starter will load all the relevant JARs (for example, if you entered to the </a:t>
            </a:r>
            <a:r>
              <a:rPr lang="en-US" sz="1800" dirty="0" err="1"/>
              <a:t>pom.xml</a:t>
            </a:r>
            <a:r>
              <a:rPr lang="en-US" sz="1800" dirty="0"/>
              <a:t> dependency to </a:t>
            </a:r>
            <a:r>
              <a:rPr lang="en-US" sz="1800" i="1" dirty="0"/>
              <a:t>spring-boot-starter-web</a:t>
            </a:r>
            <a:r>
              <a:rPr lang="en-US" sz="1800" dirty="0"/>
              <a:t>, the </a:t>
            </a:r>
            <a:r>
              <a:rPr lang="en-US" sz="1800" dirty="0">
                <a:solidFill>
                  <a:srgbClr val="92D050"/>
                </a:solidFill>
              </a:rPr>
              <a:t>Spring</a:t>
            </a:r>
            <a:r>
              <a:rPr lang="en-US" sz="1800" dirty="0"/>
              <a:t> would load all jar required for creating RESTful service).</a:t>
            </a:r>
            <a:endParaRPr lang="ru-RU" sz="1800" dirty="0"/>
          </a:p>
        </p:txBody>
      </p:sp>
      <p:sp>
        <p:nvSpPr>
          <p:cNvPr id="5" name="TextBox 4">
            <a:extLst>
              <a:ext uri="{FF2B5EF4-FFF2-40B4-BE49-F238E27FC236}">
                <a16:creationId xmlns:a16="http://schemas.microsoft.com/office/drawing/2014/main" id="{EFD7C677-E848-FC24-C08A-E3565F2DDC6E}"/>
              </a:ext>
            </a:extLst>
          </p:cNvPr>
          <p:cNvSpPr txBox="1"/>
          <p:nvPr/>
        </p:nvSpPr>
        <p:spPr>
          <a:xfrm>
            <a:off x="1924355" y="4841033"/>
            <a:ext cx="6102626" cy="1200329"/>
          </a:xfrm>
          <a:prstGeom prst="rect">
            <a:avLst/>
          </a:prstGeom>
          <a:solidFill>
            <a:schemeClr val="accent2">
              <a:lumMod val="20000"/>
              <a:lumOff val="80000"/>
            </a:schemeClr>
          </a:solidFill>
          <a:ln>
            <a:solidFill>
              <a:schemeClr val="accent1"/>
            </a:solidFill>
          </a:ln>
        </p:spPr>
        <p:txBody>
          <a:bodyPr wrap="square">
            <a:spAutoFit/>
          </a:bodyPr>
          <a:lstStyle/>
          <a:p>
            <a:r>
              <a:rPr lang="en-IL" dirty="0"/>
              <a:t>&lt;dependency&gt;</a:t>
            </a:r>
          </a:p>
          <a:p>
            <a:r>
              <a:rPr lang="en-IL" dirty="0"/>
              <a:t>    &lt;groupId&gt;org.springframework.boot&lt;/groupId&gt;</a:t>
            </a:r>
          </a:p>
          <a:p>
            <a:r>
              <a:rPr lang="en-IL" dirty="0"/>
              <a:t>    &lt;artifactId&gt;spring-boot-starter-web&lt;/artifactId&gt;</a:t>
            </a:r>
          </a:p>
          <a:p>
            <a:r>
              <a:rPr lang="en-IL" dirty="0"/>
              <a:t>&lt;/dependency&gt;</a:t>
            </a:r>
          </a:p>
        </p:txBody>
      </p:sp>
    </p:spTree>
    <p:extLst>
      <p:ext uri="{BB962C8B-B14F-4D97-AF65-F5344CB8AC3E}">
        <p14:creationId xmlns:p14="http://schemas.microsoft.com/office/powerpoint/2010/main" val="1183885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DA0B3-C4F1-FF7C-5150-A27733B9A949}"/>
              </a:ext>
            </a:extLst>
          </p:cNvPr>
          <p:cNvSpPr>
            <a:spLocks noGrp="1"/>
          </p:cNvSpPr>
          <p:nvPr>
            <p:ph type="title"/>
          </p:nvPr>
        </p:nvSpPr>
        <p:spPr/>
        <p:txBody>
          <a:bodyPr/>
          <a:lstStyle/>
          <a:p>
            <a:r>
              <a:rPr lang="en-IL" dirty="0"/>
              <a:t>Spring Boot Starters (cont.)</a:t>
            </a:r>
          </a:p>
        </p:txBody>
      </p:sp>
      <p:sp>
        <p:nvSpPr>
          <p:cNvPr id="3" name="Content Placeholder 2">
            <a:extLst>
              <a:ext uri="{FF2B5EF4-FFF2-40B4-BE49-F238E27FC236}">
                <a16:creationId xmlns:a16="http://schemas.microsoft.com/office/drawing/2014/main" id="{E0C9E5F2-D25F-5BC8-012F-9BC28A2A0120}"/>
              </a:ext>
            </a:extLst>
          </p:cNvPr>
          <p:cNvSpPr>
            <a:spLocks noGrp="1"/>
          </p:cNvSpPr>
          <p:nvPr>
            <p:ph idx="1"/>
          </p:nvPr>
        </p:nvSpPr>
        <p:spPr/>
        <p:txBody>
          <a:bodyPr/>
          <a:lstStyle/>
          <a:p>
            <a:r>
              <a:rPr lang="en-US" sz="2000" dirty="0"/>
              <a:t>Spring Boot provides around 50+ starters, for various tasks and technologies. The official starters follow a naming convention </a:t>
            </a:r>
            <a:r>
              <a:rPr lang="en-US" sz="2000" b="1" dirty="0"/>
              <a:t>spring-boot-starter-</a:t>
            </a:r>
            <a:r>
              <a:rPr lang="en-US" sz="2000" dirty="0"/>
              <a:t>*, where * denotes application type. </a:t>
            </a:r>
          </a:p>
          <a:p>
            <a:r>
              <a:rPr lang="en-US" sz="2000" dirty="0"/>
              <a:t>For example: </a:t>
            </a:r>
            <a:r>
              <a:rPr lang="en-US" sz="2000" b="0" i="0" u="none" strike="noStrike" dirty="0">
                <a:solidFill>
                  <a:srgbClr val="92D050"/>
                </a:solidFill>
                <a:effectLst/>
              </a:rPr>
              <a:t>spring-boot-starter-test</a:t>
            </a:r>
            <a:r>
              <a:rPr lang="en-US" sz="2000" b="0" i="0" u="none" strike="noStrike" dirty="0">
                <a:solidFill>
                  <a:schemeClr val="tx1"/>
                </a:solidFill>
                <a:effectLst/>
              </a:rPr>
              <a:t>,</a:t>
            </a:r>
            <a:r>
              <a:rPr lang="en-US" sz="2000" b="0" i="0" u="none" strike="noStrike" dirty="0">
                <a:solidFill>
                  <a:srgbClr val="E83E8C"/>
                </a:solidFill>
                <a:effectLst/>
              </a:rPr>
              <a:t> </a:t>
            </a:r>
            <a:r>
              <a:rPr lang="en-US" sz="2000" dirty="0">
                <a:solidFill>
                  <a:srgbClr val="92D050"/>
                </a:solidFill>
              </a:rPr>
              <a:t>spring-boot-starter-data-</a:t>
            </a:r>
            <a:r>
              <a:rPr lang="en-US" sz="2000" dirty="0" err="1">
                <a:solidFill>
                  <a:srgbClr val="92D050"/>
                </a:solidFill>
              </a:rPr>
              <a:t>jpa</a:t>
            </a:r>
            <a:r>
              <a:rPr lang="en-US" sz="2000" dirty="0">
                <a:solidFill>
                  <a:schemeClr val="tx1"/>
                </a:solidFill>
              </a:rPr>
              <a:t>,</a:t>
            </a:r>
            <a:r>
              <a:rPr lang="en-US" sz="2000" dirty="0">
                <a:solidFill>
                  <a:srgbClr val="E83E8C"/>
                </a:solidFill>
              </a:rPr>
              <a:t> </a:t>
            </a:r>
            <a:r>
              <a:rPr lang="en-US" sz="2000" dirty="0">
                <a:solidFill>
                  <a:srgbClr val="92D050"/>
                </a:solidFill>
              </a:rPr>
              <a:t>spring-boot-starter-actuator</a:t>
            </a:r>
            <a:r>
              <a:rPr lang="en-US" sz="2000" b="0" i="0" u="none" strike="noStrike" dirty="0">
                <a:solidFill>
                  <a:schemeClr val="tx1"/>
                </a:solidFill>
                <a:effectLst/>
              </a:rPr>
              <a:t>,</a:t>
            </a:r>
            <a:r>
              <a:rPr lang="en-US" sz="2000" b="0" i="0" u="none" strike="noStrike" dirty="0">
                <a:solidFill>
                  <a:srgbClr val="E83E8C"/>
                </a:solidFill>
                <a:effectLst/>
              </a:rPr>
              <a:t> </a:t>
            </a:r>
            <a:r>
              <a:rPr lang="en-US" sz="2000" dirty="0">
                <a:solidFill>
                  <a:srgbClr val="92D050"/>
                </a:solidFill>
              </a:rPr>
              <a:t>spring-boot-starter-security</a:t>
            </a:r>
            <a:r>
              <a:rPr lang="en-US" sz="2000" dirty="0"/>
              <a:t>, and so on.</a:t>
            </a:r>
          </a:p>
          <a:p>
            <a:r>
              <a:rPr lang="en-US" sz="2000" dirty="0">
                <a:hlinkClick r:id="rId2"/>
              </a:rPr>
              <a:t>https://docs.spring.io/spring-boot/docs/2.0.x/reference/html/using-boot-build-systems.html#using-boot-starter</a:t>
            </a:r>
            <a:endParaRPr lang="en-US" sz="2000" dirty="0"/>
          </a:p>
          <a:p>
            <a:endParaRPr lang="en-IL" dirty="0"/>
          </a:p>
        </p:txBody>
      </p:sp>
    </p:spTree>
    <p:extLst>
      <p:ext uri="{BB962C8B-B14F-4D97-AF65-F5344CB8AC3E}">
        <p14:creationId xmlns:p14="http://schemas.microsoft.com/office/powerpoint/2010/main" val="2758386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9F1AF-F9B3-6391-6BF6-6E94EC361F74}"/>
              </a:ext>
            </a:extLst>
          </p:cNvPr>
          <p:cNvSpPr>
            <a:spLocks noGrp="1"/>
          </p:cNvSpPr>
          <p:nvPr>
            <p:ph type="title"/>
          </p:nvPr>
        </p:nvSpPr>
        <p:spPr>
          <a:xfrm>
            <a:off x="676746" y="541176"/>
            <a:ext cx="7109434" cy="931181"/>
          </a:xfrm>
        </p:spPr>
        <p:txBody>
          <a:bodyPr anchor="ctr">
            <a:normAutofit fontScale="90000"/>
          </a:bodyPr>
          <a:lstStyle/>
          <a:p>
            <a:pPr>
              <a:lnSpc>
                <a:spcPct val="90000"/>
              </a:lnSpc>
            </a:pPr>
            <a:r>
              <a:rPr lang="en" sz="3100" dirty="0"/>
              <a:t>Initializing a Spring Boot application with Spring </a:t>
            </a:r>
            <a:r>
              <a:rPr lang="en" sz="3100" dirty="0" err="1"/>
              <a:t>Initializr</a:t>
            </a:r>
            <a:endParaRPr lang="en-IL" sz="3100" dirty="0"/>
          </a:p>
        </p:txBody>
      </p:sp>
      <p:sp>
        <p:nvSpPr>
          <p:cNvPr id="3" name="Content Placeholder 2">
            <a:extLst>
              <a:ext uri="{FF2B5EF4-FFF2-40B4-BE49-F238E27FC236}">
                <a16:creationId xmlns:a16="http://schemas.microsoft.com/office/drawing/2014/main" id="{9AA943C3-6023-BF85-F58A-036C64B4654D}"/>
              </a:ext>
            </a:extLst>
          </p:cNvPr>
          <p:cNvSpPr>
            <a:spLocks noGrp="1"/>
          </p:cNvSpPr>
          <p:nvPr>
            <p:ph idx="1"/>
          </p:nvPr>
        </p:nvSpPr>
        <p:spPr>
          <a:xfrm>
            <a:off x="676745" y="1472356"/>
            <a:ext cx="8885265" cy="1114945"/>
          </a:xfrm>
        </p:spPr>
        <p:txBody>
          <a:bodyPr>
            <a:normAutofit fontScale="92500"/>
          </a:bodyPr>
          <a:lstStyle/>
          <a:p>
            <a:pPr marL="0" indent="0">
              <a:buNone/>
            </a:pPr>
            <a:r>
              <a:rPr lang="en-US" dirty="0"/>
              <a:t>Usually, </a:t>
            </a:r>
            <a:r>
              <a:rPr lang="en-US" dirty="0">
                <a:solidFill>
                  <a:srgbClr val="92D050"/>
                </a:solidFill>
              </a:rPr>
              <a:t>Spring Boot </a:t>
            </a:r>
            <a:r>
              <a:rPr lang="en-US" dirty="0"/>
              <a:t>applications are created using </a:t>
            </a:r>
            <a:r>
              <a:rPr lang="en-US" b="1" dirty="0">
                <a:solidFill>
                  <a:srgbClr val="92D050"/>
                </a:solidFill>
              </a:rPr>
              <a:t>Spring </a:t>
            </a:r>
            <a:r>
              <a:rPr lang="en-US" b="1" dirty="0" err="1">
                <a:solidFill>
                  <a:srgbClr val="92D050"/>
                </a:solidFill>
              </a:rPr>
              <a:t>Initializr</a:t>
            </a:r>
            <a:r>
              <a:rPr lang="en-US" b="1" dirty="0">
                <a:solidFill>
                  <a:srgbClr val="92D050"/>
                </a:solidFill>
              </a:rPr>
              <a:t> </a:t>
            </a:r>
            <a:r>
              <a:rPr lang="en-US" dirty="0"/>
              <a:t>site: just fill in </a:t>
            </a:r>
            <a:r>
              <a:rPr lang="en-US" dirty="0">
                <a:effectLst/>
              </a:rPr>
              <a:t>your project details, pick your options, and download a bundled-up project as a zip file.</a:t>
            </a:r>
            <a:endParaRPr lang="en-US" dirty="0">
              <a:hlinkClick r:id="rId2"/>
            </a:endParaRPr>
          </a:p>
          <a:p>
            <a:pPr marL="0" indent="0">
              <a:buNone/>
            </a:pPr>
            <a:r>
              <a:rPr lang="en-US" dirty="0">
                <a:hlinkClick r:id="rId2"/>
              </a:rPr>
              <a:t>https://start.spring.io</a:t>
            </a:r>
            <a:endParaRPr lang="ru-RU" dirty="0"/>
          </a:p>
          <a:p>
            <a:endParaRPr lang="en-IL" dirty="0"/>
          </a:p>
        </p:txBody>
      </p:sp>
      <p:pic>
        <p:nvPicPr>
          <p:cNvPr id="12" name="Picture 11">
            <a:extLst>
              <a:ext uri="{FF2B5EF4-FFF2-40B4-BE49-F238E27FC236}">
                <a16:creationId xmlns:a16="http://schemas.microsoft.com/office/drawing/2014/main" id="{6C8D03F0-7548-D680-E8F4-2517B2EE8451}"/>
              </a:ext>
            </a:extLst>
          </p:cNvPr>
          <p:cNvPicPr>
            <a:picLocks noChangeAspect="1"/>
          </p:cNvPicPr>
          <p:nvPr/>
        </p:nvPicPr>
        <p:blipFill>
          <a:blip r:embed="rId3"/>
          <a:stretch>
            <a:fillRect/>
          </a:stretch>
        </p:blipFill>
        <p:spPr>
          <a:xfrm>
            <a:off x="2656114" y="2587302"/>
            <a:ext cx="6551644" cy="3903652"/>
          </a:xfrm>
          <a:prstGeom prst="rect">
            <a:avLst/>
          </a:prstGeom>
        </p:spPr>
      </p:pic>
    </p:spTree>
    <p:extLst>
      <p:ext uri="{BB962C8B-B14F-4D97-AF65-F5344CB8AC3E}">
        <p14:creationId xmlns:p14="http://schemas.microsoft.com/office/powerpoint/2010/main" val="35629788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E9821-438D-710A-E1AC-51ED85B31D23}"/>
              </a:ext>
            </a:extLst>
          </p:cNvPr>
          <p:cNvSpPr>
            <a:spLocks noGrp="1"/>
          </p:cNvSpPr>
          <p:nvPr>
            <p:ph type="title"/>
          </p:nvPr>
        </p:nvSpPr>
        <p:spPr/>
        <p:txBody>
          <a:bodyPr/>
          <a:lstStyle/>
          <a:p>
            <a:r>
              <a:rPr lang="en" sz="3600" dirty="0"/>
              <a:t>Initializing a Spring Boot application: @</a:t>
            </a:r>
            <a:r>
              <a:rPr lang="en" sz="3600" dirty="0" err="1"/>
              <a:t>SpringBootApplication</a:t>
            </a:r>
            <a:endParaRPr lang="en-IL" dirty="0"/>
          </a:p>
        </p:txBody>
      </p:sp>
      <p:sp>
        <p:nvSpPr>
          <p:cNvPr id="4" name="Rectangle 3">
            <a:extLst>
              <a:ext uri="{FF2B5EF4-FFF2-40B4-BE49-F238E27FC236}">
                <a16:creationId xmlns:a16="http://schemas.microsoft.com/office/drawing/2014/main" id="{17420095-9CE9-FE5C-7A6A-4F8F0A74F8FA}"/>
              </a:ext>
            </a:extLst>
          </p:cNvPr>
          <p:cNvSpPr/>
          <p:nvPr/>
        </p:nvSpPr>
        <p:spPr>
          <a:xfrm>
            <a:off x="677334" y="2487168"/>
            <a:ext cx="6518994" cy="275234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3A4447A8-151C-CF4C-7FC6-18C49316D52F}"/>
              </a:ext>
            </a:extLst>
          </p:cNvPr>
          <p:cNvSpPr>
            <a:spLocks noGrp="1"/>
          </p:cNvSpPr>
          <p:nvPr>
            <p:ph idx="1"/>
          </p:nvPr>
        </p:nvSpPr>
        <p:spPr/>
        <p:txBody>
          <a:bodyPr/>
          <a:lstStyle/>
          <a:p>
            <a:pPr marL="0" indent="0">
              <a:buNone/>
            </a:pPr>
            <a:r>
              <a:rPr lang="en-IL" dirty="0"/>
              <a:t>All Spring Boot application classes look like:</a:t>
            </a:r>
          </a:p>
          <a:p>
            <a:pPr marL="0" indent="0">
              <a:buNone/>
            </a:pPr>
            <a:r>
              <a:rPr lang="en-US" dirty="0">
                <a:solidFill>
                  <a:srgbClr val="9E880D"/>
                </a:solidFill>
                <a:effectLst/>
                <a:highlight>
                  <a:srgbClr val="FFFF00"/>
                </a:highlight>
              </a:rPr>
              <a:t>@</a:t>
            </a:r>
            <a:r>
              <a:rPr lang="en-US" dirty="0" err="1">
                <a:solidFill>
                  <a:srgbClr val="9E880D"/>
                </a:solidFill>
                <a:effectLst/>
                <a:highlight>
                  <a:srgbClr val="FFFF00"/>
                </a:highlight>
              </a:rPr>
              <a:t>SpringBootApplication</a:t>
            </a:r>
            <a:br>
              <a:rPr lang="en-US" dirty="0">
                <a:solidFill>
                  <a:srgbClr val="9E880D"/>
                </a:solidFill>
                <a:effectLst/>
              </a:rPr>
            </a:br>
            <a:r>
              <a:rPr lang="en-US" dirty="0">
                <a:solidFill>
                  <a:srgbClr val="0033B3"/>
                </a:solidFill>
                <a:effectLst/>
              </a:rPr>
              <a:t>public class </a:t>
            </a:r>
            <a:r>
              <a:rPr lang="en-US" dirty="0" err="1">
                <a:solidFill>
                  <a:srgbClr val="000000"/>
                </a:solidFill>
                <a:effectLst/>
              </a:rPr>
              <a:t>DemoApplication</a:t>
            </a:r>
            <a:r>
              <a:rPr lang="en-US" dirty="0">
                <a:solidFill>
                  <a:srgbClr val="000000"/>
                </a:solidFill>
                <a:effectLst/>
              </a:rPr>
              <a:t> </a:t>
            </a:r>
            <a:r>
              <a:rPr lang="en-US" dirty="0"/>
              <a:t>{</a:t>
            </a:r>
            <a:br>
              <a:rPr lang="en-US" dirty="0"/>
            </a:br>
            <a:br>
              <a:rPr lang="en-US" dirty="0"/>
            </a:br>
            <a:r>
              <a:rPr lang="en-US" dirty="0"/>
              <a:t>   </a:t>
            </a:r>
            <a:r>
              <a:rPr lang="en-US" dirty="0">
                <a:solidFill>
                  <a:srgbClr val="0033B3"/>
                </a:solidFill>
                <a:effectLst/>
              </a:rPr>
              <a:t>public static void </a:t>
            </a:r>
            <a:r>
              <a:rPr lang="en-US" dirty="0">
                <a:solidFill>
                  <a:srgbClr val="00627A"/>
                </a:solidFill>
                <a:effectLst/>
              </a:rPr>
              <a:t>main</a:t>
            </a:r>
            <a:r>
              <a:rPr lang="en-US" dirty="0"/>
              <a:t>(</a:t>
            </a:r>
            <a:r>
              <a:rPr lang="en-US" dirty="0">
                <a:solidFill>
                  <a:srgbClr val="000000"/>
                </a:solidFill>
                <a:effectLst/>
              </a:rPr>
              <a:t>String</a:t>
            </a:r>
            <a:r>
              <a:rPr lang="en-US" dirty="0"/>
              <a:t>[] </a:t>
            </a:r>
            <a:r>
              <a:rPr lang="en-US" dirty="0" err="1"/>
              <a:t>args</a:t>
            </a:r>
            <a:r>
              <a:rPr lang="en-US" dirty="0"/>
              <a:t>) {</a:t>
            </a:r>
            <a:br>
              <a:rPr lang="en-US" dirty="0"/>
            </a:br>
            <a:r>
              <a:rPr lang="en-US" dirty="0"/>
              <a:t>      </a:t>
            </a:r>
            <a:r>
              <a:rPr lang="en-US" dirty="0" err="1">
                <a:solidFill>
                  <a:srgbClr val="000000"/>
                </a:solidFill>
                <a:effectLst/>
              </a:rPr>
              <a:t>SpringApplication</a:t>
            </a:r>
            <a:r>
              <a:rPr lang="en-US" dirty="0" err="1"/>
              <a:t>.</a:t>
            </a:r>
            <a:r>
              <a:rPr lang="en-US" i="1" dirty="0" err="1">
                <a:effectLst/>
              </a:rPr>
              <a:t>run</a:t>
            </a:r>
            <a:r>
              <a:rPr lang="en-US" dirty="0"/>
              <a:t>(</a:t>
            </a:r>
            <a:r>
              <a:rPr lang="en-US" dirty="0" err="1">
                <a:solidFill>
                  <a:srgbClr val="000000"/>
                </a:solidFill>
                <a:effectLst/>
              </a:rPr>
              <a:t>DemoApplication</a:t>
            </a:r>
            <a:r>
              <a:rPr lang="en-US" dirty="0" err="1"/>
              <a:t>.</a:t>
            </a:r>
            <a:r>
              <a:rPr lang="en-US" dirty="0" err="1">
                <a:solidFill>
                  <a:srgbClr val="0033B3"/>
                </a:solidFill>
                <a:effectLst/>
              </a:rPr>
              <a:t>class</a:t>
            </a:r>
            <a:r>
              <a:rPr lang="en-US" dirty="0"/>
              <a:t>, </a:t>
            </a:r>
            <a:r>
              <a:rPr lang="en-US" dirty="0" err="1"/>
              <a:t>args</a:t>
            </a:r>
            <a:r>
              <a:rPr lang="en-US" dirty="0"/>
              <a:t>);</a:t>
            </a:r>
            <a:br>
              <a:rPr lang="en-US" dirty="0"/>
            </a:br>
            <a:r>
              <a:rPr lang="en-US" dirty="0"/>
              <a:t>   }</a:t>
            </a:r>
            <a:br>
              <a:rPr lang="en-US" dirty="0"/>
            </a:br>
            <a:br>
              <a:rPr lang="en-US" dirty="0"/>
            </a:br>
            <a:r>
              <a:rPr lang="en-US" dirty="0"/>
              <a:t>}</a:t>
            </a:r>
            <a:br>
              <a:rPr lang="en-US" dirty="0"/>
            </a:br>
            <a:endParaRPr lang="en-IL" dirty="0"/>
          </a:p>
        </p:txBody>
      </p:sp>
      <p:sp>
        <p:nvSpPr>
          <p:cNvPr id="6" name="TextBox 5">
            <a:extLst>
              <a:ext uri="{FF2B5EF4-FFF2-40B4-BE49-F238E27FC236}">
                <a16:creationId xmlns:a16="http://schemas.microsoft.com/office/drawing/2014/main" id="{232EF8F5-4811-B3D8-A39E-C2B42B712549}"/>
              </a:ext>
            </a:extLst>
          </p:cNvPr>
          <p:cNvSpPr txBox="1"/>
          <p:nvPr/>
        </p:nvSpPr>
        <p:spPr>
          <a:xfrm>
            <a:off x="7317816" y="1930400"/>
            <a:ext cx="3912371" cy="2031325"/>
          </a:xfrm>
          <a:prstGeom prst="rect">
            <a:avLst/>
          </a:prstGeom>
          <a:solidFill>
            <a:schemeClr val="accent4">
              <a:lumMod val="20000"/>
              <a:lumOff val="80000"/>
            </a:schemeClr>
          </a:solidFill>
          <a:ln>
            <a:solidFill>
              <a:schemeClr val="accent1"/>
            </a:solidFill>
          </a:ln>
        </p:spPr>
        <p:txBody>
          <a:bodyPr wrap="square" rtlCol="0">
            <a:spAutoFit/>
          </a:bodyPr>
          <a:lstStyle/>
          <a:p>
            <a:r>
              <a:rPr lang="en-US" sz="1800" dirty="0"/>
              <a:t>From</a:t>
            </a:r>
            <a:r>
              <a:rPr lang="en-US" sz="1800" dirty="0">
                <a:solidFill>
                  <a:srgbClr val="1F7199"/>
                </a:solidFill>
                <a:latin typeface="Source Code Pro" panose="020B0509030403020204" pitchFamily="49" charset="0"/>
              </a:rPr>
              <a:t> </a:t>
            </a:r>
            <a:r>
              <a:rPr lang="en-US" sz="1800" dirty="0" err="1">
                <a:solidFill>
                  <a:srgbClr val="0070C0"/>
                </a:solidFill>
                <a:effectLst/>
              </a:rPr>
              <a:t>SpringApplication</a:t>
            </a:r>
            <a:r>
              <a:rPr lang="en-US" sz="1800" dirty="0" err="1">
                <a:solidFill>
                  <a:srgbClr val="0070C0"/>
                </a:solidFill>
              </a:rPr>
              <a:t>.</a:t>
            </a:r>
            <a:r>
              <a:rPr lang="en-US" sz="1800" i="1" dirty="0" err="1">
                <a:solidFill>
                  <a:srgbClr val="0070C0"/>
                </a:solidFill>
                <a:effectLst/>
              </a:rPr>
              <a:t>run</a:t>
            </a:r>
            <a:r>
              <a:rPr lang="en-US" sz="1800" dirty="0">
                <a:effectLst/>
              </a:rPr>
              <a:t>, the application will create the </a:t>
            </a:r>
            <a:r>
              <a:rPr lang="en-US" sz="1800" dirty="0">
                <a:solidFill>
                  <a:srgbClr val="0070C0"/>
                </a:solidFill>
                <a:effectLst/>
              </a:rPr>
              <a:t>application context</a:t>
            </a:r>
            <a:r>
              <a:rPr lang="en-US" sz="1800" dirty="0">
                <a:effectLst/>
              </a:rPr>
              <a:t>, that contains all the required Beans. In the case of Web starter, it will also create an instance of Tomcat web server.</a:t>
            </a:r>
            <a:endParaRPr lang="en-IL" sz="1800" dirty="0"/>
          </a:p>
          <a:p>
            <a:endParaRPr lang="en-IL" dirty="0"/>
          </a:p>
        </p:txBody>
      </p:sp>
    </p:spTree>
    <p:extLst>
      <p:ext uri="{BB962C8B-B14F-4D97-AF65-F5344CB8AC3E}">
        <p14:creationId xmlns:p14="http://schemas.microsoft.com/office/powerpoint/2010/main" val="14716515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421C7-2214-5BC4-5AAC-1663EB1E03D9}"/>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Spring vs. Spring Boot</a:t>
            </a:r>
          </a:p>
        </p:txBody>
      </p:sp>
      <p:pic>
        <p:nvPicPr>
          <p:cNvPr id="4" name="תמונה 1">
            <a:extLst>
              <a:ext uri="{FF2B5EF4-FFF2-40B4-BE49-F238E27FC236}">
                <a16:creationId xmlns:a16="http://schemas.microsoft.com/office/drawing/2014/main" id="{433C5033-0EEF-4C26-BB9A-23370729A450}"/>
              </a:ext>
            </a:extLst>
          </p:cNvPr>
          <p:cNvPicPr>
            <a:picLocks noGrp="1" noChangeAspect="1"/>
          </p:cNvPicPr>
          <p:nvPr>
            <p:ph idx="1"/>
          </p:nvPr>
        </p:nvPicPr>
        <p:blipFill rotWithShape="1">
          <a:blip r:embed="rId2"/>
          <a:srcRect t="5405" b="3049"/>
          <a:stretch/>
        </p:blipFill>
        <p:spPr>
          <a:xfrm>
            <a:off x="2965333" y="934222"/>
            <a:ext cx="4329302" cy="3299450"/>
          </a:xfrm>
          <a:prstGeom prst="rect">
            <a:avLst/>
          </a:prstGeom>
        </p:spPr>
      </p:pic>
    </p:spTree>
    <p:extLst>
      <p:ext uri="{BB962C8B-B14F-4D97-AF65-F5344CB8AC3E}">
        <p14:creationId xmlns:p14="http://schemas.microsoft.com/office/powerpoint/2010/main" val="2064203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99929-2DBB-25E4-DFDF-4F1FD83C8F94}"/>
              </a:ext>
            </a:extLst>
          </p:cNvPr>
          <p:cNvSpPr>
            <a:spLocks noGrp="1"/>
          </p:cNvSpPr>
          <p:nvPr>
            <p:ph type="title"/>
          </p:nvPr>
        </p:nvSpPr>
        <p:spPr/>
        <p:txBody>
          <a:bodyPr/>
          <a:lstStyle/>
          <a:p>
            <a:r>
              <a:rPr lang="en-IL" dirty="0"/>
              <a:t>Hands-on</a:t>
            </a:r>
          </a:p>
        </p:txBody>
      </p:sp>
      <p:sp>
        <p:nvSpPr>
          <p:cNvPr id="3" name="Content Placeholder 2">
            <a:extLst>
              <a:ext uri="{FF2B5EF4-FFF2-40B4-BE49-F238E27FC236}">
                <a16:creationId xmlns:a16="http://schemas.microsoft.com/office/drawing/2014/main" id="{B0C1C8DC-A00F-A3AA-446A-F86424E95BD9}"/>
              </a:ext>
            </a:extLst>
          </p:cNvPr>
          <p:cNvSpPr>
            <a:spLocks noGrp="1"/>
          </p:cNvSpPr>
          <p:nvPr>
            <p:ph idx="1"/>
          </p:nvPr>
        </p:nvSpPr>
        <p:spPr/>
        <p:txBody>
          <a:bodyPr>
            <a:normAutofit/>
          </a:bodyPr>
          <a:lstStyle/>
          <a:p>
            <a:r>
              <a:rPr lang="en-IL" sz="2400" dirty="0"/>
              <a:t>Download from GIT the SpringDemo application </a:t>
            </a:r>
          </a:p>
          <a:p>
            <a:r>
              <a:rPr lang="en-IL" sz="2400" dirty="0"/>
              <a:t>Create classes for Keyboard, Mouse, and AmdCentralProcessingUnit. Define them as beans.</a:t>
            </a:r>
          </a:p>
          <a:p>
            <a:r>
              <a:rPr lang="en-IL" sz="2400" dirty="0"/>
              <a:t>Add Keyboard and Mouse to Computer.</a:t>
            </a:r>
          </a:p>
          <a:p>
            <a:r>
              <a:rPr lang="en-IL" sz="2400" dirty="0"/>
              <a:t>Create a new bean AmdComputer with AmdCentralProcessingUnit. </a:t>
            </a:r>
          </a:p>
        </p:txBody>
      </p:sp>
    </p:spTree>
    <p:extLst>
      <p:ext uri="{BB962C8B-B14F-4D97-AF65-F5344CB8AC3E}">
        <p14:creationId xmlns:p14="http://schemas.microsoft.com/office/powerpoint/2010/main" val="1619234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6A4EE-84EC-E485-E512-78ACFCD20BA6}"/>
              </a:ext>
            </a:extLst>
          </p:cNvPr>
          <p:cNvSpPr>
            <a:spLocks noGrp="1"/>
          </p:cNvSpPr>
          <p:nvPr>
            <p:ph type="title"/>
          </p:nvPr>
        </p:nvSpPr>
        <p:spPr/>
        <p:txBody>
          <a:bodyPr/>
          <a:lstStyle/>
          <a:p>
            <a:r>
              <a:rPr lang="en-IL" dirty="0"/>
              <a:t>Inversion of Control (IoC)</a:t>
            </a:r>
            <a:r>
              <a:rPr lang="ru-RU" dirty="0"/>
              <a:t> </a:t>
            </a:r>
            <a:r>
              <a:rPr lang="en-US" dirty="0"/>
              <a:t>and </a:t>
            </a:r>
            <a:r>
              <a:rPr lang="en-IL" dirty="0"/>
              <a:t>Dependency Injection</a:t>
            </a:r>
            <a:r>
              <a:rPr lang="en-US" dirty="0"/>
              <a:t> (DI)</a:t>
            </a:r>
            <a:endParaRPr lang="en-IL" dirty="0"/>
          </a:p>
        </p:txBody>
      </p:sp>
      <p:sp>
        <p:nvSpPr>
          <p:cNvPr id="3" name="Content Placeholder 2">
            <a:extLst>
              <a:ext uri="{FF2B5EF4-FFF2-40B4-BE49-F238E27FC236}">
                <a16:creationId xmlns:a16="http://schemas.microsoft.com/office/drawing/2014/main" id="{FB9748CB-6AC2-97D5-F19E-457296339411}"/>
              </a:ext>
            </a:extLst>
          </p:cNvPr>
          <p:cNvSpPr>
            <a:spLocks noGrp="1"/>
          </p:cNvSpPr>
          <p:nvPr>
            <p:ph idx="1"/>
          </p:nvPr>
        </p:nvSpPr>
        <p:spPr/>
        <p:txBody>
          <a:bodyPr>
            <a:normAutofit lnSpcReduction="10000"/>
          </a:bodyPr>
          <a:lstStyle/>
          <a:p>
            <a:r>
              <a:rPr lang="en-US" sz="2400" b="0" i="0" u="none" strike="noStrike" dirty="0">
                <a:solidFill>
                  <a:srgbClr val="000000"/>
                </a:solidFill>
                <a:effectLst/>
              </a:rPr>
              <a:t>The technology that </a:t>
            </a:r>
            <a:r>
              <a:rPr lang="en-US" sz="2400" b="0" i="0" u="none" strike="noStrike" dirty="0">
                <a:solidFill>
                  <a:srgbClr val="92D050"/>
                </a:solidFill>
                <a:effectLst/>
              </a:rPr>
              <a:t>Spring</a:t>
            </a:r>
            <a:r>
              <a:rPr lang="en-US" sz="2400" b="0" i="0" u="none" strike="noStrike" dirty="0">
                <a:solidFill>
                  <a:srgbClr val="000000"/>
                </a:solidFill>
                <a:effectLst/>
              </a:rPr>
              <a:t> is most identified with is the </a:t>
            </a:r>
            <a:r>
              <a:rPr lang="en-US" sz="2400" i="0" u="none" strike="noStrike" dirty="0">
                <a:solidFill>
                  <a:srgbClr val="0070C0"/>
                </a:solidFill>
                <a:effectLst/>
              </a:rPr>
              <a:t>Dependency Injection (DI)</a:t>
            </a:r>
            <a:r>
              <a:rPr lang="en-US" sz="2400" b="1" i="0" u="none" strike="noStrike" dirty="0">
                <a:solidFill>
                  <a:srgbClr val="0070C0"/>
                </a:solidFill>
                <a:effectLst/>
              </a:rPr>
              <a:t> </a:t>
            </a:r>
            <a:r>
              <a:rPr lang="en-US" sz="2400" b="0" i="0" u="none" strike="noStrike" dirty="0">
                <a:solidFill>
                  <a:srgbClr val="000000"/>
                </a:solidFill>
                <a:effectLst/>
              </a:rPr>
              <a:t>flavor of </a:t>
            </a:r>
            <a:r>
              <a:rPr lang="en-US" sz="2400" b="0" i="0" u="none" strike="noStrike" dirty="0">
                <a:solidFill>
                  <a:srgbClr val="0070C0"/>
                </a:solidFill>
                <a:effectLst/>
              </a:rPr>
              <a:t>Inversion of Control (IoC)</a:t>
            </a:r>
            <a:r>
              <a:rPr lang="en-US" sz="2400" b="0" i="0" u="none" strike="noStrike" dirty="0">
                <a:solidFill>
                  <a:srgbClr val="000000"/>
                </a:solidFill>
                <a:effectLst/>
              </a:rPr>
              <a:t>. </a:t>
            </a:r>
          </a:p>
          <a:p>
            <a:r>
              <a:rPr lang="en-US" sz="2400" dirty="0">
                <a:solidFill>
                  <a:schemeClr val="accent1"/>
                </a:solidFill>
              </a:rPr>
              <a:t>IoC</a:t>
            </a:r>
            <a:r>
              <a:rPr lang="en-US" sz="2400" dirty="0">
                <a:solidFill>
                  <a:srgbClr val="000000"/>
                </a:solidFill>
              </a:rPr>
              <a:t> is a design principle which recommends the inversion of different kinds of controls in object-oriented design to achieve loose coupling between application classes. Here, controls refer to any additional responsibilities a class has, other than its main responsibility. This include control over the flow of an application, and control over the flow of an object creation or dependent object creation and binding.</a:t>
            </a:r>
          </a:p>
          <a:p>
            <a:endParaRPr lang="en-US" b="0" i="0" u="none" strike="noStrike" dirty="0">
              <a:solidFill>
                <a:srgbClr val="000000"/>
              </a:solidFill>
              <a:effectLst/>
              <a:latin typeface="Raleway" pitchFamily="2" charset="77"/>
            </a:endParaRPr>
          </a:p>
          <a:p>
            <a:endParaRPr lang="en-US" dirty="0">
              <a:solidFill>
                <a:srgbClr val="000000"/>
              </a:solidFill>
              <a:latin typeface="Raleway" panose="020F0502020204030204" pitchFamily="34" charset="0"/>
            </a:endParaRPr>
          </a:p>
          <a:p>
            <a:endParaRPr lang="en-IL" dirty="0"/>
          </a:p>
        </p:txBody>
      </p:sp>
    </p:spTree>
    <p:extLst>
      <p:ext uri="{BB962C8B-B14F-4D97-AF65-F5344CB8AC3E}">
        <p14:creationId xmlns:p14="http://schemas.microsoft.com/office/powerpoint/2010/main" val="8199691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8DFF4-55A6-A802-BF0E-9BD1C7B0231B}"/>
              </a:ext>
            </a:extLst>
          </p:cNvPr>
          <p:cNvSpPr>
            <a:spLocks noGrp="1"/>
          </p:cNvSpPr>
          <p:nvPr>
            <p:ph type="title"/>
          </p:nvPr>
        </p:nvSpPr>
        <p:spPr/>
        <p:txBody>
          <a:bodyPr/>
          <a:lstStyle/>
          <a:p>
            <a:r>
              <a:rPr lang="en-IL" dirty="0"/>
              <a:t>Spring – additional features</a:t>
            </a:r>
          </a:p>
        </p:txBody>
      </p:sp>
      <p:sp>
        <p:nvSpPr>
          <p:cNvPr id="3" name="Text Placeholder 2">
            <a:extLst>
              <a:ext uri="{FF2B5EF4-FFF2-40B4-BE49-F238E27FC236}">
                <a16:creationId xmlns:a16="http://schemas.microsoft.com/office/drawing/2014/main" id="{EE1DC0DF-8C8D-EDE9-B0B0-3FBC65703149}"/>
              </a:ext>
            </a:extLst>
          </p:cNvPr>
          <p:cNvSpPr>
            <a:spLocks noGrp="1"/>
          </p:cNvSpPr>
          <p:nvPr>
            <p:ph type="body" idx="1"/>
          </p:nvPr>
        </p:nvSpPr>
        <p:spPr/>
        <p:txBody>
          <a:bodyPr/>
          <a:lstStyle/>
          <a:p>
            <a:r>
              <a:rPr lang="en-IL" dirty="0"/>
              <a:t>Part 4</a:t>
            </a:r>
          </a:p>
        </p:txBody>
      </p:sp>
    </p:spTree>
    <p:extLst>
      <p:ext uri="{BB962C8B-B14F-4D97-AF65-F5344CB8AC3E}">
        <p14:creationId xmlns:p14="http://schemas.microsoft.com/office/powerpoint/2010/main" val="145210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01AC4-22EE-0388-2D40-7A83158EBAF3}"/>
              </a:ext>
            </a:extLst>
          </p:cNvPr>
          <p:cNvSpPr>
            <a:spLocks noGrp="1"/>
          </p:cNvSpPr>
          <p:nvPr>
            <p:ph type="title"/>
          </p:nvPr>
        </p:nvSpPr>
        <p:spPr/>
        <p:txBody>
          <a:bodyPr/>
          <a:lstStyle/>
          <a:p>
            <a:r>
              <a:rPr lang="en-IL" dirty="0"/>
              <a:t>Part 4: Spring – additional features</a:t>
            </a:r>
          </a:p>
        </p:txBody>
      </p:sp>
      <p:sp>
        <p:nvSpPr>
          <p:cNvPr id="3" name="Content Placeholder 2">
            <a:extLst>
              <a:ext uri="{FF2B5EF4-FFF2-40B4-BE49-F238E27FC236}">
                <a16:creationId xmlns:a16="http://schemas.microsoft.com/office/drawing/2014/main" id="{E222463F-1550-4AB6-EAE3-53B0230E1405}"/>
              </a:ext>
            </a:extLst>
          </p:cNvPr>
          <p:cNvSpPr>
            <a:spLocks noGrp="1"/>
          </p:cNvSpPr>
          <p:nvPr>
            <p:ph idx="1"/>
          </p:nvPr>
        </p:nvSpPr>
        <p:spPr/>
        <p:txBody>
          <a:bodyPr>
            <a:normAutofit/>
          </a:bodyPr>
          <a:lstStyle/>
          <a:p>
            <a:r>
              <a:rPr lang="en-IL" sz="2800" dirty="0"/>
              <a:t>Beans Scope</a:t>
            </a:r>
          </a:p>
          <a:p>
            <a:r>
              <a:rPr lang="en-IL" sz="2800" dirty="0"/>
              <a:t>Collections</a:t>
            </a:r>
          </a:p>
          <a:p>
            <a:r>
              <a:rPr lang="en-IL" sz="2800" dirty="0"/>
              <a:t>Post Construct, PreDestroy annotations</a:t>
            </a:r>
          </a:p>
          <a:p>
            <a:r>
              <a:rPr lang="en-IL" sz="2800" dirty="0"/>
              <a:t>L</a:t>
            </a:r>
            <a:r>
              <a:rPr lang="en-US" sz="2800" dirty="0"/>
              <a:t>a</a:t>
            </a:r>
            <a:r>
              <a:rPr lang="en-IL" sz="2800" dirty="0"/>
              <a:t>zy Bean Initialization </a:t>
            </a:r>
          </a:p>
        </p:txBody>
      </p:sp>
    </p:spTree>
    <p:extLst>
      <p:ext uri="{BB962C8B-B14F-4D97-AF65-F5344CB8AC3E}">
        <p14:creationId xmlns:p14="http://schemas.microsoft.com/office/powerpoint/2010/main" val="3484760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7551C-ABF5-B32D-11EC-36AA7C1BCFAA}"/>
              </a:ext>
            </a:extLst>
          </p:cNvPr>
          <p:cNvSpPr>
            <a:spLocks noGrp="1"/>
          </p:cNvSpPr>
          <p:nvPr>
            <p:ph type="title"/>
          </p:nvPr>
        </p:nvSpPr>
        <p:spPr/>
        <p:txBody>
          <a:bodyPr/>
          <a:lstStyle/>
          <a:p>
            <a:r>
              <a:rPr lang="en-IL" dirty="0"/>
              <a:t>Beans Scope</a:t>
            </a:r>
          </a:p>
        </p:txBody>
      </p:sp>
      <p:sp>
        <p:nvSpPr>
          <p:cNvPr id="3" name="Content Placeholder 2">
            <a:extLst>
              <a:ext uri="{FF2B5EF4-FFF2-40B4-BE49-F238E27FC236}">
                <a16:creationId xmlns:a16="http://schemas.microsoft.com/office/drawing/2014/main" id="{98AF4AB6-E9EC-42DF-3177-1AC075DB3B6E}"/>
              </a:ext>
            </a:extLst>
          </p:cNvPr>
          <p:cNvSpPr>
            <a:spLocks noGrp="1"/>
          </p:cNvSpPr>
          <p:nvPr>
            <p:ph idx="1"/>
          </p:nvPr>
        </p:nvSpPr>
        <p:spPr/>
        <p:txBody>
          <a:bodyPr/>
          <a:lstStyle/>
          <a:p>
            <a:pPr marL="0" indent="0">
              <a:buNone/>
            </a:pPr>
            <a:endParaRPr lang="en-IL" dirty="0"/>
          </a:p>
        </p:txBody>
      </p:sp>
      <p:sp>
        <p:nvSpPr>
          <p:cNvPr id="4" name="Flowchart: Magnetic Disk 4">
            <a:extLst>
              <a:ext uri="{FF2B5EF4-FFF2-40B4-BE49-F238E27FC236}">
                <a16:creationId xmlns:a16="http://schemas.microsoft.com/office/drawing/2014/main" id="{914664F1-3C1E-84ED-FEE8-81325AE1AE9B}"/>
              </a:ext>
            </a:extLst>
          </p:cNvPr>
          <p:cNvSpPr/>
          <p:nvPr/>
        </p:nvSpPr>
        <p:spPr>
          <a:xfrm>
            <a:off x="1246907" y="2402098"/>
            <a:ext cx="3138055" cy="2119745"/>
          </a:xfrm>
          <a:prstGeom prst="flowChartMagneticDisk">
            <a:avLst/>
          </a:prstGeom>
          <a:solidFill>
            <a:srgbClr val="008E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Rectangle: Rounded Corners 5">
            <a:extLst>
              <a:ext uri="{FF2B5EF4-FFF2-40B4-BE49-F238E27FC236}">
                <a16:creationId xmlns:a16="http://schemas.microsoft.com/office/drawing/2014/main" id="{31426964-E576-FA45-3693-322795139886}"/>
              </a:ext>
            </a:extLst>
          </p:cNvPr>
          <p:cNvSpPr/>
          <p:nvPr/>
        </p:nvSpPr>
        <p:spPr>
          <a:xfrm>
            <a:off x="3346522" y="3384837"/>
            <a:ext cx="758536" cy="727363"/>
          </a:xfrm>
          <a:prstGeom prst="round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u="sng" dirty="0"/>
              <a:t>Bean</a:t>
            </a:r>
          </a:p>
          <a:p>
            <a:pPr algn="ctr"/>
            <a:r>
              <a:rPr lang="en-US" dirty="0" err="1"/>
              <a:t>xyz</a:t>
            </a:r>
            <a:endParaRPr lang="he-IL" dirty="0"/>
          </a:p>
        </p:txBody>
      </p:sp>
      <p:cxnSp>
        <p:nvCxnSpPr>
          <p:cNvPr id="6" name="Straight Arrow Connector 5">
            <a:extLst>
              <a:ext uri="{FF2B5EF4-FFF2-40B4-BE49-F238E27FC236}">
                <a16:creationId xmlns:a16="http://schemas.microsoft.com/office/drawing/2014/main" id="{B8507F59-15AD-2C09-E555-63E602CFF502}"/>
              </a:ext>
            </a:extLst>
          </p:cNvPr>
          <p:cNvCxnSpPr>
            <a:cxnSpLocks/>
            <a:stCxn id="5" idx="3"/>
            <a:endCxn id="14" idx="1"/>
          </p:cNvCxnSpPr>
          <p:nvPr/>
        </p:nvCxnSpPr>
        <p:spPr>
          <a:xfrm flipV="1">
            <a:off x="4105058" y="3026910"/>
            <a:ext cx="1424204" cy="721609"/>
          </a:xfrm>
          <a:prstGeom prst="straightConnector1">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2B381C2-AB32-EFDD-DDB0-0EE50A9158F3}"/>
              </a:ext>
            </a:extLst>
          </p:cNvPr>
          <p:cNvSpPr txBox="1"/>
          <p:nvPr/>
        </p:nvSpPr>
        <p:spPr>
          <a:xfrm>
            <a:off x="1719694" y="2439473"/>
            <a:ext cx="2192483" cy="584775"/>
          </a:xfrm>
          <a:prstGeom prst="rect">
            <a:avLst/>
          </a:prstGeom>
          <a:noFill/>
        </p:spPr>
        <p:txBody>
          <a:bodyPr wrap="square" rtlCol="1">
            <a:spAutoFit/>
          </a:bodyPr>
          <a:lstStyle/>
          <a:p>
            <a:pPr algn="ctr"/>
            <a:r>
              <a:rPr lang="en-US" sz="1600" b="1" dirty="0"/>
              <a:t>Application Context</a:t>
            </a:r>
          </a:p>
          <a:p>
            <a:pPr algn="ctr"/>
            <a:r>
              <a:rPr lang="en-US" sz="1600" b="1" dirty="0"/>
              <a:t>(container)</a:t>
            </a:r>
            <a:endParaRPr lang="he-IL" sz="1600" b="1" dirty="0"/>
          </a:p>
        </p:txBody>
      </p:sp>
      <p:sp>
        <p:nvSpPr>
          <p:cNvPr id="8" name="Rectangle: Rounded Corners 11">
            <a:extLst>
              <a:ext uri="{FF2B5EF4-FFF2-40B4-BE49-F238E27FC236}">
                <a16:creationId xmlns:a16="http://schemas.microsoft.com/office/drawing/2014/main" id="{24754504-606A-1DE1-5A32-FC4EC893AB3A}"/>
              </a:ext>
            </a:extLst>
          </p:cNvPr>
          <p:cNvSpPr/>
          <p:nvPr/>
        </p:nvSpPr>
        <p:spPr>
          <a:xfrm>
            <a:off x="1719694" y="3120874"/>
            <a:ext cx="501362" cy="346501"/>
          </a:xfrm>
          <a:prstGeom prst="round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9" name="Rectangle: Rounded Corners 12">
            <a:extLst>
              <a:ext uri="{FF2B5EF4-FFF2-40B4-BE49-F238E27FC236}">
                <a16:creationId xmlns:a16="http://schemas.microsoft.com/office/drawing/2014/main" id="{02022C73-00DB-929D-19E7-CD44AC048C94}"/>
              </a:ext>
            </a:extLst>
          </p:cNvPr>
          <p:cNvSpPr/>
          <p:nvPr/>
        </p:nvSpPr>
        <p:spPr>
          <a:xfrm>
            <a:off x="2391207" y="3352766"/>
            <a:ext cx="455902" cy="346500"/>
          </a:xfrm>
          <a:prstGeom prst="round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0" name="Rectangle: Rounded Corners 13">
            <a:extLst>
              <a:ext uri="{FF2B5EF4-FFF2-40B4-BE49-F238E27FC236}">
                <a16:creationId xmlns:a16="http://schemas.microsoft.com/office/drawing/2014/main" id="{93C38401-CB22-1CBD-4EE0-15C82B07B541}"/>
              </a:ext>
            </a:extLst>
          </p:cNvPr>
          <p:cNvSpPr/>
          <p:nvPr/>
        </p:nvSpPr>
        <p:spPr>
          <a:xfrm>
            <a:off x="2800348" y="3983317"/>
            <a:ext cx="455902" cy="346500"/>
          </a:xfrm>
          <a:prstGeom prst="round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1" name="Rectangle: Rounded Corners 14">
            <a:extLst>
              <a:ext uri="{FF2B5EF4-FFF2-40B4-BE49-F238E27FC236}">
                <a16:creationId xmlns:a16="http://schemas.microsoft.com/office/drawing/2014/main" id="{FE1645C6-0A16-F9AB-8F05-83A79CF4982C}"/>
              </a:ext>
            </a:extLst>
          </p:cNvPr>
          <p:cNvSpPr/>
          <p:nvPr/>
        </p:nvSpPr>
        <p:spPr>
          <a:xfrm>
            <a:off x="1841788" y="3983317"/>
            <a:ext cx="455902" cy="346500"/>
          </a:xfrm>
          <a:prstGeom prst="round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2" name="Rectangle: Rounded Corners 15">
            <a:extLst>
              <a:ext uri="{FF2B5EF4-FFF2-40B4-BE49-F238E27FC236}">
                <a16:creationId xmlns:a16="http://schemas.microsoft.com/office/drawing/2014/main" id="{B35727CB-BB51-6AAA-3487-F769208C5CA0}"/>
              </a:ext>
            </a:extLst>
          </p:cNvPr>
          <p:cNvSpPr/>
          <p:nvPr/>
        </p:nvSpPr>
        <p:spPr>
          <a:xfrm>
            <a:off x="1462520" y="3566678"/>
            <a:ext cx="455902" cy="346500"/>
          </a:xfrm>
          <a:prstGeom prst="round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grpSp>
        <p:nvGrpSpPr>
          <p:cNvPr id="13" name="Group 12">
            <a:extLst>
              <a:ext uri="{FF2B5EF4-FFF2-40B4-BE49-F238E27FC236}">
                <a16:creationId xmlns:a16="http://schemas.microsoft.com/office/drawing/2014/main" id="{CBE18E2A-0BF8-AFA5-D3C5-E6D9C18C1255}"/>
              </a:ext>
            </a:extLst>
          </p:cNvPr>
          <p:cNvGrpSpPr/>
          <p:nvPr/>
        </p:nvGrpSpPr>
        <p:grpSpPr>
          <a:xfrm>
            <a:off x="5529262" y="2586445"/>
            <a:ext cx="3475401" cy="880929"/>
            <a:chOff x="6477002" y="1652153"/>
            <a:chExt cx="4132116" cy="1330037"/>
          </a:xfrm>
        </p:grpSpPr>
        <p:sp>
          <p:nvSpPr>
            <p:cNvPr id="14" name="Rectangle: Rounded Corners 6">
              <a:extLst>
                <a:ext uri="{FF2B5EF4-FFF2-40B4-BE49-F238E27FC236}">
                  <a16:creationId xmlns:a16="http://schemas.microsoft.com/office/drawing/2014/main" id="{79DBCD2B-0311-FB21-681F-F1F9D85237CE}"/>
                </a:ext>
              </a:extLst>
            </p:cNvPr>
            <p:cNvSpPr/>
            <p:nvPr/>
          </p:nvSpPr>
          <p:spPr>
            <a:xfrm>
              <a:off x="6477002" y="1652153"/>
              <a:ext cx="4132116" cy="1330037"/>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endParaRPr lang="en-US" dirty="0">
                <a:solidFill>
                  <a:sysClr val="windowText" lastClr="000000"/>
                </a:solidFill>
              </a:endParaRPr>
            </a:p>
            <a:p>
              <a:r>
                <a:rPr lang="en-US" sz="1600" dirty="0">
                  <a:solidFill>
                    <a:sysClr val="windowText" lastClr="000000"/>
                  </a:solidFill>
                </a:rPr>
                <a:t>…</a:t>
              </a:r>
            </a:p>
            <a:p>
              <a:r>
                <a:rPr lang="en-US" sz="1400" dirty="0" err="1">
                  <a:solidFill>
                    <a:sysClr val="windowText" lastClr="000000"/>
                  </a:solidFill>
                </a:rPr>
                <a:t>Xyz</a:t>
              </a:r>
              <a:r>
                <a:rPr lang="en-US" sz="1400" dirty="0">
                  <a:solidFill>
                    <a:sysClr val="windowText" lastClr="000000"/>
                  </a:solidFill>
                </a:rPr>
                <a:t> </a:t>
              </a:r>
              <a:r>
                <a:rPr lang="en-US" sz="1400" dirty="0" err="1">
                  <a:solidFill>
                    <a:sysClr val="windowText" lastClr="000000"/>
                  </a:solidFill>
                </a:rPr>
                <a:t>xyz</a:t>
              </a:r>
              <a:r>
                <a:rPr lang="en-US" sz="1400" dirty="0">
                  <a:solidFill>
                    <a:sysClr val="windowText" lastClr="000000"/>
                  </a:solidFill>
                </a:rPr>
                <a:t> = </a:t>
              </a:r>
              <a:r>
                <a:rPr lang="en-US" sz="1400" b="1" dirty="0" err="1">
                  <a:solidFill>
                    <a:srgbClr val="008E40"/>
                  </a:solidFill>
                </a:rPr>
                <a:t>ctx</a:t>
              </a:r>
              <a:r>
                <a:rPr lang="en-US" sz="1400" dirty="0" err="1">
                  <a:solidFill>
                    <a:sysClr val="windowText" lastClr="000000"/>
                  </a:solidFill>
                </a:rPr>
                <a:t>.getBean</a:t>
              </a:r>
              <a:r>
                <a:rPr lang="en-US" sz="1400" dirty="0">
                  <a:solidFill>
                    <a:sysClr val="windowText" lastClr="000000"/>
                  </a:solidFill>
                </a:rPr>
                <a:t>(“</a:t>
              </a:r>
              <a:r>
                <a:rPr lang="en-US" sz="1400" b="1" dirty="0" err="1">
                  <a:solidFill>
                    <a:srgbClr val="0000FF"/>
                  </a:solidFill>
                </a:rPr>
                <a:t>xyz</a:t>
              </a:r>
              <a:r>
                <a:rPr lang="en-US" sz="1400" dirty="0">
                  <a:solidFill>
                    <a:sysClr val="windowText" lastClr="000000"/>
                  </a:solidFill>
                </a:rPr>
                <a:t>”, </a:t>
              </a:r>
              <a:r>
                <a:rPr lang="en-US" sz="1400" dirty="0" err="1">
                  <a:solidFill>
                    <a:sysClr val="windowText" lastClr="000000"/>
                  </a:solidFill>
                </a:rPr>
                <a:t>Xyz.class</a:t>
              </a:r>
              <a:r>
                <a:rPr lang="en-US" sz="1400" dirty="0">
                  <a:solidFill>
                    <a:sysClr val="windowText" lastClr="000000"/>
                  </a:solidFill>
                </a:rPr>
                <a:t>)</a:t>
              </a:r>
            </a:p>
            <a:p>
              <a:r>
                <a:rPr lang="en-US" dirty="0">
                  <a:solidFill>
                    <a:sysClr val="windowText" lastClr="000000"/>
                  </a:solidFill>
                </a:rPr>
                <a:t>…</a:t>
              </a:r>
              <a:endParaRPr lang="he-IL" dirty="0">
                <a:solidFill>
                  <a:sysClr val="windowText" lastClr="000000"/>
                </a:solidFill>
              </a:endParaRPr>
            </a:p>
          </p:txBody>
        </p:sp>
        <p:sp>
          <p:nvSpPr>
            <p:cNvPr id="15" name="TextBox 14">
              <a:extLst>
                <a:ext uri="{FF2B5EF4-FFF2-40B4-BE49-F238E27FC236}">
                  <a16:creationId xmlns:a16="http://schemas.microsoft.com/office/drawing/2014/main" id="{811EB8CE-5939-40FB-6FF1-8250A7A41302}"/>
                </a:ext>
              </a:extLst>
            </p:cNvPr>
            <p:cNvSpPr txBox="1"/>
            <p:nvPr/>
          </p:nvSpPr>
          <p:spPr>
            <a:xfrm>
              <a:off x="8286751" y="1652153"/>
              <a:ext cx="512617" cy="369332"/>
            </a:xfrm>
            <a:prstGeom prst="rect">
              <a:avLst/>
            </a:prstGeom>
            <a:noFill/>
          </p:spPr>
          <p:txBody>
            <a:bodyPr wrap="square" rtlCol="1">
              <a:spAutoFit/>
            </a:bodyPr>
            <a:lstStyle/>
            <a:p>
              <a:pPr algn="ctr"/>
              <a:r>
                <a:rPr lang="en-US" b="1" dirty="0"/>
                <a:t>A</a:t>
              </a:r>
              <a:endParaRPr lang="he-IL" b="1" dirty="0"/>
            </a:p>
          </p:txBody>
        </p:sp>
      </p:grpSp>
      <p:grpSp>
        <p:nvGrpSpPr>
          <p:cNvPr id="16" name="Group 15">
            <a:extLst>
              <a:ext uri="{FF2B5EF4-FFF2-40B4-BE49-F238E27FC236}">
                <a16:creationId xmlns:a16="http://schemas.microsoft.com/office/drawing/2014/main" id="{33BBD2D4-5F82-F3E1-0399-102CF2042EBD}"/>
              </a:ext>
            </a:extLst>
          </p:cNvPr>
          <p:cNvGrpSpPr/>
          <p:nvPr/>
        </p:nvGrpSpPr>
        <p:grpSpPr>
          <a:xfrm>
            <a:off x="5529262" y="4017792"/>
            <a:ext cx="3475401" cy="880929"/>
            <a:chOff x="6477002" y="1652153"/>
            <a:chExt cx="4132116" cy="1330037"/>
          </a:xfrm>
        </p:grpSpPr>
        <p:sp>
          <p:nvSpPr>
            <p:cNvPr id="17" name="Rectangle: Rounded Corners 23">
              <a:extLst>
                <a:ext uri="{FF2B5EF4-FFF2-40B4-BE49-F238E27FC236}">
                  <a16:creationId xmlns:a16="http://schemas.microsoft.com/office/drawing/2014/main" id="{77BAFC8C-BDB0-041A-3E43-9A5A3CC7A257}"/>
                </a:ext>
              </a:extLst>
            </p:cNvPr>
            <p:cNvSpPr/>
            <p:nvPr/>
          </p:nvSpPr>
          <p:spPr>
            <a:xfrm>
              <a:off x="6477002" y="1652153"/>
              <a:ext cx="4132116" cy="1330037"/>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endParaRPr lang="en-US" dirty="0">
                <a:solidFill>
                  <a:sysClr val="windowText" lastClr="000000"/>
                </a:solidFill>
              </a:endParaRPr>
            </a:p>
            <a:p>
              <a:r>
                <a:rPr lang="en-US" dirty="0">
                  <a:solidFill>
                    <a:sysClr val="windowText" lastClr="000000"/>
                  </a:solidFill>
                </a:rPr>
                <a:t>…</a:t>
              </a:r>
            </a:p>
            <a:p>
              <a:r>
                <a:rPr lang="en-US" sz="1400" dirty="0" err="1">
                  <a:solidFill>
                    <a:sysClr val="windowText" lastClr="000000"/>
                  </a:solidFill>
                </a:rPr>
                <a:t>Xyz</a:t>
              </a:r>
              <a:r>
                <a:rPr lang="en-US" sz="1400" dirty="0">
                  <a:solidFill>
                    <a:sysClr val="windowText" lastClr="000000"/>
                  </a:solidFill>
                </a:rPr>
                <a:t> </a:t>
              </a:r>
              <a:r>
                <a:rPr lang="en-US" sz="1400" dirty="0" err="1">
                  <a:solidFill>
                    <a:sysClr val="windowText" lastClr="000000"/>
                  </a:solidFill>
                </a:rPr>
                <a:t>xyz</a:t>
              </a:r>
              <a:r>
                <a:rPr lang="en-US" sz="1400" dirty="0">
                  <a:solidFill>
                    <a:sysClr val="windowText" lastClr="000000"/>
                  </a:solidFill>
                </a:rPr>
                <a:t> = </a:t>
              </a:r>
              <a:r>
                <a:rPr lang="en-US" sz="1400" b="1" dirty="0" err="1">
                  <a:solidFill>
                    <a:srgbClr val="008E40"/>
                  </a:solidFill>
                </a:rPr>
                <a:t>ctx</a:t>
              </a:r>
              <a:r>
                <a:rPr lang="en-US" sz="1400" dirty="0" err="1">
                  <a:solidFill>
                    <a:sysClr val="windowText" lastClr="000000"/>
                  </a:solidFill>
                </a:rPr>
                <a:t>.getBean</a:t>
              </a:r>
              <a:r>
                <a:rPr lang="en-US" sz="1400" dirty="0">
                  <a:solidFill>
                    <a:sysClr val="windowText" lastClr="000000"/>
                  </a:solidFill>
                </a:rPr>
                <a:t>(“</a:t>
              </a:r>
              <a:r>
                <a:rPr lang="en-US" sz="1400" b="1" dirty="0" err="1">
                  <a:solidFill>
                    <a:srgbClr val="0000FF"/>
                  </a:solidFill>
                </a:rPr>
                <a:t>xyz</a:t>
              </a:r>
              <a:r>
                <a:rPr lang="en-US" sz="1400" dirty="0">
                  <a:solidFill>
                    <a:sysClr val="windowText" lastClr="000000"/>
                  </a:solidFill>
                </a:rPr>
                <a:t>”, </a:t>
              </a:r>
              <a:r>
                <a:rPr lang="en-US" sz="1400" dirty="0" err="1">
                  <a:solidFill>
                    <a:sysClr val="windowText" lastClr="000000"/>
                  </a:solidFill>
                </a:rPr>
                <a:t>Xyz.class</a:t>
              </a:r>
              <a:r>
                <a:rPr lang="en-US" sz="1400" dirty="0">
                  <a:solidFill>
                    <a:sysClr val="windowText" lastClr="000000"/>
                  </a:solidFill>
                </a:rPr>
                <a:t>)</a:t>
              </a:r>
            </a:p>
            <a:p>
              <a:r>
                <a:rPr lang="en-US" dirty="0">
                  <a:solidFill>
                    <a:sysClr val="windowText" lastClr="000000"/>
                  </a:solidFill>
                </a:rPr>
                <a:t>…</a:t>
              </a:r>
              <a:endParaRPr lang="he-IL" dirty="0">
                <a:solidFill>
                  <a:sysClr val="windowText" lastClr="000000"/>
                </a:solidFill>
              </a:endParaRPr>
            </a:p>
          </p:txBody>
        </p:sp>
        <p:sp>
          <p:nvSpPr>
            <p:cNvPr id="18" name="TextBox 17">
              <a:extLst>
                <a:ext uri="{FF2B5EF4-FFF2-40B4-BE49-F238E27FC236}">
                  <a16:creationId xmlns:a16="http://schemas.microsoft.com/office/drawing/2014/main" id="{E226309F-446C-71A7-42E4-2EE44B6EF967}"/>
                </a:ext>
              </a:extLst>
            </p:cNvPr>
            <p:cNvSpPr txBox="1"/>
            <p:nvPr/>
          </p:nvSpPr>
          <p:spPr>
            <a:xfrm>
              <a:off x="8286751" y="1652153"/>
              <a:ext cx="512617" cy="369332"/>
            </a:xfrm>
            <a:prstGeom prst="rect">
              <a:avLst/>
            </a:prstGeom>
            <a:noFill/>
          </p:spPr>
          <p:txBody>
            <a:bodyPr wrap="square" rtlCol="1">
              <a:spAutoFit/>
            </a:bodyPr>
            <a:lstStyle/>
            <a:p>
              <a:pPr algn="ctr"/>
              <a:r>
                <a:rPr lang="en-US" b="1" dirty="0"/>
                <a:t>B</a:t>
              </a:r>
              <a:endParaRPr lang="he-IL" b="1" dirty="0"/>
            </a:p>
          </p:txBody>
        </p:sp>
      </p:grpSp>
      <p:grpSp>
        <p:nvGrpSpPr>
          <p:cNvPr id="19" name="Group 18">
            <a:extLst>
              <a:ext uri="{FF2B5EF4-FFF2-40B4-BE49-F238E27FC236}">
                <a16:creationId xmlns:a16="http://schemas.microsoft.com/office/drawing/2014/main" id="{D2BB38E2-6D12-4187-8606-37D1AC916D82}"/>
              </a:ext>
            </a:extLst>
          </p:cNvPr>
          <p:cNvGrpSpPr/>
          <p:nvPr/>
        </p:nvGrpSpPr>
        <p:grpSpPr>
          <a:xfrm>
            <a:off x="5529261" y="5449139"/>
            <a:ext cx="3475401" cy="880929"/>
            <a:chOff x="6477002" y="1652153"/>
            <a:chExt cx="4132116" cy="1330037"/>
          </a:xfrm>
        </p:grpSpPr>
        <p:sp>
          <p:nvSpPr>
            <p:cNvPr id="20" name="Rectangle: Rounded Corners 26">
              <a:extLst>
                <a:ext uri="{FF2B5EF4-FFF2-40B4-BE49-F238E27FC236}">
                  <a16:creationId xmlns:a16="http://schemas.microsoft.com/office/drawing/2014/main" id="{62A282C8-9716-5E34-CA2C-443E8E959409}"/>
                </a:ext>
              </a:extLst>
            </p:cNvPr>
            <p:cNvSpPr/>
            <p:nvPr/>
          </p:nvSpPr>
          <p:spPr>
            <a:xfrm>
              <a:off x="6477002" y="1652153"/>
              <a:ext cx="4132116" cy="1330037"/>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endParaRPr lang="en-US" dirty="0">
                <a:solidFill>
                  <a:sysClr val="windowText" lastClr="000000"/>
                </a:solidFill>
              </a:endParaRPr>
            </a:p>
            <a:p>
              <a:r>
                <a:rPr lang="en-US" dirty="0">
                  <a:solidFill>
                    <a:sysClr val="windowText" lastClr="000000"/>
                  </a:solidFill>
                </a:rPr>
                <a:t>…</a:t>
              </a:r>
            </a:p>
            <a:p>
              <a:r>
                <a:rPr lang="en-US" sz="1400" dirty="0" err="1">
                  <a:solidFill>
                    <a:sysClr val="windowText" lastClr="000000"/>
                  </a:solidFill>
                </a:rPr>
                <a:t>Xyz</a:t>
              </a:r>
              <a:r>
                <a:rPr lang="en-US" sz="1400" dirty="0">
                  <a:solidFill>
                    <a:sysClr val="windowText" lastClr="000000"/>
                  </a:solidFill>
                </a:rPr>
                <a:t> </a:t>
              </a:r>
              <a:r>
                <a:rPr lang="en-US" sz="1400" dirty="0" err="1">
                  <a:solidFill>
                    <a:sysClr val="windowText" lastClr="000000"/>
                  </a:solidFill>
                </a:rPr>
                <a:t>xyz</a:t>
              </a:r>
              <a:r>
                <a:rPr lang="en-US" sz="1400" dirty="0">
                  <a:solidFill>
                    <a:sysClr val="windowText" lastClr="000000"/>
                  </a:solidFill>
                </a:rPr>
                <a:t> = </a:t>
              </a:r>
              <a:r>
                <a:rPr lang="en-US" sz="1400" b="1" dirty="0" err="1">
                  <a:solidFill>
                    <a:srgbClr val="008E40"/>
                  </a:solidFill>
                </a:rPr>
                <a:t>ctx</a:t>
              </a:r>
              <a:r>
                <a:rPr lang="en-US" sz="1400" dirty="0" err="1">
                  <a:solidFill>
                    <a:sysClr val="windowText" lastClr="000000"/>
                  </a:solidFill>
                </a:rPr>
                <a:t>.getBean</a:t>
              </a:r>
              <a:r>
                <a:rPr lang="en-US" sz="1400" dirty="0">
                  <a:solidFill>
                    <a:sysClr val="windowText" lastClr="000000"/>
                  </a:solidFill>
                </a:rPr>
                <a:t>(“</a:t>
              </a:r>
              <a:r>
                <a:rPr lang="en-US" sz="1400" b="1" dirty="0" err="1">
                  <a:solidFill>
                    <a:srgbClr val="0000FF"/>
                  </a:solidFill>
                </a:rPr>
                <a:t>xyz</a:t>
              </a:r>
              <a:r>
                <a:rPr lang="en-US" sz="1400" dirty="0">
                  <a:solidFill>
                    <a:sysClr val="windowText" lastClr="000000"/>
                  </a:solidFill>
                </a:rPr>
                <a:t>”, </a:t>
              </a:r>
              <a:r>
                <a:rPr lang="en-US" sz="1400" dirty="0" err="1">
                  <a:solidFill>
                    <a:sysClr val="windowText" lastClr="000000"/>
                  </a:solidFill>
                </a:rPr>
                <a:t>Xyz.class</a:t>
              </a:r>
              <a:r>
                <a:rPr lang="en-US" sz="1400" dirty="0">
                  <a:solidFill>
                    <a:sysClr val="windowText" lastClr="000000"/>
                  </a:solidFill>
                </a:rPr>
                <a:t>)</a:t>
              </a:r>
            </a:p>
            <a:p>
              <a:r>
                <a:rPr lang="en-US" dirty="0">
                  <a:solidFill>
                    <a:sysClr val="windowText" lastClr="000000"/>
                  </a:solidFill>
                </a:rPr>
                <a:t>…</a:t>
              </a:r>
              <a:endParaRPr lang="he-IL" dirty="0">
                <a:solidFill>
                  <a:sysClr val="windowText" lastClr="000000"/>
                </a:solidFill>
              </a:endParaRPr>
            </a:p>
          </p:txBody>
        </p:sp>
        <p:sp>
          <p:nvSpPr>
            <p:cNvPr id="21" name="TextBox 20">
              <a:extLst>
                <a:ext uri="{FF2B5EF4-FFF2-40B4-BE49-F238E27FC236}">
                  <a16:creationId xmlns:a16="http://schemas.microsoft.com/office/drawing/2014/main" id="{B74EB905-CC60-1BB3-6FA2-67803D50CAFF}"/>
                </a:ext>
              </a:extLst>
            </p:cNvPr>
            <p:cNvSpPr txBox="1"/>
            <p:nvPr/>
          </p:nvSpPr>
          <p:spPr>
            <a:xfrm>
              <a:off x="8286751" y="1652153"/>
              <a:ext cx="512617" cy="369332"/>
            </a:xfrm>
            <a:prstGeom prst="rect">
              <a:avLst/>
            </a:prstGeom>
            <a:noFill/>
          </p:spPr>
          <p:txBody>
            <a:bodyPr wrap="square" rtlCol="1">
              <a:spAutoFit/>
            </a:bodyPr>
            <a:lstStyle/>
            <a:p>
              <a:pPr algn="ctr"/>
              <a:r>
                <a:rPr lang="en-US" b="1" dirty="0"/>
                <a:t>C</a:t>
              </a:r>
              <a:endParaRPr lang="he-IL" b="1" dirty="0"/>
            </a:p>
          </p:txBody>
        </p:sp>
      </p:grpSp>
      <p:cxnSp>
        <p:nvCxnSpPr>
          <p:cNvPr id="22" name="Straight Arrow Connector 21">
            <a:extLst>
              <a:ext uri="{FF2B5EF4-FFF2-40B4-BE49-F238E27FC236}">
                <a16:creationId xmlns:a16="http://schemas.microsoft.com/office/drawing/2014/main" id="{29743A11-B4C0-0092-A919-C95584464674}"/>
              </a:ext>
            </a:extLst>
          </p:cNvPr>
          <p:cNvCxnSpPr>
            <a:cxnSpLocks/>
            <a:stCxn id="5" idx="3"/>
            <a:endCxn id="17" idx="1"/>
          </p:cNvCxnSpPr>
          <p:nvPr/>
        </p:nvCxnSpPr>
        <p:spPr>
          <a:xfrm>
            <a:off x="4105058" y="3748519"/>
            <a:ext cx="1424204" cy="709738"/>
          </a:xfrm>
          <a:prstGeom prst="straightConnector1">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ED78081-0C8B-B3AD-6020-1716AEB33CE6}"/>
              </a:ext>
            </a:extLst>
          </p:cNvPr>
          <p:cNvCxnSpPr>
            <a:cxnSpLocks/>
            <a:stCxn id="5" idx="3"/>
            <a:endCxn id="20" idx="1"/>
          </p:cNvCxnSpPr>
          <p:nvPr/>
        </p:nvCxnSpPr>
        <p:spPr>
          <a:xfrm>
            <a:off x="4105058" y="3748519"/>
            <a:ext cx="1424203" cy="2141085"/>
          </a:xfrm>
          <a:prstGeom prst="straightConnector1">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72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1+#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left)">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nodeType="click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500" fill="hold"/>
                                        <p:tgtEl>
                                          <p:spTgt spid="16"/>
                                        </p:tgtEl>
                                        <p:attrNameLst>
                                          <p:attrName>ppt_x</p:attrName>
                                        </p:attrNameLst>
                                      </p:cBhvr>
                                      <p:tavLst>
                                        <p:tav tm="0">
                                          <p:val>
                                            <p:strVal val="1+#ppt_w/2"/>
                                          </p:val>
                                        </p:tav>
                                        <p:tav tm="100000">
                                          <p:val>
                                            <p:strVal val="#ppt_x"/>
                                          </p:val>
                                        </p:tav>
                                      </p:tavLst>
                                    </p:anim>
                                    <p:anim calcmode="lin" valueType="num">
                                      <p:cBhvr additive="base">
                                        <p:cTn id="51"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left)">
                                      <p:cBhvr>
                                        <p:cTn id="56" dur="5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6"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1+#ppt_w/2"/>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animBg="1"/>
      <p:bldP spid="9" grpId="0" animBg="1"/>
      <p:bldP spid="10" grpId="0" animBg="1"/>
      <p:bldP spid="11" grpId="0" animBg="1"/>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968FE-5CE8-7245-DF2E-0A434E510B32}"/>
              </a:ext>
            </a:extLst>
          </p:cNvPr>
          <p:cNvSpPr>
            <a:spLocks noGrp="1"/>
          </p:cNvSpPr>
          <p:nvPr>
            <p:ph type="title"/>
          </p:nvPr>
        </p:nvSpPr>
        <p:spPr/>
        <p:txBody>
          <a:bodyPr/>
          <a:lstStyle/>
          <a:p>
            <a:r>
              <a:rPr lang="en-IL" dirty="0"/>
              <a:t>Beans Scope</a:t>
            </a:r>
          </a:p>
        </p:txBody>
      </p:sp>
      <p:sp>
        <p:nvSpPr>
          <p:cNvPr id="3" name="Content Placeholder 2">
            <a:extLst>
              <a:ext uri="{FF2B5EF4-FFF2-40B4-BE49-F238E27FC236}">
                <a16:creationId xmlns:a16="http://schemas.microsoft.com/office/drawing/2014/main" id="{D99B03CD-D990-D185-70D3-131DF36E3879}"/>
              </a:ext>
            </a:extLst>
          </p:cNvPr>
          <p:cNvSpPr>
            <a:spLocks noGrp="1"/>
          </p:cNvSpPr>
          <p:nvPr>
            <p:ph idx="1"/>
          </p:nvPr>
        </p:nvSpPr>
        <p:spPr>
          <a:xfrm>
            <a:off x="677334" y="1576251"/>
            <a:ext cx="8596668" cy="4465111"/>
          </a:xfrm>
        </p:spPr>
        <p:txBody>
          <a:bodyPr>
            <a:normAutofit/>
          </a:bodyPr>
          <a:lstStyle/>
          <a:p>
            <a:r>
              <a:rPr lang="en-US" sz="1800" dirty="0">
                <a:solidFill>
                  <a:srgbClr val="FD2DFF"/>
                </a:solidFill>
              </a:rPr>
              <a:t>Scope</a:t>
            </a:r>
            <a:r>
              <a:rPr lang="en-US" sz="1800" dirty="0"/>
              <a:t> of a bean describes how many instances should the container manage</a:t>
            </a:r>
          </a:p>
          <a:p>
            <a:r>
              <a:rPr lang="en-IL" dirty="0"/>
              <a:t>There are 6 types of beans scope. The most popular are:</a:t>
            </a:r>
          </a:p>
          <a:p>
            <a:pPr lvl="1">
              <a:buFont typeface="+mj-lt"/>
              <a:buAutoNum type="arabicPeriod"/>
            </a:pPr>
            <a:r>
              <a:rPr lang="en-US" dirty="0">
                <a:solidFill>
                  <a:srgbClr val="FD2DFF"/>
                </a:solidFill>
              </a:rPr>
              <a:t>Singleton</a:t>
            </a:r>
            <a:r>
              <a:rPr lang="en-US" dirty="0"/>
              <a:t> (default) – the bean’s instance is created </a:t>
            </a:r>
            <a:r>
              <a:rPr lang="en-US" b="1" u="sng" dirty="0"/>
              <a:t>exactly once</a:t>
            </a:r>
            <a:r>
              <a:rPr lang="en-US" dirty="0"/>
              <a:t>, and the </a:t>
            </a:r>
            <a:r>
              <a:rPr lang="en-US" u="sng" dirty="0"/>
              <a:t>same</a:t>
            </a:r>
            <a:r>
              <a:rPr lang="en-US" dirty="0"/>
              <a:t> instance will be injected and used whenever it is requested</a:t>
            </a:r>
          </a:p>
          <a:p>
            <a:pPr lvl="1">
              <a:buFont typeface="+mj-lt"/>
              <a:buAutoNum type="arabicPeriod"/>
            </a:pPr>
            <a:r>
              <a:rPr lang="en-US" sz="1600" dirty="0">
                <a:solidFill>
                  <a:srgbClr val="FD2DFF"/>
                </a:solidFill>
              </a:rPr>
              <a:t>Prototype</a:t>
            </a:r>
            <a:r>
              <a:rPr lang="en-US" sz="1600" dirty="0"/>
              <a:t> – whenever an instance of a certain bean is requested – a </a:t>
            </a:r>
            <a:r>
              <a:rPr lang="en-US" sz="1600" u="sng" dirty="0"/>
              <a:t>new</a:t>
            </a:r>
            <a:r>
              <a:rPr lang="en-US" sz="1600" dirty="0"/>
              <a:t> instance of it will be created</a:t>
            </a:r>
          </a:p>
          <a:p>
            <a:pPr marL="457200" lvl="1" indent="0">
              <a:buNone/>
            </a:pPr>
            <a:r>
              <a:rPr lang="en-US" dirty="0"/>
              <a:t>The last four scopes are only available in a web-aware application:</a:t>
            </a:r>
          </a:p>
          <a:p>
            <a:pPr marL="800100" lvl="1" indent="-342900">
              <a:buFont typeface="+mj-lt"/>
              <a:buAutoNum type="arabicPeriod" startAt="3"/>
            </a:pPr>
            <a:r>
              <a:rPr lang="en-US" dirty="0">
                <a:solidFill>
                  <a:srgbClr val="FD2DFF"/>
                </a:solidFill>
              </a:rPr>
              <a:t>Request</a:t>
            </a:r>
            <a:r>
              <a:rPr lang="en-US" dirty="0"/>
              <a:t> – per Http call</a:t>
            </a:r>
            <a:endParaRPr lang="ru-RU" dirty="0"/>
          </a:p>
          <a:p>
            <a:pPr lvl="1">
              <a:buFont typeface="+mj-lt"/>
              <a:buAutoNum type="arabicPeriod" startAt="3"/>
            </a:pPr>
            <a:r>
              <a:rPr lang="en-US" dirty="0">
                <a:solidFill>
                  <a:srgbClr val="FD2DFF"/>
                </a:solidFill>
              </a:rPr>
              <a:t>Session</a:t>
            </a:r>
            <a:r>
              <a:rPr lang="en-US" dirty="0"/>
              <a:t> – per user session</a:t>
            </a:r>
          </a:p>
          <a:p>
            <a:pPr lvl="1">
              <a:buFont typeface="+mj-lt"/>
              <a:buAutoNum type="arabicPeriod" startAt="3"/>
            </a:pPr>
            <a:r>
              <a:rPr lang="en-US" dirty="0">
                <a:solidFill>
                  <a:srgbClr val="FD2DFF"/>
                </a:solidFill>
              </a:rPr>
              <a:t>Application</a:t>
            </a:r>
            <a:r>
              <a:rPr lang="en-US" dirty="0"/>
              <a:t> – per servlet context</a:t>
            </a:r>
          </a:p>
          <a:p>
            <a:pPr lvl="1">
              <a:buFont typeface="+mj-lt"/>
              <a:buAutoNum type="arabicPeriod" startAt="3"/>
            </a:pPr>
            <a:r>
              <a:rPr lang="en-US" dirty="0">
                <a:solidFill>
                  <a:srgbClr val="FD2DFF"/>
                </a:solidFill>
              </a:rPr>
              <a:t>WebSocket</a:t>
            </a:r>
            <a:r>
              <a:rPr lang="en-US" dirty="0"/>
              <a:t> - per web socket connection </a:t>
            </a:r>
            <a:endParaRPr lang="en-US" sz="1600" dirty="0"/>
          </a:p>
          <a:p>
            <a:pPr lvl="1">
              <a:buFont typeface="+mj-lt"/>
              <a:buAutoNum type="arabicPeriod" startAt="3"/>
            </a:pPr>
            <a:endParaRPr lang="he-IL" sz="1600" dirty="0"/>
          </a:p>
          <a:p>
            <a:pPr lvl="1">
              <a:buFont typeface="+mj-lt"/>
              <a:buAutoNum type="arabicPeriod" startAt="3"/>
            </a:pPr>
            <a:endParaRPr lang="en-US" dirty="0"/>
          </a:p>
          <a:p>
            <a:endParaRPr lang="en-IL" dirty="0"/>
          </a:p>
        </p:txBody>
      </p:sp>
    </p:spTree>
    <p:extLst>
      <p:ext uri="{BB962C8B-B14F-4D97-AF65-F5344CB8AC3E}">
        <p14:creationId xmlns:p14="http://schemas.microsoft.com/office/powerpoint/2010/main" val="19097382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9436B-EF9C-69FD-BC5B-867134DF2496}"/>
              </a:ext>
            </a:extLst>
          </p:cNvPr>
          <p:cNvSpPr>
            <a:spLocks noGrp="1"/>
          </p:cNvSpPr>
          <p:nvPr>
            <p:ph type="title"/>
          </p:nvPr>
        </p:nvSpPr>
        <p:spPr/>
        <p:txBody>
          <a:bodyPr/>
          <a:lstStyle/>
          <a:p>
            <a:r>
              <a:rPr lang="en-IL" dirty="0"/>
              <a:t>Beans Scope: examples</a:t>
            </a:r>
          </a:p>
        </p:txBody>
      </p:sp>
      <p:sp>
        <p:nvSpPr>
          <p:cNvPr id="3" name="Content Placeholder 2">
            <a:extLst>
              <a:ext uri="{FF2B5EF4-FFF2-40B4-BE49-F238E27FC236}">
                <a16:creationId xmlns:a16="http://schemas.microsoft.com/office/drawing/2014/main" id="{A5A51A8B-51C4-BB36-10BE-555142892B5E}"/>
              </a:ext>
            </a:extLst>
          </p:cNvPr>
          <p:cNvSpPr>
            <a:spLocks noGrp="1"/>
          </p:cNvSpPr>
          <p:nvPr>
            <p:ph sz="half" idx="1"/>
          </p:nvPr>
        </p:nvSpPr>
        <p:spPr>
          <a:xfrm>
            <a:off x="677334" y="3644537"/>
            <a:ext cx="4184035" cy="2396823"/>
          </a:xfrm>
          <a:solidFill>
            <a:schemeClr val="accent1">
              <a:lumMod val="20000"/>
              <a:lumOff val="80000"/>
            </a:schemeClr>
          </a:solidFill>
          <a:ln>
            <a:solidFill>
              <a:schemeClr val="tx2">
                <a:lumMod val="75000"/>
              </a:schemeClr>
            </a:solidFill>
          </a:ln>
        </p:spPr>
        <p:txBody>
          <a:bodyPr>
            <a:normAutofit/>
          </a:bodyPr>
          <a:lstStyle/>
          <a:p>
            <a:pPr marL="0" indent="0">
              <a:buNone/>
            </a:pPr>
            <a:r>
              <a:rPr lang="en-US" sz="1600" dirty="0">
                <a:solidFill>
                  <a:srgbClr val="9E880D"/>
                </a:solidFill>
                <a:latin typeface="Courier New" panose="02070309020205020404" pitchFamily="49" charset="0"/>
                <a:cs typeface="Courier New" panose="02070309020205020404" pitchFamily="49" charset="0"/>
              </a:rPr>
              <a:t>@Bean</a:t>
            </a:r>
          </a:p>
          <a:p>
            <a:pPr marL="0" indent="0">
              <a:buNone/>
            </a:pPr>
            <a:r>
              <a:rPr lang="en-US" sz="1600" b="1" dirty="0">
                <a:solidFill>
                  <a:srgbClr val="9E880D"/>
                </a:solidFill>
                <a:latin typeface="Courier New" panose="02070309020205020404" pitchFamily="49" charset="0"/>
                <a:cs typeface="Courier New" panose="02070309020205020404" pitchFamily="49" charset="0"/>
              </a:rPr>
              <a:t>@Scope("singleton")</a:t>
            </a:r>
          </a:p>
          <a:p>
            <a:pPr marL="0" indent="0">
              <a:buNone/>
            </a:pPr>
            <a:r>
              <a:rPr lang="en-US" sz="1600" dirty="0">
                <a:solidFill>
                  <a:srgbClr val="0033B3"/>
                </a:solidFill>
                <a:latin typeface="Courier New" panose="02070309020205020404" pitchFamily="49" charset="0"/>
                <a:cs typeface="Courier New" panose="02070309020205020404" pitchFamily="49" charset="0"/>
              </a:rPr>
              <a:t>public</a:t>
            </a:r>
            <a:r>
              <a:rPr lang="en-US" sz="1600" dirty="0">
                <a:latin typeface="Courier New" panose="02070309020205020404" pitchFamily="49" charset="0"/>
                <a:cs typeface="Courier New" panose="02070309020205020404" pitchFamily="49" charset="0"/>
              </a:rPr>
              <a:t> Person </a:t>
            </a:r>
            <a:r>
              <a:rPr lang="en-US" sz="1600" dirty="0" err="1">
                <a:latin typeface="Courier New" panose="02070309020205020404" pitchFamily="49" charset="0"/>
                <a:cs typeface="Courier New" panose="02070309020205020404" pitchFamily="49" charset="0"/>
              </a:rPr>
              <a:t>personSingleton</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33B3"/>
                </a:solidFill>
                <a:latin typeface="Courier New" panose="02070309020205020404" pitchFamily="49" charset="0"/>
                <a:cs typeface="Courier New" panose="02070309020205020404" pitchFamily="49" charset="0"/>
              </a:rPr>
              <a:t>return</a:t>
            </a:r>
            <a:r>
              <a:rPr lang="en-US" sz="1600" dirty="0">
                <a:latin typeface="Courier New" panose="02070309020205020404" pitchFamily="49" charset="0"/>
                <a:cs typeface="Courier New" panose="02070309020205020404" pitchFamily="49" charset="0"/>
              </a:rPr>
              <a:t> </a:t>
            </a:r>
            <a:r>
              <a:rPr lang="en-US" sz="1600" dirty="0">
                <a:solidFill>
                  <a:srgbClr val="0033B3"/>
                </a:solidFill>
                <a:latin typeface="Courier New" panose="02070309020205020404" pitchFamily="49" charset="0"/>
                <a:cs typeface="Courier New" panose="02070309020205020404" pitchFamily="49" charset="0"/>
              </a:rPr>
              <a:t>new</a:t>
            </a:r>
            <a:r>
              <a:rPr lang="en-US" sz="1600" dirty="0">
                <a:latin typeface="Courier New" panose="02070309020205020404" pitchFamily="49" charset="0"/>
                <a:cs typeface="Courier New" panose="02070309020205020404" pitchFamily="49" charset="0"/>
              </a:rPr>
              <a:t> Person();</a:t>
            </a:r>
          </a:p>
          <a:p>
            <a:pPr marL="0" indent="0">
              <a:buNone/>
            </a:pPr>
            <a:r>
              <a:rPr lang="en-US" sz="1600" dirty="0">
                <a:latin typeface="Courier New" panose="02070309020205020404" pitchFamily="49" charset="0"/>
                <a:cs typeface="Courier New" panose="02070309020205020404" pitchFamily="49" charset="0"/>
              </a:rPr>
              <a:t>}</a:t>
            </a:r>
          </a:p>
          <a:p>
            <a:endParaRPr lang="en-IL" dirty="0"/>
          </a:p>
        </p:txBody>
      </p:sp>
      <p:sp>
        <p:nvSpPr>
          <p:cNvPr id="4" name="Content Placeholder 3">
            <a:extLst>
              <a:ext uri="{FF2B5EF4-FFF2-40B4-BE49-F238E27FC236}">
                <a16:creationId xmlns:a16="http://schemas.microsoft.com/office/drawing/2014/main" id="{F96CD4F2-B702-9DE4-81BE-E1DCF38351B0}"/>
              </a:ext>
            </a:extLst>
          </p:cNvPr>
          <p:cNvSpPr>
            <a:spLocks noGrp="1"/>
          </p:cNvSpPr>
          <p:nvPr>
            <p:ph sz="half" idx="2"/>
          </p:nvPr>
        </p:nvSpPr>
        <p:spPr>
          <a:xfrm>
            <a:off x="5089970" y="3644537"/>
            <a:ext cx="4184034" cy="2396825"/>
          </a:xfrm>
          <a:solidFill>
            <a:schemeClr val="accent1">
              <a:lumMod val="20000"/>
              <a:lumOff val="80000"/>
            </a:schemeClr>
          </a:solidFill>
          <a:ln>
            <a:solidFill>
              <a:schemeClr val="tx2">
                <a:lumMod val="75000"/>
              </a:schemeClr>
            </a:solidFill>
          </a:ln>
        </p:spPr>
        <p:txBody>
          <a:bodyPr>
            <a:normAutofit/>
          </a:bodyPr>
          <a:lstStyle/>
          <a:p>
            <a:pPr marL="0" indent="0">
              <a:buNone/>
            </a:pPr>
            <a:r>
              <a:rPr lang="en-US" sz="1600" dirty="0">
                <a:solidFill>
                  <a:srgbClr val="9E880D"/>
                </a:solidFill>
                <a:latin typeface="Courier New" panose="02070309020205020404" pitchFamily="49" charset="0"/>
                <a:cs typeface="Courier New" panose="02070309020205020404" pitchFamily="49" charset="0"/>
              </a:rPr>
              <a:t>@Bean</a:t>
            </a:r>
          </a:p>
          <a:p>
            <a:pPr marL="0" indent="0">
              <a:buNone/>
            </a:pPr>
            <a:r>
              <a:rPr lang="en-US" sz="1600" b="1" dirty="0">
                <a:solidFill>
                  <a:srgbClr val="9E880D"/>
                </a:solidFill>
                <a:latin typeface="Courier New" panose="02070309020205020404" pitchFamily="49" charset="0"/>
                <a:cs typeface="Courier New" panose="02070309020205020404" pitchFamily="49" charset="0"/>
              </a:rPr>
              <a:t>@Scope("prototype")</a:t>
            </a:r>
          </a:p>
          <a:p>
            <a:pPr marL="0" indent="0">
              <a:buNone/>
            </a:pPr>
            <a:r>
              <a:rPr lang="en-US" sz="1600" dirty="0">
                <a:solidFill>
                  <a:srgbClr val="0033B3"/>
                </a:solidFill>
                <a:latin typeface="Courier New" panose="02070309020205020404" pitchFamily="49" charset="0"/>
                <a:cs typeface="Courier New" panose="02070309020205020404" pitchFamily="49" charset="0"/>
              </a:rPr>
              <a:t>public</a:t>
            </a:r>
            <a:r>
              <a:rPr lang="en-US" sz="1600" dirty="0">
                <a:latin typeface="Courier New" panose="02070309020205020404" pitchFamily="49" charset="0"/>
                <a:cs typeface="Courier New" panose="02070309020205020404" pitchFamily="49" charset="0"/>
              </a:rPr>
              <a:t> Person </a:t>
            </a:r>
            <a:r>
              <a:rPr lang="en-US" sz="1600" dirty="0" err="1">
                <a:latin typeface="Courier New" panose="02070309020205020404" pitchFamily="49" charset="0"/>
                <a:cs typeface="Courier New" panose="02070309020205020404" pitchFamily="49" charset="0"/>
              </a:rPr>
              <a:t>personPrototype</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33B3"/>
                </a:solidFill>
                <a:latin typeface="Courier New" panose="02070309020205020404" pitchFamily="49" charset="0"/>
                <a:cs typeface="Courier New" panose="02070309020205020404" pitchFamily="49" charset="0"/>
              </a:rPr>
              <a:t>return</a:t>
            </a:r>
            <a:r>
              <a:rPr lang="en-US" sz="1600" dirty="0">
                <a:latin typeface="Courier New" panose="02070309020205020404" pitchFamily="49" charset="0"/>
                <a:cs typeface="Courier New" panose="02070309020205020404" pitchFamily="49" charset="0"/>
              </a:rPr>
              <a:t> </a:t>
            </a:r>
            <a:r>
              <a:rPr lang="en-US" sz="1600" dirty="0">
                <a:solidFill>
                  <a:srgbClr val="0033B3"/>
                </a:solidFill>
                <a:latin typeface="Courier New" panose="02070309020205020404" pitchFamily="49" charset="0"/>
                <a:cs typeface="Courier New" panose="02070309020205020404" pitchFamily="49" charset="0"/>
              </a:rPr>
              <a:t>new</a:t>
            </a:r>
            <a:r>
              <a:rPr lang="en-US" sz="1600" dirty="0">
                <a:latin typeface="Courier New" panose="02070309020205020404" pitchFamily="49" charset="0"/>
                <a:cs typeface="Courier New" panose="02070309020205020404" pitchFamily="49" charset="0"/>
              </a:rPr>
              <a:t> Person();</a:t>
            </a:r>
          </a:p>
          <a:p>
            <a:pPr marL="0" indent="0">
              <a:buNone/>
            </a:pPr>
            <a:r>
              <a:rPr lang="en-US" sz="1600" dirty="0">
                <a:latin typeface="Courier New" panose="02070309020205020404" pitchFamily="49" charset="0"/>
                <a:cs typeface="Courier New" panose="02070309020205020404" pitchFamily="49" charset="0"/>
              </a:rPr>
              <a:t>}</a:t>
            </a:r>
            <a:endParaRPr lang="en-IL" sz="1600" dirty="0">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A12E938F-43EF-9031-0322-AFFCEE872EC8}"/>
              </a:ext>
            </a:extLst>
          </p:cNvPr>
          <p:cNvSpPr txBox="1">
            <a:spLocks/>
          </p:cNvSpPr>
          <p:nvPr/>
        </p:nvSpPr>
        <p:spPr>
          <a:xfrm>
            <a:off x="2325189" y="1488614"/>
            <a:ext cx="6723017" cy="1724850"/>
          </a:xfrm>
          <a:prstGeom prst="rect">
            <a:avLst/>
          </a:prstGeom>
          <a:solidFill>
            <a:schemeClr val="tx2">
              <a:lumMod val="20000"/>
              <a:lumOff val="80000"/>
            </a:schemeClr>
          </a:solidFill>
          <a:ln>
            <a:solidFill>
              <a:schemeClr val="tx2">
                <a:lumMod val="75000"/>
              </a:schemeClr>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1600" dirty="0">
                <a:solidFill>
                  <a:srgbClr val="0033B3"/>
                </a:solidFill>
                <a:latin typeface="Courier New" panose="02070309020205020404" pitchFamily="49" charset="0"/>
                <a:cs typeface="Courier New" panose="02070309020205020404" pitchFamily="49" charset="0"/>
              </a:rPr>
              <a:t>public</a:t>
            </a:r>
            <a:r>
              <a:rPr lang="en-US" sz="1600" dirty="0">
                <a:latin typeface="Courier New" panose="02070309020205020404" pitchFamily="49" charset="0"/>
                <a:cs typeface="Courier New" panose="02070309020205020404" pitchFamily="49" charset="0"/>
              </a:rPr>
              <a:t> </a:t>
            </a:r>
            <a:r>
              <a:rPr lang="en-US" sz="1600" dirty="0">
                <a:solidFill>
                  <a:srgbClr val="0033B3"/>
                </a:solidFill>
                <a:latin typeface="Courier New" panose="02070309020205020404" pitchFamily="49" charset="0"/>
                <a:cs typeface="Courier New" panose="02070309020205020404" pitchFamily="49" charset="0"/>
              </a:rPr>
              <a:t>class</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Person</a:t>
            </a:r>
            <a:r>
              <a:rPr lang="en-US" sz="1600" dirty="0">
                <a:latin typeface="Courier New" panose="02070309020205020404" pitchFamily="49" charset="0"/>
                <a:cs typeface="Courier New" panose="02070309020205020404" pitchFamily="49" charset="0"/>
              </a:rPr>
              <a:t> {</a:t>
            </a:r>
          </a:p>
          <a:p>
            <a:pPr marL="0" indent="0">
              <a:buFont typeface="Wingdings 3" charset="2"/>
              <a:buNone/>
            </a:pPr>
            <a:r>
              <a:rPr lang="en-US" sz="1600" dirty="0">
                <a:latin typeface="Courier New" panose="02070309020205020404" pitchFamily="49" charset="0"/>
                <a:cs typeface="Courier New" panose="02070309020205020404" pitchFamily="49" charset="0"/>
              </a:rPr>
              <a:t>    </a:t>
            </a:r>
            <a:r>
              <a:rPr lang="en-US" sz="1600" dirty="0">
                <a:solidFill>
                  <a:srgbClr val="0033B3"/>
                </a:solidFill>
                <a:latin typeface="Courier New" panose="02070309020205020404" pitchFamily="49" charset="0"/>
                <a:cs typeface="Courier New" panose="02070309020205020404" pitchFamily="49" charset="0"/>
              </a:rPr>
              <a:t>private</a:t>
            </a:r>
            <a:r>
              <a:rPr lang="en-US" sz="1600" dirty="0">
                <a:latin typeface="Courier New" panose="02070309020205020404" pitchFamily="49" charset="0"/>
                <a:cs typeface="Courier New" panose="02070309020205020404" pitchFamily="49" charset="0"/>
              </a:rPr>
              <a:t> String name;</a:t>
            </a:r>
          </a:p>
          <a:p>
            <a:pPr marL="0" indent="0">
              <a:buFont typeface="Wingdings 3" charset="2"/>
              <a:buNone/>
            </a:pPr>
            <a:r>
              <a:rPr lang="en-US" sz="1600" dirty="0">
                <a:latin typeface="Courier New" panose="02070309020205020404" pitchFamily="49" charset="0"/>
                <a:cs typeface="Courier New" panose="02070309020205020404" pitchFamily="49" charset="0"/>
              </a:rPr>
              <a:t>    // code</a:t>
            </a:r>
          </a:p>
          <a:p>
            <a:pPr marL="0" indent="0">
              <a:buFont typeface="Wingdings 3" charset="2"/>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705426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84837-F5FC-7A73-CF6F-7D657EEDAE2D}"/>
              </a:ext>
            </a:extLst>
          </p:cNvPr>
          <p:cNvSpPr>
            <a:spLocks noGrp="1"/>
          </p:cNvSpPr>
          <p:nvPr>
            <p:ph type="title"/>
          </p:nvPr>
        </p:nvSpPr>
        <p:spPr>
          <a:xfrm>
            <a:off x="677334" y="609600"/>
            <a:ext cx="8596668" cy="1105989"/>
          </a:xfrm>
        </p:spPr>
        <p:txBody>
          <a:bodyPr/>
          <a:lstStyle/>
          <a:p>
            <a:r>
              <a:rPr lang="en-IL" dirty="0"/>
              <a:t>Spring Collections</a:t>
            </a:r>
          </a:p>
        </p:txBody>
      </p:sp>
      <p:sp>
        <p:nvSpPr>
          <p:cNvPr id="3" name="Content Placeholder 2">
            <a:extLst>
              <a:ext uri="{FF2B5EF4-FFF2-40B4-BE49-F238E27FC236}">
                <a16:creationId xmlns:a16="http://schemas.microsoft.com/office/drawing/2014/main" id="{5EA3FF13-2588-99DE-8909-AB06DBA26E77}"/>
              </a:ext>
            </a:extLst>
          </p:cNvPr>
          <p:cNvSpPr>
            <a:spLocks noGrp="1"/>
          </p:cNvSpPr>
          <p:nvPr>
            <p:ph idx="1"/>
          </p:nvPr>
        </p:nvSpPr>
        <p:spPr>
          <a:xfrm>
            <a:off x="677334" y="2011680"/>
            <a:ext cx="8596668" cy="4236720"/>
          </a:xfrm>
        </p:spPr>
        <p:txBody>
          <a:bodyPr/>
          <a:lstStyle/>
          <a:p>
            <a:r>
              <a:rPr lang="en-US" sz="2400" dirty="0"/>
              <a:t>Spring supports the automatic definition of various collections:</a:t>
            </a:r>
          </a:p>
          <a:p>
            <a:pPr marL="285750" indent="-285750">
              <a:buFont typeface="Arial" panose="020B0604020202020204" pitchFamily="34" charset="0"/>
              <a:buChar char="•"/>
            </a:pPr>
            <a:r>
              <a:rPr lang="en-US" sz="2400" dirty="0">
                <a:solidFill>
                  <a:srgbClr val="0000FF"/>
                </a:solidFill>
              </a:rPr>
              <a:t>List</a:t>
            </a:r>
            <a:r>
              <a:rPr lang="en-US" sz="2400" dirty="0"/>
              <a:t> (concrete class: </a:t>
            </a:r>
            <a:r>
              <a:rPr lang="en-US" sz="2400" dirty="0" err="1">
                <a:solidFill>
                  <a:srgbClr val="0000FF"/>
                </a:solidFill>
              </a:rPr>
              <a:t>ArrayList</a:t>
            </a:r>
            <a:r>
              <a:rPr lang="en-US" sz="2400" dirty="0"/>
              <a:t>)</a:t>
            </a:r>
          </a:p>
          <a:p>
            <a:pPr marL="285750" indent="-285750">
              <a:buFont typeface="Arial" panose="020B0604020202020204" pitchFamily="34" charset="0"/>
              <a:buChar char="•"/>
            </a:pPr>
            <a:r>
              <a:rPr lang="en-US" sz="2400" dirty="0">
                <a:solidFill>
                  <a:srgbClr val="0000FF"/>
                </a:solidFill>
              </a:rPr>
              <a:t>Set</a:t>
            </a:r>
            <a:r>
              <a:rPr lang="en-US" sz="2400" dirty="0"/>
              <a:t> (concrete class: </a:t>
            </a:r>
            <a:r>
              <a:rPr lang="en-US" sz="2400" dirty="0">
                <a:solidFill>
                  <a:srgbClr val="0000FF"/>
                </a:solidFill>
              </a:rPr>
              <a:t>HashSet</a:t>
            </a:r>
            <a:r>
              <a:rPr lang="en-US" sz="2400" dirty="0"/>
              <a:t>)</a:t>
            </a:r>
          </a:p>
          <a:p>
            <a:pPr marL="285750" indent="-285750">
              <a:buFont typeface="Arial" panose="020B0604020202020204" pitchFamily="34" charset="0"/>
              <a:buChar char="•"/>
            </a:pPr>
            <a:r>
              <a:rPr lang="en-US" sz="2400" dirty="0">
                <a:solidFill>
                  <a:srgbClr val="0000FF"/>
                </a:solidFill>
              </a:rPr>
              <a:t>Map</a:t>
            </a:r>
            <a:r>
              <a:rPr lang="en-US" sz="2400" dirty="0"/>
              <a:t> (concrete class: </a:t>
            </a:r>
            <a:r>
              <a:rPr lang="en-US" sz="2400" dirty="0" err="1">
                <a:solidFill>
                  <a:srgbClr val="0000FF"/>
                </a:solidFill>
              </a:rPr>
              <a:t>TreeMap</a:t>
            </a:r>
            <a:r>
              <a:rPr lang="en-US" sz="2400" dirty="0"/>
              <a:t>)</a:t>
            </a:r>
          </a:p>
          <a:p>
            <a:pPr marL="285750" indent="-285750">
              <a:buFont typeface="Arial" panose="020B0604020202020204" pitchFamily="34" charset="0"/>
              <a:buChar char="•"/>
            </a:pPr>
            <a:r>
              <a:rPr lang="en-US" sz="2400" dirty="0">
                <a:solidFill>
                  <a:srgbClr val="0000FF"/>
                </a:solidFill>
              </a:rPr>
              <a:t>Properties</a:t>
            </a:r>
            <a:r>
              <a:rPr lang="en-US" sz="2400" dirty="0"/>
              <a:t> (concrete class: </a:t>
            </a:r>
            <a:r>
              <a:rPr lang="en-US" sz="2400" dirty="0">
                <a:solidFill>
                  <a:srgbClr val="0000FF"/>
                </a:solidFill>
              </a:rPr>
              <a:t>Properties</a:t>
            </a:r>
            <a:r>
              <a:rPr lang="en-US" sz="2400" dirty="0"/>
              <a:t>)</a:t>
            </a:r>
          </a:p>
          <a:p>
            <a:endParaRPr lang="en-IL" dirty="0"/>
          </a:p>
        </p:txBody>
      </p:sp>
    </p:spTree>
    <p:extLst>
      <p:ext uri="{BB962C8B-B14F-4D97-AF65-F5344CB8AC3E}">
        <p14:creationId xmlns:p14="http://schemas.microsoft.com/office/powerpoint/2010/main" val="26444154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9E29-30C0-8292-ECAB-5B9768ED0420}"/>
              </a:ext>
            </a:extLst>
          </p:cNvPr>
          <p:cNvSpPr>
            <a:spLocks noGrp="1"/>
          </p:cNvSpPr>
          <p:nvPr>
            <p:ph type="title"/>
          </p:nvPr>
        </p:nvSpPr>
        <p:spPr/>
        <p:txBody>
          <a:bodyPr/>
          <a:lstStyle/>
          <a:p>
            <a:r>
              <a:rPr lang="en-IL" dirty="0"/>
              <a:t>Spring collections: example</a:t>
            </a:r>
          </a:p>
        </p:txBody>
      </p:sp>
      <p:sp>
        <p:nvSpPr>
          <p:cNvPr id="3" name="Content Placeholder 2">
            <a:extLst>
              <a:ext uri="{FF2B5EF4-FFF2-40B4-BE49-F238E27FC236}">
                <a16:creationId xmlns:a16="http://schemas.microsoft.com/office/drawing/2014/main" id="{4D9628E9-84F2-8ED3-EBAF-E11891205BB2}"/>
              </a:ext>
            </a:extLst>
          </p:cNvPr>
          <p:cNvSpPr>
            <a:spLocks noGrp="1"/>
          </p:cNvSpPr>
          <p:nvPr>
            <p:ph idx="1"/>
          </p:nvPr>
        </p:nvSpPr>
        <p:spPr>
          <a:xfrm>
            <a:off x="677334" y="1428207"/>
            <a:ext cx="8596668" cy="4613156"/>
          </a:xfrm>
          <a:solidFill>
            <a:schemeClr val="tx2">
              <a:lumMod val="20000"/>
              <a:lumOff val="80000"/>
            </a:schemeClr>
          </a:solidFill>
          <a:ln>
            <a:solidFill>
              <a:schemeClr val="tx2">
                <a:lumMod val="75000"/>
              </a:schemeClr>
            </a:solidFill>
          </a:ln>
        </p:spPr>
        <p:txBody>
          <a:bodyPr>
            <a:normAutofit fontScale="92500" lnSpcReduction="10000"/>
          </a:bodyPr>
          <a:lstStyle/>
          <a:p>
            <a:pPr marL="0" indent="0">
              <a:buNone/>
            </a:pPr>
            <a:r>
              <a:rPr lang="en-US" dirty="0">
                <a:solidFill>
                  <a:srgbClr val="9E880D"/>
                </a:solidFill>
                <a:effectLst/>
                <a:latin typeface="Courier New" panose="02070309020205020404" pitchFamily="49" charset="0"/>
                <a:cs typeface="Courier New" panose="02070309020205020404" pitchFamily="49" charset="0"/>
              </a:rPr>
              <a:t>@Configuration</a:t>
            </a:r>
            <a:br>
              <a:rPr lang="en-US" dirty="0">
                <a:solidFill>
                  <a:srgbClr val="9E880D"/>
                </a:solidFill>
                <a:effectLst/>
                <a:latin typeface="Courier New" panose="02070309020205020404" pitchFamily="49" charset="0"/>
                <a:cs typeface="Courier New" panose="02070309020205020404" pitchFamily="49" charset="0"/>
              </a:rPr>
            </a:br>
            <a:r>
              <a:rPr lang="en-US" dirty="0">
                <a:solidFill>
                  <a:srgbClr val="0033B3"/>
                </a:solidFill>
                <a:effectLst/>
                <a:latin typeface="Courier New" panose="02070309020205020404" pitchFamily="49" charset="0"/>
                <a:cs typeface="Courier New" panose="02070309020205020404" pitchFamily="49" charset="0"/>
              </a:rPr>
              <a:t>public class </a:t>
            </a:r>
            <a:r>
              <a:rPr lang="en-US" dirty="0" err="1">
                <a:solidFill>
                  <a:srgbClr val="000000"/>
                </a:solidFill>
                <a:effectLst/>
                <a:latin typeface="Courier New" panose="02070309020205020404" pitchFamily="49" charset="0"/>
                <a:cs typeface="Courier New" panose="02070309020205020404" pitchFamily="49" charset="0"/>
              </a:rPr>
              <a:t>CollectionsConfig</a:t>
            </a:r>
            <a:r>
              <a:rPr lang="en-US" dirty="0">
                <a:solidFill>
                  <a:srgbClr val="000000"/>
                </a:solidFill>
                <a:effectLst/>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a:solidFill>
                  <a:srgbClr val="9E880D"/>
                </a:solidFill>
                <a:effectLst/>
                <a:latin typeface="Courier New" panose="02070309020205020404" pitchFamily="49" charset="0"/>
                <a:cs typeface="Courier New" panose="02070309020205020404" pitchFamily="49" charset="0"/>
              </a:rPr>
              <a:t>@Bean</a:t>
            </a:r>
            <a:br>
              <a:rPr lang="en-US" dirty="0">
                <a:solidFill>
                  <a:srgbClr val="9E880D"/>
                </a:solidFill>
                <a:effectLst/>
                <a:latin typeface="Courier New" panose="02070309020205020404" pitchFamily="49" charset="0"/>
                <a:cs typeface="Courier New" panose="02070309020205020404" pitchFamily="49" charset="0"/>
              </a:rPr>
            </a:br>
            <a:r>
              <a:rPr lang="en-US" dirty="0">
                <a:solidFill>
                  <a:srgbClr val="9E880D"/>
                </a:solidFill>
                <a:effectLst/>
                <a:latin typeface="Courier New" panose="02070309020205020404" pitchFamily="49" charset="0"/>
                <a:cs typeface="Courier New" panose="02070309020205020404" pitchFamily="49" charset="0"/>
              </a:rPr>
              <a:t>    </a:t>
            </a:r>
            <a:r>
              <a:rPr lang="en-US" dirty="0">
                <a:solidFill>
                  <a:srgbClr val="0033B3"/>
                </a:solidFill>
                <a:effectLst/>
                <a:latin typeface="Courier New" panose="02070309020205020404" pitchFamily="49" charset="0"/>
                <a:cs typeface="Courier New" panose="02070309020205020404" pitchFamily="49" charset="0"/>
              </a:rPr>
              <a:t>public </a:t>
            </a:r>
            <a:r>
              <a:rPr lang="en-US" dirty="0">
                <a:solidFill>
                  <a:srgbClr val="000000"/>
                </a:solidFill>
                <a:effectLst/>
                <a:latin typeface="Courier New" panose="02070309020205020404" pitchFamily="49" charset="0"/>
                <a:cs typeface="Courier New" panose="02070309020205020404" pitchFamily="49" charset="0"/>
              </a:rPr>
              <a:t>List</a:t>
            </a:r>
            <a:r>
              <a:rPr lang="en-US" dirty="0">
                <a:latin typeface="Courier New" panose="02070309020205020404" pitchFamily="49" charset="0"/>
                <a:cs typeface="Courier New" panose="02070309020205020404" pitchFamily="49" charset="0"/>
              </a:rPr>
              <a:t>&lt;</a:t>
            </a:r>
            <a:r>
              <a:rPr lang="en-US" dirty="0" err="1">
                <a:solidFill>
                  <a:srgbClr val="000000"/>
                </a:solidFill>
                <a:effectLst/>
                <a:latin typeface="Courier New" panose="02070309020205020404" pitchFamily="49" charset="0"/>
                <a:cs typeface="Courier New" panose="02070309020205020404" pitchFamily="49" charset="0"/>
              </a:rPr>
              <a:t>MyComponent</a:t>
            </a:r>
            <a:r>
              <a:rPr lang="en-US" dirty="0">
                <a:latin typeface="Courier New" panose="02070309020205020404" pitchFamily="49" charset="0"/>
                <a:cs typeface="Courier New" panose="02070309020205020404" pitchFamily="49" charset="0"/>
              </a:rPr>
              <a:t>&gt; </a:t>
            </a:r>
            <a:r>
              <a:rPr lang="en-US" dirty="0" err="1">
                <a:solidFill>
                  <a:srgbClr val="00627A"/>
                </a:solidFill>
                <a:effectLst/>
                <a:latin typeface="Courier New" panose="02070309020205020404" pitchFamily="49" charset="0"/>
                <a:cs typeface="Courier New" panose="02070309020205020404" pitchFamily="49" charset="0"/>
              </a:rPr>
              <a:t>componentsList</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0033B3"/>
                </a:solidFill>
                <a:latin typeface="Courier New" panose="02070309020205020404" pitchFamily="49" charset="0"/>
                <a:cs typeface="Courier New" panose="02070309020205020404" pitchFamily="49" charset="0"/>
              </a:rPr>
              <a:t>return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Array.asList</a:t>
            </a:r>
            <a:r>
              <a:rPr lang="en-US" dirty="0">
                <a:latin typeface="Courier New" panose="02070309020205020404" pitchFamily="49" charset="0"/>
                <a:cs typeface="Courier New" panose="02070309020205020404" pitchFamily="49" charset="0"/>
              </a:rPr>
              <a:t>(</a:t>
            </a:r>
            <a:r>
              <a:rPr lang="en-US" dirty="0">
                <a:solidFill>
                  <a:srgbClr val="0033B3"/>
                </a:solidFill>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MyComponent</a:t>
            </a:r>
            <a:r>
              <a:rPr lang="en-US" dirty="0">
                <a:latin typeface="Courier New" panose="02070309020205020404" pitchFamily="49" charset="0"/>
                <a:cs typeface="Courier New" panose="02070309020205020404" pitchFamily="49" charset="0"/>
              </a:rPr>
              <a:t>(“1”), </a:t>
            </a:r>
            <a:r>
              <a:rPr lang="en-US" dirty="0">
                <a:solidFill>
                  <a:srgbClr val="0033B3"/>
                </a:solidFill>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MyComponent</a:t>
            </a:r>
            <a:r>
              <a:rPr lang="en-US" dirty="0">
                <a:latin typeface="Courier New" panose="02070309020205020404" pitchFamily="49" charset="0"/>
                <a:cs typeface="Courier New" panose="02070309020205020404" pitchFamily="49" charset="0"/>
              </a:rPr>
              <a:t>(“2”));</a:t>
            </a:r>
          </a:p>
          <a:p>
            <a:pPr marL="457200" lvl="1"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solidFill>
                  <a:srgbClr val="0033B3"/>
                </a:solidFill>
                <a:effectLst/>
                <a:latin typeface="Courier New" panose="02070309020205020404" pitchFamily="49" charset="0"/>
                <a:cs typeface="Courier New" panose="02070309020205020404" pitchFamily="49" charset="0"/>
              </a:rPr>
              <a:t>public class </a:t>
            </a:r>
            <a:r>
              <a:rPr lang="en-US" dirty="0" err="1">
                <a:solidFill>
                  <a:srgbClr val="000000"/>
                </a:solidFill>
                <a:effectLst/>
                <a:latin typeface="Courier New" panose="02070309020205020404" pitchFamily="49" charset="0"/>
                <a:cs typeface="Courier New" panose="02070309020205020404" pitchFamily="49" charset="0"/>
              </a:rPr>
              <a:t>ComponentsBean</a:t>
            </a:r>
            <a:r>
              <a:rPr lang="en-US" dirty="0">
                <a:solidFill>
                  <a:srgbClr val="000000"/>
                </a:solidFill>
                <a:effectLst/>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a:solidFill>
                  <a:srgbClr val="9E880D"/>
                </a:solidFill>
                <a:latin typeface="Courier New" panose="02070309020205020404" pitchFamily="49" charset="0"/>
                <a:cs typeface="Courier New" panose="02070309020205020404" pitchFamily="49" charset="0"/>
              </a:rPr>
              <a:t>@</a:t>
            </a:r>
            <a:r>
              <a:rPr lang="en-US" dirty="0" err="1">
                <a:solidFill>
                  <a:srgbClr val="9E880D"/>
                </a:solidFill>
                <a:latin typeface="Courier New" panose="02070309020205020404" pitchFamily="49" charset="0"/>
                <a:cs typeface="Courier New" panose="02070309020205020404" pitchFamily="49" charset="0"/>
              </a:rPr>
              <a:t>Autowired</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a:solidFill>
                  <a:srgbClr val="0033B3"/>
                </a:solidFill>
                <a:effectLst/>
                <a:latin typeface="Courier New" panose="02070309020205020404" pitchFamily="49" charset="0"/>
                <a:cs typeface="Courier New" panose="02070309020205020404" pitchFamily="49" charset="0"/>
              </a:rPr>
              <a:t>private </a:t>
            </a:r>
            <a:r>
              <a:rPr lang="en-US" dirty="0">
                <a:solidFill>
                  <a:srgbClr val="000000"/>
                </a:solidFill>
                <a:effectLst/>
                <a:latin typeface="Courier New" panose="02070309020205020404" pitchFamily="49" charset="0"/>
                <a:cs typeface="Courier New" panose="02070309020205020404" pitchFamily="49" charset="0"/>
              </a:rPr>
              <a:t>List</a:t>
            </a:r>
            <a:r>
              <a:rPr lang="en-US" dirty="0">
                <a:latin typeface="Courier New" panose="02070309020205020404" pitchFamily="49" charset="0"/>
                <a:cs typeface="Courier New" panose="02070309020205020404" pitchFamily="49" charset="0"/>
              </a:rPr>
              <a:t>&lt;</a:t>
            </a:r>
            <a:r>
              <a:rPr lang="en-US" dirty="0" err="1">
                <a:solidFill>
                  <a:srgbClr val="000000"/>
                </a:solidFill>
                <a:effectLst/>
                <a:latin typeface="Courier New" panose="02070309020205020404" pitchFamily="49" charset="0"/>
                <a:cs typeface="Courier New" panose="02070309020205020404" pitchFamily="49" charset="0"/>
              </a:rPr>
              <a:t>MyComponent</a:t>
            </a:r>
            <a:r>
              <a:rPr lang="en-US" dirty="0">
                <a:latin typeface="Courier New" panose="02070309020205020404" pitchFamily="49" charset="0"/>
                <a:cs typeface="Courier New" panose="02070309020205020404" pitchFamily="49" charset="0"/>
              </a:rPr>
              <a:t>&gt; </a:t>
            </a:r>
            <a:r>
              <a:rPr lang="en-US" dirty="0" err="1">
                <a:solidFill>
                  <a:srgbClr val="871094"/>
                </a:solidFill>
                <a:effectLst/>
                <a:latin typeface="Courier New" panose="02070309020205020404" pitchFamily="49" charset="0"/>
                <a:cs typeface="Courier New" panose="02070309020205020404" pitchFamily="49" charset="0"/>
              </a:rPr>
              <a:t>componentsList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endParaRPr lang="en-IL" dirty="0">
              <a:latin typeface="Courier New" panose="02070309020205020404" pitchFamily="49" charset="0"/>
              <a:cs typeface="Courier New" panose="02070309020205020404" pitchFamily="49" charset="0"/>
            </a:endParaRPr>
          </a:p>
          <a:p>
            <a:endParaRPr lang="en-IL" dirty="0"/>
          </a:p>
        </p:txBody>
      </p:sp>
    </p:spTree>
    <p:extLst>
      <p:ext uri="{BB962C8B-B14F-4D97-AF65-F5344CB8AC3E}">
        <p14:creationId xmlns:p14="http://schemas.microsoft.com/office/powerpoint/2010/main" val="27524808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A529C-3D2B-E87D-075A-ADB02E777593}"/>
              </a:ext>
            </a:extLst>
          </p:cNvPr>
          <p:cNvSpPr>
            <a:spLocks noGrp="1"/>
          </p:cNvSpPr>
          <p:nvPr>
            <p:ph type="title"/>
          </p:nvPr>
        </p:nvSpPr>
        <p:spPr/>
        <p:txBody>
          <a:bodyPr/>
          <a:lstStyle/>
          <a:p>
            <a:r>
              <a:rPr lang="en-IL" dirty="0"/>
              <a:t>@PostConstruct</a:t>
            </a:r>
          </a:p>
        </p:txBody>
      </p:sp>
      <p:sp>
        <p:nvSpPr>
          <p:cNvPr id="3" name="Content Placeholder 2">
            <a:extLst>
              <a:ext uri="{FF2B5EF4-FFF2-40B4-BE49-F238E27FC236}">
                <a16:creationId xmlns:a16="http://schemas.microsoft.com/office/drawing/2014/main" id="{8C4F54CB-DB54-1999-480E-575944DE1E07}"/>
              </a:ext>
            </a:extLst>
          </p:cNvPr>
          <p:cNvSpPr>
            <a:spLocks noGrp="1"/>
          </p:cNvSpPr>
          <p:nvPr>
            <p:ph idx="1"/>
          </p:nvPr>
        </p:nvSpPr>
        <p:spPr/>
        <p:txBody>
          <a:bodyPr>
            <a:normAutofit fontScale="92500" lnSpcReduction="10000"/>
          </a:bodyPr>
          <a:lstStyle/>
          <a:p>
            <a:r>
              <a:rPr lang="en-US" sz="1800" dirty="0"/>
              <a:t>Sometimes you may need access to the bean once it is fully created:</a:t>
            </a:r>
          </a:p>
          <a:p>
            <a:pPr marL="342900" indent="-342900">
              <a:buFont typeface="Arial" panose="020B0604020202020204" pitchFamily="34" charset="0"/>
              <a:buChar char="•"/>
            </a:pPr>
            <a:r>
              <a:rPr lang="en-US" sz="1800" dirty="0"/>
              <a:t>Perform some logical validation and assertions</a:t>
            </a:r>
          </a:p>
          <a:p>
            <a:pPr marL="342900" indent="-342900">
              <a:buFont typeface="Arial" panose="020B0604020202020204" pitchFamily="34" charset="0"/>
              <a:buChar char="•"/>
            </a:pPr>
            <a:r>
              <a:rPr lang="en-US" sz="1800" dirty="0"/>
              <a:t>Setup non-spring dependencies based on injectable beans</a:t>
            </a:r>
          </a:p>
          <a:p>
            <a:pPr marL="342900" indent="-342900">
              <a:buFont typeface="Arial" panose="020B0604020202020204" pitchFamily="34" charset="0"/>
              <a:buChar char="•"/>
            </a:pPr>
            <a:r>
              <a:rPr lang="en-US" sz="1800" dirty="0"/>
              <a:t>Verify </a:t>
            </a:r>
            <a:r>
              <a:rPr lang="en-US" sz="1800" dirty="0" err="1"/>
              <a:t>autowire</a:t>
            </a:r>
            <a:r>
              <a:rPr lang="en-US" sz="1800" dirty="0"/>
              <a:t> decisions</a:t>
            </a:r>
          </a:p>
          <a:p>
            <a:endParaRPr lang="en-US" sz="1800" dirty="0"/>
          </a:p>
          <a:p>
            <a:r>
              <a:rPr lang="en-US" sz="1800" dirty="0"/>
              <a:t>How can you know when a bean is passed through the creation process? </a:t>
            </a:r>
          </a:p>
          <a:p>
            <a:pPr marL="265113" indent="-265113">
              <a:buFont typeface="Arial" panose="020B0604020202020204" pitchFamily="34" charset="0"/>
              <a:buChar char="•"/>
            </a:pPr>
            <a:r>
              <a:rPr lang="en-US" sz="1800" dirty="0"/>
              <a:t>In constructor – setters DI have not been set yet</a:t>
            </a:r>
          </a:p>
          <a:p>
            <a:pPr marL="265113" indent="-265113">
              <a:buFont typeface="Arial" panose="020B0604020202020204" pitchFamily="34" charset="0"/>
              <a:buChar char="•"/>
            </a:pPr>
            <a:r>
              <a:rPr lang="en-US" sz="1800" dirty="0"/>
              <a:t>In each setter – you can’t tell what is the status of other status</a:t>
            </a:r>
          </a:p>
          <a:p>
            <a:endParaRPr lang="en-IL" dirty="0"/>
          </a:p>
          <a:p>
            <a:r>
              <a:rPr lang="en-IL" dirty="0"/>
              <a:t>Solution - </a:t>
            </a:r>
            <a:r>
              <a:rPr lang="en-US" sz="1800" dirty="0"/>
              <a:t>add special annotation </a:t>
            </a:r>
            <a:r>
              <a:rPr lang="en-US" sz="1800" dirty="0">
                <a:solidFill>
                  <a:schemeClr val="tx1"/>
                </a:solidFill>
              </a:rPr>
              <a:t>(</a:t>
            </a:r>
            <a:r>
              <a:rPr lang="en-US" sz="1800" dirty="0">
                <a:solidFill>
                  <a:schemeClr val="accent1"/>
                </a:solidFill>
              </a:rPr>
              <a:t>@</a:t>
            </a:r>
            <a:r>
              <a:rPr lang="en-US" sz="1800" dirty="0" err="1">
                <a:solidFill>
                  <a:schemeClr val="accent1"/>
                </a:solidFill>
              </a:rPr>
              <a:t>PostConstruct</a:t>
            </a:r>
            <a:r>
              <a:rPr lang="en-US" sz="1800" dirty="0"/>
              <a:t>) to any method you wish (JSR-250)</a:t>
            </a:r>
          </a:p>
          <a:p>
            <a:endParaRPr lang="en-IL" dirty="0"/>
          </a:p>
        </p:txBody>
      </p:sp>
    </p:spTree>
    <p:extLst>
      <p:ext uri="{BB962C8B-B14F-4D97-AF65-F5344CB8AC3E}">
        <p14:creationId xmlns:p14="http://schemas.microsoft.com/office/powerpoint/2010/main" val="27242565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2D1D8-EDAE-CB31-D6BC-8A46B89AA612}"/>
              </a:ext>
            </a:extLst>
          </p:cNvPr>
          <p:cNvSpPr>
            <a:spLocks noGrp="1"/>
          </p:cNvSpPr>
          <p:nvPr>
            <p:ph type="title"/>
          </p:nvPr>
        </p:nvSpPr>
        <p:spPr/>
        <p:txBody>
          <a:bodyPr/>
          <a:lstStyle/>
          <a:p>
            <a:r>
              <a:rPr lang="en-IL" dirty="0"/>
              <a:t>@PreDestroy</a:t>
            </a:r>
          </a:p>
        </p:txBody>
      </p:sp>
      <p:sp>
        <p:nvSpPr>
          <p:cNvPr id="3" name="Content Placeholder 2">
            <a:extLst>
              <a:ext uri="{FF2B5EF4-FFF2-40B4-BE49-F238E27FC236}">
                <a16:creationId xmlns:a16="http://schemas.microsoft.com/office/drawing/2014/main" id="{6C84E08B-FE3F-29F4-9C8D-534030186D45}"/>
              </a:ext>
            </a:extLst>
          </p:cNvPr>
          <p:cNvSpPr>
            <a:spLocks noGrp="1"/>
          </p:cNvSpPr>
          <p:nvPr>
            <p:ph idx="1"/>
          </p:nvPr>
        </p:nvSpPr>
        <p:spPr/>
        <p:txBody>
          <a:bodyPr/>
          <a:lstStyle/>
          <a:p>
            <a:r>
              <a:rPr lang="en-IL" dirty="0"/>
              <a:t>Similar to @PostConstruct, </a:t>
            </a:r>
            <a:r>
              <a:rPr lang="en-IL" dirty="0">
                <a:solidFill>
                  <a:schemeClr val="accent1"/>
                </a:solidFill>
              </a:rPr>
              <a:t>@PreDestroy </a:t>
            </a:r>
            <a:r>
              <a:rPr lang="en-IL" dirty="0"/>
              <a:t>can be added to a function, and it will be called before the bean is going to be destroyed. </a:t>
            </a:r>
          </a:p>
          <a:p>
            <a:r>
              <a:rPr lang="en-IL" dirty="0"/>
              <a:t>Using </a:t>
            </a:r>
            <a:r>
              <a:rPr lang="en-IL" dirty="0">
                <a:solidFill>
                  <a:schemeClr val="accent1"/>
                </a:solidFill>
              </a:rPr>
              <a:t>@PreDestroy</a:t>
            </a:r>
            <a:r>
              <a:rPr lang="en-IL" dirty="0"/>
              <a:t>, you can supply a graceful shutdown for your bean.</a:t>
            </a:r>
          </a:p>
        </p:txBody>
      </p:sp>
    </p:spTree>
    <p:extLst>
      <p:ext uri="{BB962C8B-B14F-4D97-AF65-F5344CB8AC3E}">
        <p14:creationId xmlns:p14="http://schemas.microsoft.com/office/powerpoint/2010/main" val="33173111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C543D-F009-3CE9-CDF7-B0B4DA91C1FF}"/>
              </a:ext>
            </a:extLst>
          </p:cNvPr>
          <p:cNvSpPr>
            <a:spLocks noGrp="1"/>
          </p:cNvSpPr>
          <p:nvPr>
            <p:ph type="title"/>
          </p:nvPr>
        </p:nvSpPr>
        <p:spPr>
          <a:xfrm>
            <a:off x="677334" y="609600"/>
            <a:ext cx="8596668" cy="896983"/>
          </a:xfrm>
        </p:spPr>
        <p:txBody>
          <a:bodyPr/>
          <a:lstStyle/>
          <a:p>
            <a:r>
              <a:rPr lang="en-US" dirty="0"/>
              <a:t>@</a:t>
            </a:r>
            <a:r>
              <a:rPr lang="en-US" dirty="0" err="1"/>
              <a:t>PostConstruct</a:t>
            </a:r>
            <a:r>
              <a:rPr lang="en-US" dirty="0"/>
              <a:t> </a:t>
            </a:r>
            <a:r>
              <a:rPr lang="en-US" dirty="0">
                <a:solidFill>
                  <a:schemeClr val="tx1"/>
                </a:solidFill>
              </a:rPr>
              <a:t>and</a:t>
            </a:r>
            <a:r>
              <a:rPr lang="en-US" dirty="0"/>
              <a:t> @</a:t>
            </a:r>
            <a:r>
              <a:rPr lang="en-US" dirty="0" err="1"/>
              <a:t>PreDestroy</a:t>
            </a:r>
            <a:endParaRPr lang="en-IL" dirty="0"/>
          </a:p>
        </p:txBody>
      </p:sp>
      <p:sp>
        <p:nvSpPr>
          <p:cNvPr id="4" name="TextBox 3">
            <a:extLst>
              <a:ext uri="{FF2B5EF4-FFF2-40B4-BE49-F238E27FC236}">
                <a16:creationId xmlns:a16="http://schemas.microsoft.com/office/drawing/2014/main" id="{1A1A9594-6647-F68D-B755-52004E149EB5}"/>
              </a:ext>
            </a:extLst>
          </p:cNvPr>
          <p:cNvSpPr txBox="1"/>
          <p:nvPr/>
        </p:nvSpPr>
        <p:spPr>
          <a:xfrm>
            <a:off x="677334" y="1506583"/>
            <a:ext cx="4748106" cy="4647426"/>
          </a:xfrm>
          <a:prstGeom prst="rect">
            <a:avLst/>
          </a:prstGeom>
          <a:solidFill>
            <a:schemeClr val="tx2">
              <a:lumMod val="20000"/>
              <a:lumOff val="80000"/>
            </a:schemeClr>
          </a:solidFill>
          <a:ln>
            <a:solidFill>
              <a:schemeClr val="tx2">
                <a:lumMod val="75000"/>
              </a:schemeClr>
            </a:solidFill>
          </a:ln>
        </p:spPr>
        <p:txBody>
          <a:bodyPr wrap="square" rtlCol="0">
            <a:spAutoFit/>
          </a:bodyPr>
          <a:lstStyle/>
          <a:p>
            <a:r>
              <a:rPr lang="en-US" dirty="0">
                <a:solidFill>
                  <a:schemeClr val="accent1"/>
                </a:solidFill>
              </a:rPr>
              <a:t>Spring</a:t>
            </a:r>
            <a:r>
              <a:rPr lang="en-US" dirty="0"/>
              <a:t> calls the methods annotated with </a:t>
            </a:r>
            <a:r>
              <a:rPr lang="en-US" dirty="0">
                <a:solidFill>
                  <a:schemeClr val="accent1"/>
                </a:solidFill>
              </a:rPr>
              <a:t>@</a:t>
            </a:r>
            <a:r>
              <a:rPr lang="en-US" dirty="0" err="1">
                <a:solidFill>
                  <a:schemeClr val="accent1"/>
                </a:solidFill>
              </a:rPr>
              <a:t>PostConstruct</a:t>
            </a:r>
            <a:r>
              <a:rPr lang="en-US" dirty="0">
                <a:solidFill>
                  <a:schemeClr val="accent1"/>
                </a:solidFill>
              </a:rPr>
              <a:t> </a:t>
            </a:r>
            <a:r>
              <a:rPr lang="en-US" dirty="0"/>
              <a:t>only once, just after the initialization of bean properties.</a:t>
            </a:r>
            <a:endParaRPr lang="en-IL" dirty="0"/>
          </a:p>
          <a:p>
            <a:endParaRPr lang="en-IL" dirty="0"/>
          </a:p>
          <a:p>
            <a:r>
              <a:rPr lang="en-US" sz="1400" dirty="0">
                <a:solidFill>
                  <a:srgbClr val="9E880D"/>
                </a:solidFill>
                <a:latin typeface="Courier New" panose="02070309020205020404" pitchFamily="49" charset="0"/>
                <a:cs typeface="Courier New" panose="02070309020205020404" pitchFamily="49" charset="0"/>
              </a:rPr>
              <a:t>@Component</a:t>
            </a:r>
          </a:p>
          <a:p>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DbInit</a:t>
            </a:r>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9E880D"/>
                </a:solidFill>
                <a:latin typeface="Courier New" panose="02070309020205020404" pitchFamily="49" charset="0"/>
                <a:cs typeface="Courier New" panose="02070309020205020404" pitchFamily="49" charset="0"/>
              </a:rPr>
              <a:t>@</a:t>
            </a:r>
            <a:r>
              <a:rPr lang="en-US" sz="1400" dirty="0" err="1">
                <a:solidFill>
                  <a:srgbClr val="9E880D"/>
                </a:solidFill>
                <a:latin typeface="Courier New" panose="02070309020205020404" pitchFamily="49" charset="0"/>
                <a:cs typeface="Courier New" panose="02070309020205020404" pitchFamily="49" charset="0"/>
              </a:rPr>
              <a:t>Autowired</a:t>
            </a:r>
            <a:endParaRPr lang="en-US" sz="1400" dirty="0">
              <a:solidFill>
                <a:srgbClr val="9E880D"/>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private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UserRepository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userRepository</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b="1" dirty="0">
                <a:solidFill>
                  <a:srgbClr val="9E880D"/>
                </a:solidFill>
                <a:latin typeface="Courier New" panose="02070309020205020404" pitchFamily="49" charset="0"/>
                <a:cs typeface="Courier New" panose="02070309020205020404" pitchFamily="49" charset="0"/>
              </a:rPr>
              <a:t>@</a:t>
            </a:r>
            <a:r>
              <a:rPr lang="en-US" sz="1400" b="1" dirty="0" err="1">
                <a:solidFill>
                  <a:srgbClr val="9E880D"/>
                </a:solidFill>
                <a:latin typeface="Courier New" panose="02070309020205020404" pitchFamily="49" charset="0"/>
                <a:cs typeface="Courier New" panose="02070309020205020404" pitchFamily="49" charset="0"/>
              </a:rPr>
              <a:t>PostConstruct</a:t>
            </a:r>
            <a:endParaRPr lang="en-US" sz="1400" b="1" dirty="0">
              <a:solidFill>
                <a:srgbClr val="9E880D"/>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private</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postConstruct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User admin = </a:t>
            </a:r>
            <a:r>
              <a:rPr lang="en-US" sz="1400" dirty="0">
                <a:solidFill>
                  <a:srgbClr val="0070C0"/>
                </a:solidFill>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User("admin", "admin password");</a:t>
            </a:r>
          </a:p>
          <a:p>
            <a:r>
              <a:rPr lang="en-US" sz="1400" dirty="0">
                <a:latin typeface="Courier New" panose="02070309020205020404" pitchFamily="49" charset="0"/>
                <a:cs typeface="Courier New" panose="02070309020205020404" pitchFamily="49" charset="0"/>
              </a:rPr>
              <a:t>        User </a:t>
            </a:r>
            <a:r>
              <a:rPr lang="en-US" sz="1400" dirty="0" err="1">
                <a:latin typeface="Courier New" panose="02070309020205020404" pitchFamily="49" charset="0"/>
                <a:cs typeface="Courier New" panose="02070309020205020404" pitchFamily="49" charset="0"/>
              </a:rPr>
              <a:t>normalUser</a:t>
            </a:r>
            <a:r>
              <a:rPr lang="en-US" sz="1400" dirty="0">
                <a:latin typeface="Courier New" panose="02070309020205020404" pitchFamily="49" charset="0"/>
                <a:cs typeface="Courier New" panose="02070309020205020404" pitchFamily="49" charset="0"/>
              </a:rPr>
              <a:t> = </a:t>
            </a:r>
            <a:r>
              <a:rPr lang="en-US" sz="1400" dirty="0">
                <a:solidFill>
                  <a:srgbClr val="0070C0"/>
                </a:solidFill>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User("user", "user password");</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userRepository.save</a:t>
            </a:r>
            <a:r>
              <a:rPr lang="en-US" sz="1400" dirty="0">
                <a:latin typeface="Courier New" panose="02070309020205020404" pitchFamily="49" charset="0"/>
                <a:cs typeface="Courier New" panose="02070309020205020404" pitchFamily="49" charset="0"/>
              </a:rPr>
              <a:t>(admin, </a:t>
            </a:r>
            <a:r>
              <a:rPr lang="en-US" sz="1400" dirty="0" err="1">
                <a:latin typeface="Courier New" panose="02070309020205020404" pitchFamily="49" charset="0"/>
                <a:cs typeface="Courier New" panose="02070309020205020404" pitchFamily="49" charset="0"/>
              </a:rPr>
              <a:t>normalUser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endParaRPr lang="en-IL" sz="14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20B83EA-5DF5-3546-FF69-E06F062B1466}"/>
              </a:ext>
            </a:extLst>
          </p:cNvPr>
          <p:cNvSpPr txBox="1"/>
          <p:nvPr/>
        </p:nvSpPr>
        <p:spPr>
          <a:xfrm>
            <a:off x="5677988" y="1506583"/>
            <a:ext cx="4815841" cy="3139321"/>
          </a:xfrm>
          <a:prstGeom prst="rect">
            <a:avLst/>
          </a:prstGeom>
          <a:solidFill>
            <a:schemeClr val="accent1">
              <a:lumMod val="20000"/>
              <a:lumOff val="80000"/>
            </a:schemeClr>
          </a:solidFill>
          <a:ln>
            <a:solidFill>
              <a:schemeClr val="tx2">
                <a:lumMod val="75000"/>
              </a:schemeClr>
            </a:solidFill>
          </a:ln>
        </p:spPr>
        <p:txBody>
          <a:bodyPr wrap="square" rtlCol="0">
            <a:spAutoFit/>
          </a:bodyPr>
          <a:lstStyle/>
          <a:p>
            <a:r>
              <a:rPr lang="en-US" dirty="0"/>
              <a:t>A method annotated with </a:t>
            </a:r>
            <a:r>
              <a:rPr lang="en-US" dirty="0">
                <a:solidFill>
                  <a:schemeClr val="accent1"/>
                </a:solidFill>
              </a:rPr>
              <a:t>@</a:t>
            </a:r>
            <a:r>
              <a:rPr lang="en-US" dirty="0" err="1">
                <a:solidFill>
                  <a:schemeClr val="accent1"/>
                </a:solidFill>
              </a:rPr>
              <a:t>PreDestroy</a:t>
            </a:r>
            <a:r>
              <a:rPr lang="en-US" dirty="0">
                <a:solidFill>
                  <a:schemeClr val="accent1"/>
                </a:solidFill>
              </a:rPr>
              <a:t> </a:t>
            </a:r>
            <a:r>
              <a:rPr lang="en-US" dirty="0"/>
              <a:t>runs only once, just before Spring removes our bean from the application context.</a:t>
            </a:r>
          </a:p>
          <a:p>
            <a:endParaRPr lang="en-IL" dirty="0"/>
          </a:p>
          <a:p>
            <a:r>
              <a:rPr lang="en-US" sz="1400" dirty="0">
                <a:solidFill>
                  <a:srgbClr val="9E880D"/>
                </a:solidFill>
                <a:latin typeface="Courier New" panose="02070309020205020404" pitchFamily="49" charset="0"/>
                <a:cs typeface="Courier New" panose="02070309020205020404" pitchFamily="49" charset="0"/>
              </a:rPr>
              <a:t>@Component</a:t>
            </a:r>
          </a:p>
          <a:p>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UserRepository</a:t>
            </a:r>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private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DbConnection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dbConnection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b="1" dirty="0">
                <a:solidFill>
                  <a:srgbClr val="9E880D"/>
                </a:solidFill>
                <a:latin typeface="Courier New" panose="02070309020205020404" pitchFamily="49" charset="0"/>
                <a:cs typeface="Courier New" panose="02070309020205020404" pitchFamily="49" charset="0"/>
              </a:rPr>
              <a:t>@</a:t>
            </a:r>
            <a:r>
              <a:rPr lang="en-US" sz="1400" b="1" dirty="0" err="1">
                <a:solidFill>
                  <a:srgbClr val="9E880D"/>
                </a:solidFill>
                <a:latin typeface="Courier New" panose="02070309020205020404" pitchFamily="49" charset="0"/>
                <a:cs typeface="Courier New" panose="02070309020205020404" pitchFamily="49" charset="0"/>
              </a:rPr>
              <a:t>PreDestroy</a:t>
            </a:r>
            <a:endParaRPr lang="en-US" sz="1400" b="1" dirty="0">
              <a:solidFill>
                <a:srgbClr val="9E880D"/>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preDestroy</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dbConnection.close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endParaRPr lang="en-IL" sz="1400" dirty="0">
              <a:latin typeface="Courier New" panose="02070309020205020404" pitchFamily="49" charset="0"/>
              <a:cs typeface="Courier New" panose="02070309020205020404" pitchFamily="49" charset="0"/>
            </a:endParaRPr>
          </a:p>
        </p:txBody>
      </p:sp>
      <p:sp>
        <p:nvSpPr>
          <p:cNvPr id="7" name="Content Placeholder 6">
            <a:extLst>
              <a:ext uri="{FF2B5EF4-FFF2-40B4-BE49-F238E27FC236}">
                <a16:creationId xmlns:a16="http://schemas.microsoft.com/office/drawing/2014/main" id="{B620E0FB-82BB-7014-2A1B-40900F5E73CF}"/>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3599419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13CEB-B33C-5604-02BC-3036BDA84F19}"/>
              </a:ext>
            </a:extLst>
          </p:cNvPr>
          <p:cNvSpPr>
            <a:spLocks noGrp="1"/>
          </p:cNvSpPr>
          <p:nvPr>
            <p:ph type="title"/>
          </p:nvPr>
        </p:nvSpPr>
        <p:spPr>
          <a:xfrm>
            <a:off x="677334" y="609600"/>
            <a:ext cx="8596668" cy="682487"/>
          </a:xfrm>
        </p:spPr>
        <p:txBody>
          <a:bodyPr>
            <a:normAutofit fontScale="90000"/>
          </a:bodyPr>
          <a:lstStyle/>
          <a:p>
            <a:r>
              <a:rPr lang="en-IL" dirty="0"/>
              <a:t>Lets create a class using traditional OOP programming approach</a:t>
            </a:r>
          </a:p>
        </p:txBody>
      </p:sp>
      <p:sp>
        <p:nvSpPr>
          <p:cNvPr id="3" name="Content Placeholder 2">
            <a:extLst>
              <a:ext uri="{FF2B5EF4-FFF2-40B4-BE49-F238E27FC236}">
                <a16:creationId xmlns:a16="http://schemas.microsoft.com/office/drawing/2014/main" id="{03CDAC2F-998A-9E7F-DD71-83F787124D43}"/>
              </a:ext>
            </a:extLst>
          </p:cNvPr>
          <p:cNvSpPr>
            <a:spLocks noGrp="1"/>
          </p:cNvSpPr>
          <p:nvPr>
            <p:ph sz="half" idx="1"/>
          </p:nvPr>
        </p:nvSpPr>
        <p:spPr>
          <a:xfrm>
            <a:off x="677332" y="1756371"/>
            <a:ext cx="8506423" cy="778107"/>
          </a:xfrm>
        </p:spPr>
        <p:txBody>
          <a:bodyPr>
            <a:normAutofit/>
          </a:bodyPr>
          <a:lstStyle/>
          <a:p>
            <a:pPr marL="0" indent="0">
              <a:buNone/>
            </a:pPr>
            <a:r>
              <a:rPr lang="en-US" dirty="0"/>
              <a:t>In traditional OOP programming, upon creation of the object (e.g., Computer), it will also create (</a:t>
            </a:r>
            <a:r>
              <a:rPr lang="en-US" i="1" dirty="0"/>
              <a:t>new</a:t>
            </a:r>
            <a:r>
              <a:rPr lang="en-US" dirty="0"/>
              <a:t>) its dependent classes (e.g., Processor, RAM instances):</a:t>
            </a:r>
            <a:endParaRPr lang="en-IL" dirty="0"/>
          </a:p>
          <a:p>
            <a:pPr marL="0" indent="0">
              <a:buNone/>
            </a:pPr>
            <a:endParaRPr lang="en-US" dirty="0"/>
          </a:p>
          <a:p>
            <a:endParaRPr lang="en-IL" dirty="0"/>
          </a:p>
        </p:txBody>
      </p:sp>
      <p:sp>
        <p:nvSpPr>
          <p:cNvPr id="7" name="Content Placeholder 2">
            <a:extLst>
              <a:ext uri="{FF2B5EF4-FFF2-40B4-BE49-F238E27FC236}">
                <a16:creationId xmlns:a16="http://schemas.microsoft.com/office/drawing/2014/main" id="{510CD3CA-7661-11B9-AF07-F39AF318C632}"/>
              </a:ext>
            </a:extLst>
          </p:cNvPr>
          <p:cNvSpPr txBox="1">
            <a:spLocks/>
          </p:cNvSpPr>
          <p:nvPr/>
        </p:nvSpPr>
        <p:spPr>
          <a:xfrm>
            <a:off x="677333" y="2821899"/>
            <a:ext cx="4184035" cy="9740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L" dirty="0"/>
          </a:p>
        </p:txBody>
      </p:sp>
      <p:sp>
        <p:nvSpPr>
          <p:cNvPr id="9" name="TextBox 8">
            <a:extLst>
              <a:ext uri="{FF2B5EF4-FFF2-40B4-BE49-F238E27FC236}">
                <a16:creationId xmlns:a16="http://schemas.microsoft.com/office/drawing/2014/main" id="{033FB78D-07B7-A7FD-D857-1CF10A05237F}"/>
              </a:ext>
            </a:extLst>
          </p:cNvPr>
          <p:cNvSpPr txBox="1"/>
          <p:nvPr/>
        </p:nvSpPr>
        <p:spPr>
          <a:xfrm>
            <a:off x="677332" y="2671025"/>
            <a:ext cx="8596668" cy="3970318"/>
          </a:xfrm>
          <a:prstGeom prst="rect">
            <a:avLst/>
          </a:prstGeom>
          <a:solidFill>
            <a:schemeClr val="tx2">
              <a:lumMod val="20000"/>
              <a:lumOff val="80000"/>
            </a:schemeClr>
          </a:solidFill>
          <a:ln>
            <a:solidFill>
              <a:schemeClr val="tx2">
                <a:lumMod val="60000"/>
                <a:lumOff val="40000"/>
              </a:schemeClr>
            </a:solidFill>
          </a:ln>
        </p:spPr>
        <p:txBody>
          <a:bodyPr wrap="square">
            <a:spAutoFit/>
          </a:bodyPr>
          <a:lstStyle/>
          <a:p>
            <a:r>
              <a:rPr lang="en-IL" dirty="0">
                <a:solidFill>
                  <a:srgbClr val="0070C0"/>
                </a:solidFill>
                <a:latin typeface="Courier New" panose="02070309020205020404" pitchFamily="49" charset="0"/>
                <a:cs typeface="Courier New" panose="02070309020205020404" pitchFamily="49" charset="0"/>
              </a:rPr>
              <a:t>public</a:t>
            </a:r>
            <a:r>
              <a:rPr lang="en-IL" dirty="0">
                <a:latin typeface="Courier New" panose="02070309020205020404" pitchFamily="49" charset="0"/>
                <a:cs typeface="Courier New" panose="02070309020205020404" pitchFamily="49" charset="0"/>
              </a:rPr>
              <a:t> </a:t>
            </a:r>
            <a:r>
              <a:rPr lang="en-IL" dirty="0">
                <a:solidFill>
                  <a:srgbClr val="0070C0"/>
                </a:solidFill>
                <a:latin typeface="Courier New" panose="02070309020205020404" pitchFamily="49" charset="0"/>
                <a:cs typeface="Courier New" panose="02070309020205020404" pitchFamily="49" charset="0"/>
              </a:rPr>
              <a:t>class</a:t>
            </a:r>
            <a:r>
              <a:rPr lang="en-IL" dirty="0">
                <a:latin typeface="Courier New" panose="02070309020205020404" pitchFamily="49" charset="0"/>
                <a:cs typeface="Courier New" panose="02070309020205020404" pitchFamily="49" charset="0"/>
              </a:rPr>
              <a:t> Computer {</a:t>
            </a:r>
          </a:p>
          <a:p>
            <a:r>
              <a:rPr lang="en-IL" dirty="0">
                <a:latin typeface="Courier New" panose="02070309020205020404" pitchFamily="49" charset="0"/>
                <a:cs typeface="Courier New" panose="02070309020205020404" pitchFamily="49" charset="0"/>
              </a:rPr>
              <a:t>    </a:t>
            </a:r>
            <a:r>
              <a:rPr lang="en-IL" dirty="0">
                <a:solidFill>
                  <a:srgbClr val="0070C0"/>
                </a:solidFill>
                <a:latin typeface="Courier New" panose="02070309020205020404" pitchFamily="49" charset="0"/>
                <a:cs typeface="Courier New" panose="02070309020205020404" pitchFamily="49" charset="0"/>
              </a:rPr>
              <a:t>private</a:t>
            </a:r>
            <a:r>
              <a:rPr lang="en-IL"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Processor</a:t>
            </a:r>
            <a:r>
              <a:rPr lang="en-IL"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processor</a:t>
            </a:r>
            <a:r>
              <a:rPr lang="en-IL" dirty="0">
                <a:latin typeface="Courier New" panose="02070309020205020404" pitchFamily="49" charset="0"/>
                <a:cs typeface="Courier New" panose="02070309020205020404" pitchFamily="49" charset="0"/>
              </a:rPr>
              <a:t>;</a:t>
            </a:r>
          </a:p>
          <a:p>
            <a:r>
              <a:rPr lang="en-IL" dirty="0">
                <a:latin typeface="Courier New" panose="02070309020205020404" pitchFamily="49" charset="0"/>
                <a:cs typeface="Courier New" panose="02070309020205020404" pitchFamily="49" charset="0"/>
              </a:rPr>
              <a:t>    </a:t>
            </a:r>
            <a:r>
              <a:rPr lang="en-IL" dirty="0">
                <a:solidFill>
                  <a:srgbClr val="0070C0"/>
                </a:solidFill>
                <a:latin typeface="Courier New" panose="02070309020205020404" pitchFamily="49" charset="0"/>
                <a:cs typeface="Courier New" panose="02070309020205020404" pitchFamily="49" charset="0"/>
              </a:rPr>
              <a:t>private</a:t>
            </a:r>
            <a:r>
              <a:rPr lang="en-IL" dirty="0">
                <a:latin typeface="Courier New" panose="02070309020205020404" pitchFamily="49" charset="0"/>
                <a:cs typeface="Courier New" panose="02070309020205020404" pitchFamily="49" charset="0"/>
              </a:rPr>
              <a:t> RandomAccessMemory randomAccessMemory;</a:t>
            </a:r>
          </a:p>
          <a:p>
            <a:r>
              <a:rPr lang="en-IL" dirty="0">
                <a:latin typeface="Courier New" panose="02070309020205020404" pitchFamily="49" charset="0"/>
                <a:cs typeface="Courier New" panose="02070309020205020404" pitchFamily="49" charset="0"/>
              </a:rPr>
              <a:t>    </a:t>
            </a:r>
            <a:r>
              <a:rPr lang="en-IL" dirty="0">
                <a:solidFill>
                  <a:srgbClr val="0070C0"/>
                </a:solidFill>
                <a:latin typeface="Courier New" panose="02070309020205020404" pitchFamily="49" charset="0"/>
                <a:cs typeface="Courier New" panose="02070309020205020404" pitchFamily="49" charset="0"/>
              </a:rPr>
              <a:t>private</a:t>
            </a:r>
            <a:r>
              <a:rPr lang="en-IL" dirty="0">
                <a:latin typeface="Courier New" panose="02070309020205020404" pitchFamily="49" charset="0"/>
                <a:cs typeface="Courier New" panose="02070309020205020404" pitchFamily="49" charset="0"/>
              </a:rPr>
              <a:t> GraphicsCard graphicsCard;</a:t>
            </a:r>
          </a:p>
          <a:p>
            <a:r>
              <a:rPr lang="en-IL" dirty="0">
                <a:latin typeface="Courier New" panose="02070309020205020404" pitchFamily="49" charset="0"/>
                <a:cs typeface="Courier New" panose="02070309020205020404" pitchFamily="49" charset="0"/>
              </a:rPr>
              <a:t>    </a:t>
            </a:r>
            <a:r>
              <a:rPr lang="en-IL" dirty="0">
                <a:solidFill>
                  <a:srgbClr val="0070C0"/>
                </a:solidFill>
                <a:latin typeface="Courier New" panose="02070309020205020404" pitchFamily="49" charset="0"/>
                <a:cs typeface="Courier New" panose="02070309020205020404" pitchFamily="49" charset="0"/>
              </a:rPr>
              <a:t>private</a:t>
            </a:r>
            <a:r>
              <a:rPr lang="en-IL" dirty="0">
                <a:latin typeface="Courier New" panose="02070309020205020404" pitchFamily="49" charset="0"/>
                <a:cs typeface="Courier New" panose="02070309020205020404" pitchFamily="49" charset="0"/>
              </a:rPr>
              <a:t> Coolers coolers;</a:t>
            </a:r>
          </a:p>
          <a:p>
            <a:r>
              <a:rPr lang="en-IL" dirty="0">
                <a:latin typeface="Courier New" panose="02070309020205020404" pitchFamily="49" charset="0"/>
                <a:cs typeface="Courier New" panose="02070309020205020404" pitchFamily="49" charset="0"/>
              </a:rPr>
              <a:t> </a:t>
            </a:r>
          </a:p>
          <a:p>
            <a:r>
              <a:rPr lang="en-IL" dirty="0">
                <a:latin typeface="Courier New" panose="02070309020205020404" pitchFamily="49" charset="0"/>
                <a:cs typeface="Courier New" panose="02070309020205020404" pitchFamily="49" charset="0"/>
              </a:rPr>
              <a:t>    </a:t>
            </a:r>
            <a:r>
              <a:rPr lang="en-IL" dirty="0">
                <a:solidFill>
                  <a:srgbClr val="0070C0"/>
                </a:solidFill>
                <a:latin typeface="Courier New" panose="02070309020205020404" pitchFamily="49" charset="0"/>
                <a:cs typeface="Courier New" panose="02070309020205020404" pitchFamily="49" charset="0"/>
              </a:rPr>
              <a:t>public</a:t>
            </a:r>
            <a:r>
              <a:rPr lang="en-IL" dirty="0">
                <a:latin typeface="Courier New" panose="02070309020205020404" pitchFamily="49" charset="0"/>
                <a:cs typeface="Courier New" panose="02070309020205020404" pitchFamily="49" charset="0"/>
              </a:rPr>
              <a:t> Computer() {</a:t>
            </a:r>
          </a:p>
          <a:p>
            <a:r>
              <a:rPr lang="en-IL" dirty="0">
                <a:latin typeface="Courier New" panose="02070309020205020404" pitchFamily="49" charset="0"/>
                <a:cs typeface="Courier New" panose="02070309020205020404" pitchFamily="49" charset="0"/>
              </a:rPr>
              <a:t>		processor = </a:t>
            </a:r>
            <a:r>
              <a:rPr lang="en-IL" dirty="0">
                <a:solidFill>
                  <a:srgbClr val="0070C0"/>
                </a:solidFill>
                <a:latin typeface="Courier New" panose="02070309020205020404" pitchFamily="49" charset="0"/>
                <a:cs typeface="Courier New" panose="02070309020205020404" pitchFamily="49" charset="0"/>
              </a:rPr>
              <a:t>new</a:t>
            </a:r>
            <a:r>
              <a:rPr lang="en-IL" dirty="0">
                <a:latin typeface="Courier New" panose="02070309020205020404" pitchFamily="49" charset="0"/>
                <a:cs typeface="Courier New" panose="02070309020205020404" pitchFamily="49" charset="0"/>
              </a:rPr>
              <a:t> Processor(</a:t>
            </a:r>
            <a:r>
              <a:rPr lang="en-US" dirty="0">
                <a:latin typeface="Courier New" panose="02070309020205020404" pitchFamily="49" charset="0"/>
                <a:cs typeface="Courier New" panose="02070309020205020404" pitchFamily="49" charset="0"/>
              </a:rPr>
              <a:t>paramCpu1, paramCpu2</a:t>
            </a:r>
            <a:r>
              <a:rPr lang="en-IL" dirty="0">
                <a:latin typeface="Courier New" panose="02070309020205020404" pitchFamily="49" charset="0"/>
                <a:cs typeface="Courier New" panose="02070309020205020404" pitchFamily="49" charset="0"/>
              </a:rPr>
              <a:t>);</a:t>
            </a:r>
          </a:p>
          <a:p>
            <a:r>
              <a:rPr lang="en-IL" dirty="0">
                <a:latin typeface="Courier New" panose="02070309020205020404" pitchFamily="49" charset="0"/>
                <a:cs typeface="Courier New" panose="02070309020205020404" pitchFamily="49" charset="0"/>
              </a:rPr>
              <a:t> 	   randomAccessMemory = </a:t>
            </a:r>
            <a:r>
              <a:rPr lang="en-IL" dirty="0">
                <a:solidFill>
                  <a:srgbClr val="0070C0"/>
                </a:solidFill>
                <a:latin typeface="Courier New" panose="02070309020205020404" pitchFamily="49" charset="0"/>
                <a:cs typeface="Courier New" panose="02070309020205020404" pitchFamily="49" charset="0"/>
              </a:rPr>
              <a:t>new</a:t>
            </a:r>
            <a:r>
              <a:rPr lang="en-IL" dirty="0">
                <a:latin typeface="Courier New" panose="02070309020205020404" pitchFamily="49" charset="0"/>
                <a:cs typeface="Courier New" panose="02070309020205020404" pitchFamily="49" charset="0"/>
              </a:rPr>
              <a:t> RandomAccessMemory(paramRam1, paramRam2, paramRam3);</a:t>
            </a:r>
          </a:p>
          <a:p>
            <a:r>
              <a:rPr lang="en-IL" dirty="0">
                <a:latin typeface="Courier New" panose="02070309020205020404" pitchFamily="49" charset="0"/>
                <a:cs typeface="Courier New" panose="02070309020205020404" pitchFamily="49" charset="0"/>
              </a:rPr>
              <a:t> 	   graphicsCard = </a:t>
            </a:r>
            <a:r>
              <a:rPr lang="en-IL" dirty="0">
                <a:solidFill>
                  <a:srgbClr val="0070C0"/>
                </a:solidFill>
                <a:latin typeface="Courier New" panose="02070309020205020404" pitchFamily="49" charset="0"/>
                <a:cs typeface="Courier New" panose="02070309020205020404" pitchFamily="49" charset="0"/>
              </a:rPr>
              <a:t>new</a:t>
            </a:r>
            <a:r>
              <a:rPr lang="en-IL" dirty="0">
                <a:latin typeface="Courier New" panose="02070309020205020404" pitchFamily="49" charset="0"/>
                <a:cs typeface="Courier New" panose="02070309020205020404" pitchFamily="49" charset="0"/>
              </a:rPr>
              <a:t> GraphicsCard(paramGDI1, paramGDI2); </a:t>
            </a:r>
          </a:p>
          <a:p>
            <a:r>
              <a:rPr lang="en-IL" dirty="0">
                <a:latin typeface="Courier New" panose="02070309020205020404" pitchFamily="49" charset="0"/>
                <a:cs typeface="Courier New" panose="02070309020205020404" pitchFamily="49" charset="0"/>
              </a:rPr>
              <a:t>      coolers = </a:t>
            </a:r>
            <a:r>
              <a:rPr lang="en-IL" dirty="0">
                <a:solidFill>
                  <a:srgbClr val="0070C0"/>
                </a:solidFill>
                <a:latin typeface="Courier New" panose="02070309020205020404" pitchFamily="49" charset="0"/>
                <a:cs typeface="Courier New" panose="02070309020205020404" pitchFamily="49" charset="0"/>
              </a:rPr>
              <a:t>new</a:t>
            </a:r>
            <a:r>
              <a:rPr lang="en-IL" dirty="0">
                <a:latin typeface="Courier New" panose="02070309020205020404" pitchFamily="49" charset="0"/>
                <a:cs typeface="Courier New" panose="02070309020205020404" pitchFamily="49" charset="0"/>
              </a:rPr>
              <a:t> Coolers(paramCool1);</a:t>
            </a:r>
          </a:p>
          <a:p>
            <a:r>
              <a:rPr lang="en-IL" dirty="0">
                <a:latin typeface="Courier New" panose="02070309020205020404" pitchFamily="49" charset="0"/>
                <a:cs typeface="Courier New" panose="02070309020205020404" pitchFamily="49" charset="0"/>
              </a:rPr>
              <a:t>    }</a:t>
            </a:r>
          </a:p>
          <a:p>
            <a:r>
              <a:rPr lang="en-IL"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554104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22D6-DF23-BFB7-8189-723B3A899BFC}"/>
              </a:ext>
            </a:extLst>
          </p:cNvPr>
          <p:cNvSpPr>
            <a:spLocks noGrp="1"/>
          </p:cNvSpPr>
          <p:nvPr>
            <p:ph type="title"/>
          </p:nvPr>
        </p:nvSpPr>
        <p:spPr/>
        <p:txBody>
          <a:bodyPr/>
          <a:lstStyle/>
          <a:p>
            <a:r>
              <a:rPr lang="en-IL" dirty="0"/>
              <a:t>Lazy initialization</a:t>
            </a:r>
          </a:p>
        </p:txBody>
      </p:sp>
      <p:sp>
        <p:nvSpPr>
          <p:cNvPr id="3" name="Content Placeholder 2">
            <a:extLst>
              <a:ext uri="{FF2B5EF4-FFF2-40B4-BE49-F238E27FC236}">
                <a16:creationId xmlns:a16="http://schemas.microsoft.com/office/drawing/2014/main" id="{156001EF-9E39-B87D-D8D1-88011228775D}"/>
              </a:ext>
            </a:extLst>
          </p:cNvPr>
          <p:cNvSpPr>
            <a:spLocks noGrp="1"/>
          </p:cNvSpPr>
          <p:nvPr>
            <p:ph idx="1"/>
          </p:nvPr>
        </p:nvSpPr>
        <p:spPr/>
        <p:txBody>
          <a:bodyPr/>
          <a:lstStyle/>
          <a:p>
            <a:r>
              <a:rPr lang="en-US" sz="2000" dirty="0"/>
              <a:t>By default, </a:t>
            </a:r>
            <a:r>
              <a:rPr lang="en-US" sz="2000" dirty="0">
                <a:solidFill>
                  <a:schemeClr val="accent1"/>
                </a:solidFill>
              </a:rPr>
              <a:t>Spring’s</a:t>
            </a:r>
            <a:r>
              <a:rPr lang="en-US" sz="2000" dirty="0"/>
              <a:t> container is created eagerly: it immediately aims to create </a:t>
            </a:r>
            <a:r>
              <a:rPr lang="en-US" sz="2000" b="1" u="sng" dirty="0"/>
              <a:t>all</a:t>
            </a:r>
            <a:r>
              <a:rPr lang="en-US" sz="2000" dirty="0"/>
              <a:t> beans along with their relationships</a:t>
            </a:r>
          </a:p>
          <a:p>
            <a:r>
              <a:rPr lang="en-US" sz="2000" b="1" dirty="0">
                <a:solidFill>
                  <a:schemeClr val="tx1"/>
                </a:solidFill>
              </a:rPr>
              <a:t>Pros:</a:t>
            </a:r>
          </a:p>
          <a:p>
            <a:pPr marL="685800" lvl="1">
              <a:buFont typeface="Arial" panose="020B0604020202020204" pitchFamily="34" charset="0"/>
              <a:buChar char="•"/>
            </a:pPr>
            <a:r>
              <a:rPr lang="en-US" sz="2000" b="1" dirty="0"/>
              <a:t>Fail fast</a:t>
            </a:r>
            <a:r>
              <a:rPr lang="en-US" sz="2000" dirty="0"/>
              <a:t>: If there are any problems with wiring – they are discovered immediately when the app comes up</a:t>
            </a:r>
          </a:p>
          <a:p>
            <a:pPr marL="685800" lvl="1">
              <a:buFont typeface="Arial" panose="020B0604020202020204" pitchFamily="34" charset="0"/>
              <a:buChar char="•"/>
            </a:pPr>
            <a:r>
              <a:rPr lang="en-US" sz="2000" b="1" dirty="0"/>
              <a:t>Performance</a:t>
            </a:r>
            <a:r>
              <a:rPr lang="en-US" sz="2000" dirty="0"/>
              <a:t>: all beans are up and ready to use during the application lifecycle. No time will be spent for creating a bean </a:t>
            </a:r>
            <a:r>
              <a:rPr lang="en-US" sz="2000" u="sng" dirty="0"/>
              <a:t>as part of the runtime</a:t>
            </a:r>
          </a:p>
          <a:p>
            <a:endParaRPr lang="en-IL" dirty="0"/>
          </a:p>
        </p:txBody>
      </p:sp>
    </p:spTree>
    <p:extLst>
      <p:ext uri="{BB962C8B-B14F-4D97-AF65-F5344CB8AC3E}">
        <p14:creationId xmlns:p14="http://schemas.microsoft.com/office/powerpoint/2010/main" val="24652542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BF61E-60DB-6A41-F727-DD5350164F2F}"/>
              </a:ext>
            </a:extLst>
          </p:cNvPr>
          <p:cNvSpPr>
            <a:spLocks noGrp="1"/>
          </p:cNvSpPr>
          <p:nvPr>
            <p:ph type="title"/>
          </p:nvPr>
        </p:nvSpPr>
        <p:spPr/>
        <p:txBody>
          <a:bodyPr/>
          <a:lstStyle/>
          <a:p>
            <a:r>
              <a:rPr lang="en-IL" dirty="0"/>
              <a:t>Lazy initialization</a:t>
            </a:r>
          </a:p>
        </p:txBody>
      </p:sp>
      <p:sp>
        <p:nvSpPr>
          <p:cNvPr id="3" name="Content Placeholder 2">
            <a:extLst>
              <a:ext uri="{FF2B5EF4-FFF2-40B4-BE49-F238E27FC236}">
                <a16:creationId xmlns:a16="http://schemas.microsoft.com/office/drawing/2014/main" id="{4EFBAF5A-6C9A-E23A-45BF-6BEA108571A1}"/>
              </a:ext>
            </a:extLst>
          </p:cNvPr>
          <p:cNvSpPr>
            <a:spLocks noGrp="1"/>
          </p:cNvSpPr>
          <p:nvPr>
            <p:ph idx="1"/>
          </p:nvPr>
        </p:nvSpPr>
        <p:spPr>
          <a:xfrm>
            <a:off x="677334" y="1358538"/>
            <a:ext cx="8596668" cy="2586446"/>
          </a:xfrm>
        </p:spPr>
        <p:txBody>
          <a:bodyPr>
            <a:normAutofit lnSpcReduction="10000"/>
          </a:bodyPr>
          <a:lstStyle/>
          <a:p>
            <a:r>
              <a:rPr lang="en-US" sz="1800" dirty="0"/>
              <a:t>For heavily created beans, and\or ones that are not sure to encounter during the application lifetime, </a:t>
            </a:r>
            <a:r>
              <a:rPr lang="en-US" sz="1800" dirty="0">
                <a:solidFill>
                  <a:schemeClr val="accent1"/>
                </a:solidFill>
              </a:rPr>
              <a:t>Spring</a:t>
            </a:r>
            <a:r>
              <a:rPr lang="en-US" sz="1800" dirty="0">
                <a:solidFill>
                  <a:srgbClr val="008E40"/>
                </a:solidFill>
              </a:rPr>
              <a:t> </a:t>
            </a:r>
            <a:r>
              <a:rPr lang="en-US" sz="1800" dirty="0"/>
              <a:t>offers lazy bean creation. If the bean is defined as Lazy, </a:t>
            </a:r>
            <a:r>
              <a:rPr lang="en-US" dirty="0">
                <a:solidFill>
                  <a:schemeClr val="accent1"/>
                </a:solidFill>
              </a:rPr>
              <a:t>Spring</a:t>
            </a:r>
            <a:r>
              <a:rPr lang="en-US" sz="1800" dirty="0"/>
              <a:t> will create it only when needed.</a:t>
            </a:r>
          </a:p>
          <a:p>
            <a:r>
              <a:rPr lang="en-US" sz="1800" b="1" dirty="0">
                <a:solidFill>
                  <a:schemeClr val="tx1"/>
                </a:solidFill>
              </a:rPr>
              <a:t>Note</a:t>
            </a:r>
            <a:r>
              <a:rPr lang="en-US" sz="1800" dirty="0">
                <a:solidFill>
                  <a:schemeClr val="tx1"/>
                </a:solidFill>
              </a:rPr>
              <a:t>:</a:t>
            </a:r>
          </a:p>
          <a:p>
            <a:pPr marL="457200" indent="-457200">
              <a:buFont typeface="Arial" panose="020B0604020202020204" pitchFamily="34" charset="0"/>
              <a:buChar char="•"/>
            </a:pPr>
            <a:r>
              <a:rPr lang="en-US" sz="1800" dirty="0"/>
              <a:t>Default is false</a:t>
            </a:r>
          </a:p>
          <a:p>
            <a:pPr marL="457200" indent="-457200">
              <a:buFont typeface="Arial" panose="020B0604020202020204" pitchFamily="34" charset="0"/>
              <a:buChar char="•"/>
            </a:pPr>
            <a:r>
              <a:rPr lang="en-US" sz="1800" dirty="0"/>
              <a:t>In case the bean is needed for another non-lazy bean – it will still be created eagerly…</a:t>
            </a:r>
          </a:p>
          <a:p>
            <a:pPr marL="457200" indent="-457200">
              <a:buFont typeface="Arial" panose="020B0604020202020204" pitchFamily="34" charset="0"/>
              <a:buChar char="•"/>
            </a:pPr>
            <a:r>
              <a:rPr lang="en-US" sz="1800" dirty="0"/>
              <a:t>Prototype beans are lazy by definition…</a:t>
            </a:r>
            <a:endParaRPr lang="he-IL" sz="1800" dirty="0"/>
          </a:p>
          <a:p>
            <a:endParaRPr lang="en-IL" dirty="0"/>
          </a:p>
        </p:txBody>
      </p:sp>
      <p:sp>
        <p:nvSpPr>
          <p:cNvPr id="4" name="TextBox 3">
            <a:extLst>
              <a:ext uri="{FF2B5EF4-FFF2-40B4-BE49-F238E27FC236}">
                <a16:creationId xmlns:a16="http://schemas.microsoft.com/office/drawing/2014/main" id="{3D0F8A78-8D55-3355-188E-5B79828AEA57}"/>
              </a:ext>
            </a:extLst>
          </p:cNvPr>
          <p:cNvSpPr txBox="1"/>
          <p:nvPr/>
        </p:nvSpPr>
        <p:spPr>
          <a:xfrm>
            <a:off x="677334" y="4119154"/>
            <a:ext cx="8596668" cy="2031325"/>
          </a:xfrm>
          <a:prstGeom prst="rect">
            <a:avLst/>
          </a:prstGeom>
          <a:solidFill>
            <a:schemeClr val="tx2">
              <a:lumMod val="20000"/>
              <a:lumOff val="80000"/>
            </a:schemeClr>
          </a:solidFill>
          <a:ln>
            <a:solidFill>
              <a:schemeClr val="tx2">
                <a:lumMod val="60000"/>
                <a:lumOff val="40000"/>
              </a:schemeClr>
            </a:solidFill>
          </a:ln>
        </p:spPr>
        <p:txBody>
          <a:bodyPr wrap="square" rtlCol="0">
            <a:spAutoFit/>
          </a:bodyPr>
          <a:lstStyle/>
          <a:p>
            <a:pPr marL="0" indent="0">
              <a:buNone/>
            </a:pPr>
            <a:r>
              <a:rPr lang="en-US" sz="1400" dirty="0">
                <a:solidFill>
                  <a:schemeClr val="accent6"/>
                </a:solidFill>
                <a:latin typeface="Courier New" panose="02070309020205020404" pitchFamily="49" charset="0"/>
                <a:cs typeface="Courier New" panose="02070309020205020404" pitchFamily="49" charset="0"/>
              </a:rPr>
              <a:t>@Component</a:t>
            </a:r>
          </a:p>
          <a:p>
            <a:pPr marL="0" indent="0">
              <a:buNone/>
            </a:pPr>
            <a:r>
              <a:rPr lang="en-US" sz="1400" b="1" dirty="0">
                <a:solidFill>
                  <a:schemeClr val="accent6"/>
                </a:solidFill>
                <a:latin typeface="Courier New" panose="02070309020205020404" pitchFamily="49" charset="0"/>
                <a:cs typeface="Courier New" panose="02070309020205020404" pitchFamily="49" charset="0"/>
              </a:rPr>
              <a:t>@Lazy</a:t>
            </a:r>
          </a:p>
          <a:p>
            <a:pPr marL="0" indent="0">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MyLazyBean</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err="1">
                <a:latin typeface="Courier New" panose="02070309020205020404" pitchFamily="49" charset="0"/>
                <a:cs typeface="Courier New" panose="02070309020205020404" pitchFamily="49" charset="0"/>
              </a:rPr>
              <a:t>AnnotationConfigApplicationContext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ctx</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AnnotationConfigApplicationContext</a:t>
            </a:r>
            <a:r>
              <a:rPr lang="en-US" sz="1400" dirty="0">
                <a:latin typeface="Courier New" panose="02070309020205020404" pitchFamily="49" charset="0"/>
                <a:cs typeface="Courier New" panose="02070309020205020404" pitchFamily="49" charset="0"/>
              </a:rPr>
              <a:t>();</a:t>
            </a:r>
          </a:p>
          <a:p>
            <a:pPr marL="0" indent="0">
              <a:buNone/>
            </a:pPr>
            <a:r>
              <a:rPr lang="en-US" sz="1400" dirty="0" err="1">
                <a:latin typeface="Courier New" panose="02070309020205020404" pitchFamily="49" charset="0"/>
                <a:cs typeface="Courier New" panose="02070309020205020404" pitchFamily="49" charset="0"/>
              </a:rPr>
              <a:t>MyLazyBean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theBean</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ctx.getBean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MyLazyBean.class</a:t>
            </a:r>
            <a:r>
              <a:rPr lang="en-US" sz="1400" dirty="0">
                <a:latin typeface="Courier New" panose="02070309020205020404" pitchFamily="49" charset="0"/>
                <a:cs typeface="Courier New" panose="02070309020205020404" pitchFamily="49" charset="0"/>
              </a:rPr>
              <a:t>);</a:t>
            </a:r>
            <a:endParaRPr lang="en-IL" sz="1400" dirty="0">
              <a:latin typeface="Courier New" panose="02070309020205020404" pitchFamily="49" charset="0"/>
              <a:cs typeface="Courier New" panose="02070309020205020404" pitchFamily="49" charset="0"/>
            </a:endParaRPr>
          </a:p>
        </p:txBody>
      </p:sp>
      <p:sp>
        <p:nvSpPr>
          <p:cNvPr id="5" name="Left Arrow 4">
            <a:extLst>
              <a:ext uri="{FF2B5EF4-FFF2-40B4-BE49-F238E27FC236}">
                <a16:creationId xmlns:a16="http://schemas.microsoft.com/office/drawing/2014/main" id="{2AC5AE86-EB5B-F23D-6A5C-531E113903DC}"/>
              </a:ext>
            </a:extLst>
          </p:cNvPr>
          <p:cNvSpPr/>
          <p:nvPr/>
        </p:nvSpPr>
        <p:spPr>
          <a:xfrm>
            <a:off x="6409508" y="5860868"/>
            <a:ext cx="775063" cy="228599"/>
          </a:xfrm>
          <a:prstGeom prst="lef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solidFill>
                <a:srgbClr val="0070C0"/>
              </a:solidFill>
            </a:endParaRPr>
          </a:p>
        </p:txBody>
      </p:sp>
    </p:spTree>
    <p:extLst>
      <p:ext uri="{BB962C8B-B14F-4D97-AF65-F5344CB8AC3E}">
        <p14:creationId xmlns:p14="http://schemas.microsoft.com/office/powerpoint/2010/main" val="31740183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06D3-67B7-5AD4-EEBB-A8EB3169FBE9}"/>
              </a:ext>
            </a:extLst>
          </p:cNvPr>
          <p:cNvSpPr>
            <a:spLocks noGrp="1"/>
          </p:cNvSpPr>
          <p:nvPr>
            <p:ph type="title"/>
          </p:nvPr>
        </p:nvSpPr>
        <p:spPr>
          <a:xfrm>
            <a:off x="677334" y="609600"/>
            <a:ext cx="8596668" cy="748937"/>
          </a:xfrm>
        </p:spPr>
        <p:txBody>
          <a:bodyPr/>
          <a:lstStyle/>
          <a:p>
            <a:r>
              <a:rPr lang="en-IL" dirty="0"/>
              <a:t>Lazy initialization and @Autowired</a:t>
            </a:r>
          </a:p>
        </p:txBody>
      </p:sp>
      <p:sp>
        <p:nvSpPr>
          <p:cNvPr id="4" name="Content Placeholder 3">
            <a:extLst>
              <a:ext uri="{FF2B5EF4-FFF2-40B4-BE49-F238E27FC236}">
                <a16:creationId xmlns:a16="http://schemas.microsoft.com/office/drawing/2014/main" id="{080FAF15-3C01-3E8D-EC89-2D74013AA6D1}"/>
              </a:ext>
            </a:extLst>
          </p:cNvPr>
          <p:cNvSpPr>
            <a:spLocks noGrp="1"/>
          </p:cNvSpPr>
          <p:nvPr>
            <p:ph sz="half" idx="2"/>
          </p:nvPr>
        </p:nvSpPr>
        <p:spPr>
          <a:xfrm>
            <a:off x="548641" y="1515292"/>
            <a:ext cx="9064998" cy="4476206"/>
          </a:xfrm>
          <a:solidFill>
            <a:schemeClr val="tx2">
              <a:lumMod val="20000"/>
              <a:lumOff val="80000"/>
            </a:schemeClr>
          </a:solidFill>
          <a:ln>
            <a:solidFill>
              <a:schemeClr val="tx2">
                <a:lumMod val="60000"/>
                <a:lumOff val="40000"/>
              </a:schemeClr>
            </a:solidFill>
          </a:ln>
        </p:spPr>
        <p:txBody>
          <a:bodyPr>
            <a:normAutofit fontScale="92500" lnSpcReduction="20000"/>
          </a:bodyPr>
          <a:lstStyle/>
          <a:p>
            <a:pPr marL="0" indent="0">
              <a:buNone/>
            </a:pPr>
            <a:r>
              <a:rPr lang="en-US" sz="1800" dirty="0">
                <a:solidFill>
                  <a:schemeClr val="accent6"/>
                </a:solidFill>
                <a:latin typeface="Courier New" panose="02070309020205020404" pitchFamily="49" charset="0"/>
                <a:cs typeface="Courier New" panose="02070309020205020404" pitchFamily="49" charset="0"/>
              </a:rPr>
              <a:t>@Component</a:t>
            </a:r>
          </a:p>
          <a:p>
            <a:pPr marL="0" indent="0">
              <a:spcBef>
                <a:spcPts val="400"/>
              </a:spcBef>
              <a:buNone/>
            </a:pPr>
            <a:r>
              <a:rPr lang="en-US" sz="1800" b="1" dirty="0">
                <a:solidFill>
                  <a:schemeClr val="accent6"/>
                </a:solidFill>
                <a:latin typeface="Courier New" panose="02070309020205020404" pitchFamily="49" charset="0"/>
                <a:cs typeface="Courier New" panose="02070309020205020404" pitchFamily="49" charset="0"/>
              </a:rPr>
              <a:t>@Lazy</a:t>
            </a:r>
          </a:p>
          <a:p>
            <a:pPr marL="0" indent="0">
              <a:spcBef>
                <a:spcPts val="400"/>
              </a:spcBef>
              <a:buNone/>
            </a:pPr>
            <a:r>
              <a:rPr lang="en-US" dirty="0">
                <a:solidFill>
                  <a:srgbClr val="0033B3"/>
                </a:solidFill>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dirty="0">
                <a:solidFill>
                  <a:srgbClr val="0033B3"/>
                </a:solidFill>
                <a:latin typeface="Courier New" panose="02070309020205020404" pitchFamily="49" charset="0"/>
                <a:cs typeface="Courier New" panose="02070309020205020404" pitchFamily="49" charset="0"/>
              </a:rPr>
              <a:t>class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MyLazyBean</a:t>
            </a:r>
            <a:r>
              <a:rPr lang="en-US" sz="1800" dirty="0">
                <a:latin typeface="Courier New" panose="02070309020205020404" pitchFamily="49" charset="0"/>
                <a:cs typeface="Courier New" panose="02070309020205020404" pitchFamily="49" charset="0"/>
              </a:rPr>
              <a:t> {</a:t>
            </a:r>
          </a:p>
          <a:p>
            <a:pPr marL="0" indent="0">
              <a:spcBef>
                <a:spcPts val="400"/>
              </a:spcBef>
              <a:buNone/>
            </a:pPr>
            <a:r>
              <a:rPr lang="en-US" sz="1800" dirty="0">
                <a:latin typeface="Courier New" panose="02070309020205020404" pitchFamily="49" charset="0"/>
                <a:cs typeface="Courier New" panose="02070309020205020404" pitchFamily="49" charset="0"/>
              </a:rPr>
              <a:t>	//…</a:t>
            </a:r>
          </a:p>
          <a:p>
            <a:pPr marL="0" indent="0">
              <a:spcBef>
                <a:spcPts val="400"/>
              </a:spcBef>
              <a:buNone/>
            </a:pPr>
            <a:r>
              <a:rPr lang="en-US" sz="1800" dirty="0">
                <a:latin typeface="Courier New" panose="02070309020205020404" pitchFamily="49" charset="0"/>
                <a:cs typeface="Courier New" panose="02070309020205020404" pitchFamily="49" charset="0"/>
              </a:rPr>
              <a:t>}</a:t>
            </a:r>
            <a:endParaRPr lang="en-IL" dirty="0"/>
          </a:p>
          <a:p>
            <a:pPr marL="0" indent="0">
              <a:buNone/>
            </a:pPr>
            <a:r>
              <a:rPr lang="en-US" sz="1800" dirty="0">
                <a:solidFill>
                  <a:schemeClr val="accent6"/>
                </a:solidFill>
                <a:latin typeface="Courier New" panose="02070309020205020404" pitchFamily="49" charset="0"/>
                <a:cs typeface="Courier New" panose="02070309020205020404" pitchFamily="49" charset="0"/>
              </a:rPr>
              <a:t>@Component</a:t>
            </a:r>
          </a:p>
          <a:p>
            <a:pPr marL="0" indent="0">
              <a:spcBef>
                <a:spcPts val="400"/>
              </a:spcBef>
              <a:buNone/>
            </a:pPr>
            <a:r>
              <a:rPr lang="en-US" dirty="0">
                <a:solidFill>
                  <a:srgbClr val="0033B3"/>
                </a:solidFill>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dirty="0">
                <a:solidFill>
                  <a:srgbClr val="0033B3"/>
                </a:solidFill>
                <a:latin typeface="Courier New" panose="02070309020205020404" pitchFamily="49" charset="0"/>
                <a:cs typeface="Courier New" panose="02070309020205020404" pitchFamily="49" charset="0"/>
              </a:rPr>
              <a:t>class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AnotherBean</a:t>
            </a:r>
            <a:r>
              <a:rPr lang="en-US" sz="1800" dirty="0">
                <a:latin typeface="Courier New" panose="02070309020205020404" pitchFamily="49" charset="0"/>
                <a:cs typeface="Courier New" panose="02070309020205020404" pitchFamily="49" charset="0"/>
              </a:rPr>
              <a:t> {</a:t>
            </a:r>
          </a:p>
          <a:p>
            <a:pPr marL="0" indent="0">
              <a:spcBef>
                <a:spcPts val="400"/>
              </a:spcBef>
              <a:buNone/>
            </a:pPr>
            <a:r>
              <a:rPr lang="en-US" sz="1800" dirty="0">
                <a:latin typeface="Courier New" panose="02070309020205020404" pitchFamily="49" charset="0"/>
                <a:cs typeface="Courier New" panose="02070309020205020404" pitchFamily="49" charset="0"/>
              </a:rPr>
              <a:t>	</a:t>
            </a:r>
            <a:r>
              <a:rPr lang="en-US" b="1" dirty="0">
                <a:solidFill>
                  <a:schemeClr val="accent6"/>
                </a:solidFill>
                <a:latin typeface="Courier New" panose="02070309020205020404" pitchFamily="49" charset="0"/>
                <a:cs typeface="Courier New" panose="02070309020205020404" pitchFamily="49" charset="0"/>
              </a:rPr>
              <a:t>@Lazy</a:t>
            </a:r>
          </a:p>
          <a:p>
            <a:pPr marL="0" indent="0">
              <a:spcBef>
                <a:spcPts val="400"/>
              </a:spcBef>
              <a:buNone/>
            </a:pPr>
            <a:r>
              <a:rPr lang="en-US" dirty="0">
                <a:latin typeface="Courier New" panose="02070309020205020404" pitchFamily="49" charset="0"/>
                <a:cs typeface="Courier New" panose="02070309020205020404" pitchFamily="49" charset="0"/>
              </a:rPr>
              <a:t>	</a:t>
            </a:r>
            <a:r>
              <a:rPr lang="en-US" dirty="0">
                <a:solidFill>
                  <a:schemeClr val="accent6"/>
                </a:solidFill>
                <a:latin typeface="Courier New" panose="02070309020205020404" pitchFamily="49" charset="0"/>
                <a:cs typeface="Courier New" panose="02070309020205020404" pitchFamily="49" charset="0"/>
              </a:rPr>
              <a:t>@</a:t>
            </a:r>
            <a:r>
              <a:rPr lang="en-US" dirty="0" err="1">
                <a:solidFill>
                  <a:schemeClr val="accent6"/>
                </a:solidFill>
                <a:latin typeface="Courier New" panose="02070309020205020404" pitchFamily="49" charset="0"/>
                <a:cs typeface="Courier New" panose="02070309020205020404" pitchFamily="49" charset="0"/>
              </a:rPr>
              <a:t>Autowired</a:t>
            </a:r>
            <a:endParaRPr lang="en-US" dirty="0">
              <a:solidFill>
                <a:schemeClr val="accent6"/>
              </a:solidFill>
              <a:latin typeface="Courier New" panose="02070309020205020404" pitchFamily="49" charset="0"/>
              <a:cs typeface="Courier New" panose="02070309020205020404" pitchFamily="49" charset="0"/>
            </a:endParaRPr>
          </a:p>
          <a:p>
            <a:pPr marL="0" indent="0">
              <a:spcBef>
                <a:spcPts val="400"/>
              </a:spcBef>
              <a:buNone/>
            </a:pPr>
            <a:r>
              <a:rPr lang="en-US" sz="1800" dirty="0">
                <a:latin typeface="Courier New" panose="02070309020205020404" pitchFamily="49" charset="0"/>
                <a:cs typeface="Courier New" panose="02070309020205020404" pitchFamily="49" charset="0"/>
              </a:rPr>
              <a:t>	</a:t>
            </a:r>
            <a:r>
              <a:rPr lang="en-US" dirty="0">
                <a:solidFill>
                  <a:srgbClr val="0033B3"/>
                </a:solidFill>
                <a:latin typeface="Courier New" panose="02070309020205020404" pitchFamily="49" charset="0"/>
                <a:cs typeface="Courier New" panose="02070309020205020404" pitchFamily="49" charset="0"/>
              </a:rPr>
              <a:t>private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MyLazyBean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theLazyBean</a:t>
            </a:r>
            <a:r>
              <a:rPr lang="en-US" sz="1800" dirty="0">
                <a:latin typeface="Courier New" panose="02070309020205020404" pitchFamily="49" charset="0"/>
                <a:cs typeface="Courier New" panose="02070309020205020404" pitchFamily="49" charset="0"/>
              </a:rPr>
              <a:t>;</a:t>
            </a:r>
          </a:p>
          <a:p>
            <a:pPr marL="0" indent="0">
              <a:spcBef>
                <a:spcPts val="400"/>
              </a:spcBef>
              <a:buNone/>
            </a:pPr>
            <a:r>
              <a:rPr lang="en-US" sz="1800" dirty="0">
                <a:latin typeface="Courier New" panose="02070309020205020404" pitchFamily="49" charset="0"/>
                <a:cs typeface="Courier New" panose="02070309020205020404" pitchFamily="49" charset="0"/>
              </a:rPr>
              <a:t>	</a:t>
            </a:r>
          </a:p>
          <a:p>
            <a:pPr marL="0" indent="0">
              <a:spcBef>
                <a:spcPts val="400"/>
              </a:spcBef>
              <a:buNone/>
            </a:pPr>
            <a:r>
              <a:rPr lang="en-US" sz="1800" dirty="0">
                <a:latin typeface="Courier New" panose="02070309020205020404" pitchFamily="49" charset="0"/>
                <a:cs typeface="Courier New" panose="02070309020205020404" pitchFamily="49" charset="0"/>
              </a:rPr>
              <a:t>	</a:t>
            </a:r>
            <a:r>
              <a:rPr lang="en-US" dirty="0">
                <a:solidFill>
                  <a:srgbClr val="0033B3"/>
                </a:solidFill>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MyLazyBean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getLazyBean</a:t>
            </a:r>
            <a:r>
              <a:rPr lang="en-US" sz="1800" dirty="0">
                <a:latin typeface="Courier New" panose="02070309020205020404" pitchFamily="49" charset="0"/>
                <a:cs typeface="Courier New" panose="02070309020205020404" pitchFamily="49" charset="0"/>
              </a:rPr>
              <a:t>() { </a:t>
            </a:r>
            <a:r>
              <a:rPr lang="en-US" dirty="0">
                <a:solidFill>
                  <a:srgbClr val="0033B3"/>
                </a:solidFill>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theLazyBean</a:t>
            </a:r>
            <a:r>
              <a:rPr lang="en-US" sz="1800" dirty="0">
                <a:latin typeface="Courier New" panose="02070309020205020404" pitchFamily="49" charset="0"/>
                <a:cs typeface="Courier New" panose="02070309020205020404" pitchFamily="49" charset="0"/>
              </a:rPr>
              <a:t>; }</a:t>
            </a:r>
          </a:p>
          <a:p>
            <a:pPr marL="0" indent="0">
              <a:spcBef>
                <a:spcPts val="400"/>
              </a:spcBef>
              <a:buNone/>
            </a:pPr>
            <a:r>
              <a:rPr lang="en-US" sz="1800" dirty="0">
                <a:latin typeface="Courier New" panose="02070309020205020404" pitchFamily="49" charset="0"/>
                <a:cs typeface="Courier New" panose="02070309020205020404" pitchFamily="49" charset="0"/>
              </a:rPr>
              <a:t>}</a:t>
            </a:r>
          </a:p>
          <a:p>
            <a:pPr marL="0" indent="0">
              <a:spcBef>
                <a:spcPts val="400"/>
              </a:spcBef>
              <a:buNone/>
            </a:pPr>
            <a:endParaRPr lang="en-US" sz="1800" dirty="0">
              <a:latin typeface="Courier New" panose="02070309020205020404" pitchFamily="49" charset="0"/>
              <a:cs typeface="Courier New" panose="02070309020205020404" pitchFamily="49" charset="0"/>
            </a:endParaRPr>
          </a:p>
          <a:p>
            <a:pPr marL="0" indent="0">
              <a:spcBef>
                <a:spcPts val="400"/>
              </a:spcBef>
              <a:buNone/>
            </a:pPr>
            <a:r>
              <a:rPr lang="en-US" dirty="0" err="1">
                <a:latin typeface="Courier New" panose="02070309020205020404" pitchFamily="49" charset="0"/>
                <a:cs typeface="Courier New" panose="02070309020205020404" pitchFamily="49" charset="0"/>
              </a:rPr>
              <a:t>AnotherBean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anotherBean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ctx.getBean</a:t>
            </a:r>
            <a:r>
              <a:rPr lang="en-US"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AnotherBean.class</a:t>
            </a:r>
            <a:r>
              <a:rPr lang="en-US" sz="1800" dirty="0">
                <a:latin typeface="Courier New" panose="02070309020205020404" pitchFamily="49" charset="0"/>
                <a:cs typeface="Courier New" panose="02070309020205020404" pitchFamily="49" charset="0"/>
              </a:rPr>
              <a:t>);</a:t>
            </a:r>
          </a:p>
          <a:p>
            <a:pPr marL="0" indent="0">
              <a:spcBef>
                <a:spcPts val="400"/>
              </a:spcBef>
              <a:buNone/>
            </a:pPr>
            <a:r>
              <a:rPr lang="en-US" sz="1800" dirty="0" err="1">
                <a:latin typeface="Courier New" panose="02070309020205020404" pitchFamily="49" charset="0"/>
                <a:cs typeface="Courier New" panose="02070309020205020404" pitchFamily="49" charset="0"/>
              </a:rPr>
              <a:t>anotherBean.getLazyBean</a:t>
            </a:r>
            <a:r>
              <a:rPr lang="en-US" sz="1800" dirty="0">
                <a:latin typeface="Courier New" panose="02070309020205020404" pitchFamily="49" charset="0"/>
                <a:cs typeface="Courier New" panose="02070309020205020404" pitchFamily="49" charset="0"/>
              </a:rPr>
              <a:t>();</a:t>
            </a:r>
          </a:p>
          <a:p>
            <a:pPr marL="0" indent="0">
              <a:spcBef>
                <a:spcPts val="400"/>
              </a:spcBef>
              <a:buNone/>
            </a:pPr>
            <a:endParaRPr lang="en-US" dirty="0">
              <a:latin typeface="Courier New" panose="02070309020205020404" pitchFamily="49" charset="0"/>
              <a:cs typeface="Courier New" panose="02070309020205020404" pitchFamily="49" charset="0"/>
            </a:endParaRPr>
          </a:p>
          <a:p>
            <a:pPr marL="0" indent="0">
              <a:spcBef>
                <a:spcPts val="400"/>
              </a:spcBef>
              <a:buNone/>
            </a:pPr>
            <a:endParaRPr lang="en-US" sz="1800" dirty="0">
              <a:latin typeface="Courier New" panose="02070309020205020404" pitchFamily="49" charset="0"/>
              <a:cs typeface="Courier New" panose="02070309020205020404" pitchFamily="49" charset="0"/>
            </a:endParaRPr>
          </a:p>
          <a:p>
            <a:pPr marL="0" indent="0">
              <a:buNone/>
            </a:pPr>
            <a:endParaRPr lang="en-IL" dirty="0"/>
          </a:p>
        </p:txBody>
      </p:sp>
      <p:sp>
        <p:nvSpPr>
          <p:cNvPr id="9" name="Left Arrow 8">
            <a:extLst>
              <a:ext uri="{FF2B5EF4-FFF2-40B4-BE49-F238E27FC236}">
                <a16:creationId xmlns:a16="http://schemas.microsoft.com/office/drawing/2014/main" id="{C4E9DE4F-11F4-1F16-79AF-F7D1FFE58DE6}"/>
              </a:ext>
            </a:extLst>
          </p:cNvPr>
          <p:cNvSpPr/>
          <p:nvPr/>
        </p:nvSpPr>
        <p:spPr>
          <a:xfrm>
            <a:off x="4075611" y="5512525"/>
            <a:ext cx="775063" cy="228599"/>
          </a:xfrm>
          <a:prstGeom prst="lef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solidFill>
                <a:srgbClr val="0070C0"/>
              </a:solidFill>
            </a:endParaRPr>
          </a:p>
        </p:txBody>
      </p:sp>
    </p:spTree>
    <p:extLst>
      <p:ext uri="{BB962C8B-B14F-4D97-AF65-F5344CB8AC3E}">
        <p14:creationId xmlns:p14="http://schemas.microsoft.com/office/powerpoint/2010/main" val="2539477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F5D9E-229E-E0D1-DCAC-8CEEA3631556}"/>
              </a:ext>
            </a:extLst>
          </p:cNvPr>
          <p:cNvSpPr>
            <a:spLocks noGrp="1"/>
          </p:cNvSpPr>
          <p:nvPr>
            <p:ph type="title"/>
          </p:nvPr>
        </p:nvSpPr>
        <p:spPr/>
        <p:txBody>
          <a:bodyPr/>
          <a:lstStyle/>
          <a:p>
            <a:r>
              <a:rPr lang="en-IL" dirty="0"/>
              <a:t>What could be the problems with this implementation:</a:t>
            </a:r>
          </a:p>
        </p:txBody>
      </p:sp>
      <p:sp>
        <p:nvSpPr>
          <p:cNvPr id="3" name="Content Placeholder 2">
            <a:extLst>
              <a:ext uri="{FF2B5EF4-FFF2-40B4-BE49-F238E27FC236}">
                <a16:creationId xmlns:a16="http://schemas.microsoft.com/office/drawing/2014/main" id="{3F6665E5-7BFC-8A6E-C923-33299B2CB606}"/>
              </a:ext>
            </a:extLst>
          </p:cNvPr>
          <p:cNvSpPr>
            <a:spLocks noGrp="1"/>
          </p:cNvSpPr>
          <p:nvPr>
            <p:ph sz="half" idx="1"/>
          </p:nvPr>
        </p:nvSpPr>
        <p:spPr>
          <a:xfrm>
            <a:off x="677334" y="2160589"/>
            <a:ext cx="4878640" cy="3880772"/>
          </a:xfrm>
        </p:spPr>
        <p:txBody>
          <a:bodyPr/>
          <a:lstStyle/>
          <a:p>
            <a:r>
              <a:rPr lang="en-IL" dirty="0"/>
              <a:t>Tight coupling between the </a:t>
            </a:r>
            <a:r>
              <a:rPr lang="en-IL" dirty="0">
                <a:solidFill>
                  <a:srgbClr val="0000FF"/>
                </a:solidFill>
              </a:rPr>
              <a:t>Computer</a:t>
            </a:r>
            <a:r>
              <a:rPr lang="en-IL" dirty="0"/>
              <a:t> and its components:</a:t>
            </a:r>
          </a:p>
          <a:p>
            <a:pPr lvl="1"/>
            <a:r>
              <a:rPr lang="en-IL" dirty="0"/>
              <a:t>We </a:t>
            </a:r>
            <a:r>
              <a:rPr lang="en-US" dirty="0"/>
              <a:t>must</a:t>
            </a:r>
            <a:r>
              <a:rPr lang="en-IL" dirty="0"/>
              <a:t> know how to create every component, and what parameters exactly should be used in the constructor.</a:t>
            </a:r>
          </a:p>
          <a:p>
            <a:pPr lvl="1"/>
            <a:r>
              <a:rPr lang="en-IL" dirty="0"/>
              <a:t>If I want to create a computer with a new CPU, I should create another class for the Computer.</a:t>
            </a:r>
          </a:p>
          <a:p>
            <a:pPr lvl="1"/>
            <a:r>
              <a:rPr lang="en-IL" dirty="0"/>
              <a:t>How will I test my class, how I will inject mocks there?</a:t>
            </a:r>
          </a:p>
          <a:p>
            <a:r>
              <a:rPr lang="en-US" dirty="0"/>
              <a:t>Poor polymorphism </a:t>
            </a:r>
            <a:endParaRPr lang="en-IL" dirty="0"/>
          </a:p>
          <a:p>
            <a:pPr lvl="1"/>
            <a:r>
              <a:rPr lang="en-IL" dirty="0"/>
              <a:t>Leads to implementation-based design.</a:t>
            </a:r>
          </a:p>
        </p:txBody>
      </p:sp>
      <p:grpSp>
        <p:nvGrpSpPr>
          <p:cNvPr id="5" name="Group 4">
            <a:extLst>
              <a:ext uri="{FF2B5EF4-FFF2-40B4-BE49-F238E27FC236}">
                <a16:creationId xmlns:a16="http://schemas.microsoft.com/office/drawing/2014/main" id="{6BFBEB69-9D5B-716E-5157-E5474F97C8BC}"/>
              </a:ext>
            </a:extLst>
          </p:cNvPr>
          <p:cNvGrpSpPr/>
          <p:nvPr/>
        </p:nvGrpSpPr>
        <p:grpSpPr>
          <a:xfrm>
            <a:off x="5827325" y="2160589"/>
            <a:ext cx="3555214" cy="3880772"/>
            <a:chOff x="850033" y="1469253"/>
            <a:chExt cx="4763047" cy="4249695"/>
          </a:xfrm>
        </p:grpSpPr>
        <p:sp>
          <p:nvSpPr>
            <p:cNvPr id="6" name="Rectangle: Rounded Corners 5">
              <a:extLst>
                <a:ext uri="{FF2B5EF4-FFF2-40B4-BE49-F238E27FC236}">
                  <a16:creationId xmlns:a16="http://schemas.microsoft.com/office/drawing/2014/main" id="{61F49CF4-D34B-8A5E-0AE9-B41301A2C4B0}"/>
                </a:ext>
              </a:extLst>
            </p:cNvPr>
            <p:cNvSpPr/>
            <p:nvPr/>
          </p:nvSpPr>
          <p:spPr>
            <a:xfrm>
              <a:off x="4311255" y="1469253"/>
              <a:ext cx="1301825" cy="4249695"/>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2400" dirty="0"/>
            </a:p>
          </p:txBody>
        </p:sp>
        <p:sp>
          <p:nvSpPr>
            <p:cNvPr id="7" name="Rectangle: Rounded Corners 6">
              <a:extLst>
                <a:ext uri="{FF2B5EF4-FFF2-40B4-BE49-F238E27FC236}">
                  <a16:creationId xmlns:a16="http://schemas.microsoft.com/office/drawing/2014/main" id="{21312240-CC77-75E9-CB5F-937461B6AF46}"/>
                </a:ext>
              </a:extLst>
            </p:cNvPr>
            <p:cNvSpPr/>
            <p:nvPr/>
          </p:nvSpPr>
          <p:spPr>
            <a:xfrm>
              <a:off x="979179" y="1472538"/>
              <a:ext cx="2108300" cy="1016306"/>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a:t>CPU</a:t>
              </a:r>
              <a:endParaRPr lang="he-IL" sz="2800" dirty="0"/>
            </a:p>
          </p:txBody>
        </p:sp>
        <p:sp>
          <p:nvSpPr>
            <p:cNvPr id="8" name="Rectangle: Rounded Corners 7">
              <a:extLst>
                <a:ext uri="{FF2B5EF4-FFF2-40B4-BE49-F238E27FC236}">
                  <a16:creationId xmlns:a16="http://schemas.microsoft.com/office/drawing/2014/main" id="{88F5E2A2-952A-93CB-5C3B-9E465B0EA2EA}"/>
                </a:ext>
              </a:extLst>
            </p:cNvPr>
            <p:cNvSpPr/>
            <p:nvPr/>
          </p:nvSpPr>
          <p:spPr>
            <a:xfrm>
              <a:off x="1590249" y="2771288"/>
              <a:ext cx="1918770" cy="638002"/>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a:t>Wheel</a:t>
              </a:r>
              <a:endParaRPr lang="he-IL" sz="2800" dirty="0"/>
            </a:p>
          </p:txBody>
        </p:sp>
        <p:sp>
          <p:nvSpPr>
            <p:cNvPr id="9" name="Rectangle: Rounded Corners 8">
              <a:extLst>
                <a:ext uri="{FF2B5EF4-FFF2-40B4-BE49-F238E27FC236}">
                  <a16:creationId xmlns:a16="http://schemas.microsoft.com/office/drawing/2014/main" id="{863BE011-6B1E-5F19-F030-4162D5634C43}"/>
                </a:ext>
              </a:extLst>
            </p:cNvPr>
            <p:cNvSpPr/>
            <p:nvPr/>
          </p:nvSpPr>
          <p:spPr>
            <a:xfrm>
              <a:off x="1335798" y="2904180"/>
              <a:ext cx="1918770" cy="638002"/>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a:t>Wheel</a:t>
              </a:r>
              <a:endParaRPr lang="he-IL" sz="2800" dirty="0"/>
            </a:p>
          </p:txBody>
        </p:sp>
        <p:sp>
          <p:nvSpPr>
            <p:cNvPr id="10" name="Rectangle: Rounded Corners 9">
              <a:extLst>
                <a:ext uri="{FF2B5EF4-FFF2-40B4-BE49-F238E27FC236}">
                  <a16:creationId xmlns:a16="http://schemas.microsoft.com/office/drawing/2014/main" id="{F8172A5E-7424-4EDE-32A7-3626D86CCE46}"/>
                </a:ext>
              </a:extLst>
            </p:cNvPr>
            <p:cNvSpPr/>
            <p:nvPr/>
          </p:nvSpPr>
          <p:spPr>
            <a:xfrm>
              <a:off x="1139746" y="3070781"/>
              <a:ext cx="1918770" cy="638002"/>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a:t>Wheel</a:t>
              </a:r>
              <a:endParaRPr lang="he-IL" sz="2800" dirty="0"/>
            </a:p>
          </p:txBody>
        </p:sp>
        <p:sp>
          <p:nvSpPr>
            <p:cNvPr id="11" name="Rectangle: Rounded Corners 10">
              <a:extLst>
                <a:ext uri="{FF2B5EF4-FFF2-40B4-BE49-F238E27FC236}">
                  <a16:creationId xmlns:a16="http://schemas.microsoft.com/office/drawing/2014/main" id="{3D01389F-75EA-DD1B-E90F-292398313EEE}"/>
                </a:ext>
              </a:extLst>
            </p:cNvPr>
            <p:cNvSpPr/>
            <p:nvPr/>
          </p:nvSpPr>
          <p:spPr>
            <a:xfrm>
              <a:off x="850033" y="3208980"/>
              <a:ext cx="1918770" cy="638002"/>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dirty="0"/>
                <a:t>Coolers</a:t>
              </a:r>
              <a:endParaRPr lang="he-IL" sz="2000" dirty="0"/>
            </a:p>
          </p:txBody>
        </p:sp>
        <p:sp>
          <p:nvSpPr>
            <p:cNvPr id="12" name="Rectangle: Rounded Corners 11">
              <a:extLst>
                <a:ext uri="{FF2B5EF4-FFF2-40B4-BE49-F238E27FC236}">
                  <a16:creationId xmlns:a16="http://schemas.microsoft.com/office/drawing/2014/main" id="{59DB1157-DC22-D206-1167-1AACB4C5EB75}"/>
                </a:ext>
              </a:extLst>
            </p:cNvPr>
            <p:cNvSpPr/>
            <p:nvPr/>
          </p:nvSpPr>
          <p:spPr>
            <a:xfrm>
              <a:off x="1080573" y="4084364"/>
              <a:ext cx="2352101" cy="733646"/>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dirty="0"/>
                <a:t>GPU</a:t>
              </a:r>
              <a:endParaRPr lang="he-IL" sz="2000" dirty="0"/>
            </a:p>
          </p:txBody>
        </p:sp>
        <p:sp>
          <p:nvSpPr>
            <p:cNvPr id="13" name="Rectangle: Rounded Corners 12">
              <a:extLst>
                <a:ext uri="{FF2B5EF4-FFF2-40B4-BE49-F238E27FC236}">
                  <a16:creationId xmlns:a16="http://schemas.microsoft.com/office/drawing/2014/main" id="{B23F71E6-7D70-555D-459C-2F77C8DD2259}"/>
                </a:ext>
              </a:extLst>
            </p:cNvPr>
            <p:cNvSpPr/>
            <p:nvPr/>
          </p:nvSpPr>
          <p:spPr>
            <a:xfrm>
              <a:off x="1080572" y="4985302"/>
              <a:ext cx="2352101" cy="733646"/>
            </a:xfrm>
            <a:prstGeom prst="roundRect">
              <a:avLst>
                <a:gd name="adj" fmla="val 32052"/>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600" dirty="0"/>
                <a:t>…</a:t>
              </a:r>
              <a:endParaRPr lang="he-IL" sz="3600" dirty="0"/>
            </a:p>
          </p:txBody>
        </p:sp>
        <p:cxnSp>
          <p:nvCxnSpPr>
            <p:cNvPr id="14" name="Straight Arrow Connector 13">
              <a:extLst>
                <a:ext uri="{FF2B5EF4-FFF2-40B4-BE49-F238E27FC236}">
                  <a16:creationId xmlns:a16="http://schemas.microsoft.com/office/drawing/2014/main" id="{28DF0133-F036-5C72-8BE1-3AE25600173E}"/>
                </a:ext>
              </a:extLst>
            </p:cNvPr>
            <p:cNvCxnSpPr>
              <a:cxnSpLocks/>
              <a:stCxn id="6" idx="1"/>
              <a:endCxn id="7" idx="3"/>
            </p:cNvCxnSpPr>
            <p:nvPr/>
          </p:nvCxnSpPr>
          <p:spPr>
            <a:xfrm flipH="1" flipV="1">
              <a:off x="3087480" y="1980692"/>
              <a:ext cx="1223775" cy="1613409"/>
            </a:xfrm>
            <a:prstGeom prst="straightConnector1">
              <a:avLst/>
            </a:prstGeom>
            <a:ln w="28575">
              <a:solidFill>
                <a:srgbClr val="008E4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DA42B8-E581-746A-E6B0-25E8CCF9F91B}"/>
                </a:ext>
              </a:extLst>
            </p:cNvPr>
            <p:cNvCxnSpPr>
              <a:cxnSpLocks/>
              <a:stCxn id="6" idx="1"/>
              <a:endCxn id="8" idx="3"/>
            </p:cNvCxnSpPr>
            <p:nvPr/>
          </p:nvCxnSpPr>
          <p:spPr>
            <a:xfrm flipH="1" flipV="1">
              <a:off x="3509019" y="3090289"/>
              <a:ext cx="802236" cy="503812"/>
            </a:xfrm>
            <a:prstGeom prst="straightConnector1">
              <a:avLst/>
            </a:prstGeom>
            <a:ln w="28575">
              <a:solidFill>
                <a:srgbClr val="008E4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14992ED-A64A-06AA-48F9-6949BAD198C0}"/>
                </a:ext>
              </a:extLst>
            </p:cNvPr>
            <p:cNvCxnSpPr>
              <a:cxnSpLocks/>
              <a:stCxn id="6" idx="1"/>
              <a:endCxn id="12" idx="3"/>
            </p:cNvCxnSpPr>
            <p:nvPr/>
          </p:nvCxnSpPr>
          <p:spPr>
            <a:xfrm flipH="1">
              <a:off x="3432674" y="3594101"/>
              <a:ext cx="878581" cy="857086"/>
            </a:xfrm>
            <a:prstGeom prst="straightConnector1">
              <a:avLst/>
            </a:prstGeom>
            <a:ln w="28575">
              <a:solidFill>
                <a:srgbClr val="008E4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5F221EA-00FB-CCAA-1C1D-9F41F590E283}"/>
                </a:ext>
              </a:extLst>
            </p:cNvPr>
            <p:cNvCxnSpPr>
              <a:cxnSpLocks/>
              <a:stCxn id="6" idx="1"/>
              <a:endCxn id="13" idx="3"/>
            </p:cNvCxnSpPr>
            <p:nvPr/>
          </p:nvCxnSpPr>
          <p:spPr>
            <a:xfrm flipH="1">
              <a:off x="3432673" y="3594101"/>
              <a:ext cx="878582" cy="1758024"/>
            </a:xfrm>
            <a:prstGeom prst="straightConnector1">
              <a:avLst/>
            </a:prstGeom>
            <a:ln w="28575">
              <a:solidFill>
                <a:srgbClr val="008E40"/>
              </a:solidFill>
              <a:tailEnd type="triangl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A901AEA-0B94-793E-D68C-AE5C1166D890}"/>
              </a:ext>
            </a:extLst>
          </p:cNvPr>
          <p:cNvSpPr txBox="1"/>
          <p:nvPr/>
        </p:nvSpPr>
        <p:spPr>
          <a:xfrm>
            <a:off x="8690114" y="2497575"/>
            <a:ext cx="376509" cy="3323987"/>
          </a:xfrm>
          <a:prstGeom prst="rect">
            <a:avLst/>
          </a:prstGeom>
          <a:noFill/>
        </p:spPr>
        <p:txBody>
          <a:bodyPr wrap="square" rtlCol="0">
            <a:spAutoFit/>
          </a:bodyPr>
          <a:lstStyle/>
          <a:p>
            <a:r>
              <a:rPr lang="en-US" sz="2400" dirty="0">
                <a:solidFill>
                  <a:schemeClr val="bg1"/>
                </a:solidFill>
              </a:rPr>
              <a:t>Computer</a:t>
            </a:r>
            <a:endParaRPr lang="he-IL" sz="2400" dirty="0">
              <a:solidFill>
                <a:schemeClr val="bg1"/>
              </a:solidFill>
            </a:endParaRPr>
          </a:p>
          <a:p>
            <a:endParaRPr lang="en-IL" dirty="0"/>
          </a:p>
        </p:txBody>
      </p:sp>
    </p:spTree>
    <p:extLst>
      <p:ext uri="{BB962C8B-B14F-4D97-AF65-F5344CB8AC3E}">
        <p14:creationId xmlns:p14="http://schemas.microsoft.com/office/powerpoint/2010/main" val="4238028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289-DA31-0ECF-5DD0-93B1C3AE01CF}"/>
              </a:ext>
            </a:extLst>
          </p:cNvPr>
          <p:cNvSpPr>
            <a:spLocks noGrp="1"/>
          </p:cNvSpPr>
          <p:nvPr>
            <p:ph type="title"/>
          </p:nvPr>
        </p:nvSpPr>
        <p:spPr/>
        <p:txBody>
          <a:bodyPr/>
          <a:lstStyle/>
          <a:p>
            <a:r>
              <a:rPr lang="en-US" dirty="0"/>
              <a:t>The </a:t>
            </a:r>
            <a:r>
              <a:rPr lang="en-IL" dirty="0"/>
              <a:t>Inversion of Control (IoC)</a:t>
            </a:r>
            <a:r>
              <a:rPr lang="en-US" dirty="0"/>
              <a:t> principle inverts the control</a:t>
            </a:r>
            <a:endParaRPr lang="en-IL" dirty="0"/>
          </a:p>
        </p:txBody>
      </p:sp>
      <p:sp>
        <p:nvSpPr>
          <p:cNvPr id="3" name="Content Placeholder 2">
            <a:extLst>
              <a:ext uri="{FF2B5EF4-FFF2-40B4-BE49-F238E27FC236}">
                <a16:creationId xmlns:a16="http://schemas.microsoft.com/office/drawing/2014/main" id="{89730CA2-7299-E997-F8B1-379ED23DF5FD}"/>
              </a:ext>
            </a:extLst>
          </p:cNvPr>
          <p:cNvSpPr>
            <a:spLocks noGrp="1"/>
          </p:cNvSpPr>
          <p:nvPr>
            <p:ph idx="1"/>
          </p:nvPr>
        </p:nvSpPr>
        <p:spPr/>
        <p:txBody>
          <a:bodyPr>
            <a:normAutofit/>
          </a:bodyPr>
          <a:lstStyle/>
          <a:p>
            <a:pPr>
              <a:lnSpc>
                <a:spcPct val="110000"/>
              </a:lnSpc>
            </a:pPr>
            <a:r>
              <a:rPr lang="en-US" sz="2000" dirty="0">
                <a:solidFill>
                  <a:srgbClr val="000000"/>
                </a:solidFill>
              </a:rPr>
              <a:t>Here it means to delegate the control to another class. In other words, invert the dependency creation control from the high-level class (</a:t>
            </a:r>
            <a:r>
              <a:rPr lang="en-US" sz="2000" dirty="0">
                <a:solidFill>
                  <a:srgbClr val="0000FF"/>
                </a:solidFill>
              </a:rPr>
              <a:t>Computer</a:t>
            </a:r>
            <a:r>
              <a:rPr lang="en-US" sz="2000" dirty="0">
                <a:solidFill>
                  <a:srgbClr val="000000"/>
                </a:solidFill>
              </a:rPr>
              <a:t>) to another class or framework.</a:t>
            </a:r>
          </a:p>
          <a:p>
            <a:pPr>
              <a:lnSpc>
                <a:spcPct val="110000"/>
              </a:lnSpc>
            </a:pPr>
            <a:r>
              <a:rPr lang="en-US" sz="2000" dirty="0">
                <a:solidFill>
                  <a:srgbClr val="000000"/>
                </a:solidFill>
              </a:rPr>
              <a:t>Note: IoC is a principle, not a pattern. It just gives high-level design guidelines but does not give implementation details. The following pattern (but not limited) implements the IoC principle: </a:t>
            </a:r>
          </a:p>
          <a:p>
            <a:pPr lvl="1"/>
            <a:r>
              <a:rPr lang="en-US" sz="1800" dirty="0">
                <a:solidFill>
                  <a:srgbClr val="000000"/>
                </a:solidFill>
              </a:rPr>
              <a:t>Factory </a:t>
            </a:r>
          </a:p>
          <a:p>
            <a:pPr lvl="1"/>
            <a:r>
              <a:rPr lang="en-US" sz="1800" dirty="0">
                <a:solidFill>
                  <a:srgbClr val="000000"/>
                </a:solidFill>
              </a:rPr>
              <a:t>Strategy</a:t>
            </a:r>
          </a:p>
          <a:p>
            <a:pPr lvl="1"/>
            <a:r>
              <a:rPr lang="en-US" sz="1800" dirty="0">
                <a:solidFill>
                  <a:srgbClr val="000000"/>
                </a:solidFill>
              </a:rPr>
              <a:t>Dependency Injection</a:t>
            </a:r>
          </a:p>
          <a:p>
            <a:pPr lvl="1"/>
            <a:r>
              <a:rPr lang="en-US" sz="1800" dirty="0">
                <a:solidFill>
                  <a:srgbClr val="000000"/>
                </a:solidFill>
              </a:rPr>
              <a:t>Etc.</a:t>
            </a:r>
            <a:endParaRPr lang="en-IL" sz="1800" dirty="0">
              <a:solidFill>
                <a:srgbClr val="000000"/>
              </a:solidFill>
            </a:endParaRPr>
          </a:p>
        </p:txBody>
      </p:sp>
    </p:spTree>
    <p:extLst>
      <p:ext uri="{BB962C8B-B14F-4D97-AF65-F5344CB8AC3E}">
        <p14:creationId xmlns:p14="http://schemas.microsoft.com/office/powerpoint/2010/main" val="3013324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E4EF4-4CDB-B5BC-9E3C-1E76189F1E16}"/>
              </a:ext>
            </a:extLst>
          </p:cNvPr>
          <p:cNvSpPr>
            <a:spLocks noGrp="1"/>
          </p:cNvSpPr>
          <p:nvPr>
            <p:ph type="title"/>
          </p:nvPr>
        </p:nvSpPr>
        <p:spPr/>
        <p:txBody>
          <a:bodyPr/>
          <a:lstStyle/>
          <a:p>
            <a:r>
              <a:rPr lang="en-IL" dirty="0"/>
              <a:t>Lets use the </a:t>
            </a:r>
            <a:r>
              <a:rPr lang="en-IL" i="1" dirty="0"/>
              <a:t>Factory</a:t>
            </a:r>
            <a:r>
              <a:rPr lang="en-IL" dirty="0"/>
              <a:t> pattern</a:t>
            </a:r>
          </a:p>
        </p:txBody>
      </p:sp>
      <p:sp>
        <p:nvSpPr>
          <p:cNvPr id="3" name="Content Placeholder 2">
            <a:extLst>
              <a:ext uri="{FF2B5EF4-FFF2-40B4-BE49-F238E27FC236}">
                <a16:creationId xmlns:a16="http://schemas.microsoft.com/office/drawing/2014/main" id="{616857E6-D6C9-F7A4-26CE-2CB878A3A002}"/>
              </a:ext>
            </a:extLst>
          </p:cNvPr>
          <p:cNvSpPr>
            <a:spLocks noGrp="1"/>
          </p:cNvSpPr>
          <p:nvPr>
            <p:ph sz="half" idx="1"/>
          </p:nvPr>
        </p:nvSpPr>
        <p:spPr>
          <a:xfrm>
            <a:off x="677334" y="1539089"/>
            <a:ext cx="5687252" cy="4502272"/>
          </a:xfrm>
          <a:solidFill>
            <a:schemeClr val="tx2">
              <a:lumMod val="20000"/>
              <a:lumOff val="80000"/>
            </a:schemeClr>
          </a:solidFill>
        </p:spPr>
        <p:txBody>
          <a:bodyPr>
            <a:normAutofit/>
          </a:bodyPr>
          <a:lstStyle/>
          <a:p>
            <a:pPr marL="0" indent="0">
              <a:buNone/>
            </a:pPr>
            <a:r>
              <a:rPr lang="en-US" sz="1500" dirty="0">
                <a:solidFill>
                  <a:srgbClr val="0070C0"/>
                </a:solidFill>
                <a:latin typeface="Courier New" panose="02070309020205020404" pitchFamily="49" charset="0"/>
                <a:cs typeface="Courier New" panose="02070309020205020404" pitchFamily="49" charset="0"/>
              </a:rPr>
              <a:t>class</a:t>
            </a:r>
            <a:r>
              <a:rPr lang="en-US" sz="1500" dirty="0">
                <a:solidFill>
                  <a:schemeClr val="tx1"/>
                </a:solidFill>
                <a:latin typeface="Courier New" panose="02070309020205020404" pitchFamily="49" charset="0"/>
                <a:cs typeface="Courier New" panose="02070309020205020404" pitchFamily="49" charset="0"/>
              </a:rPr>
              <a:t> </a:t>
            </a:r>
            <a:r>
              <a:rPr lang="en-US" sz="1500" dirty="0" err="1">
                <a:solidFill>
                  <a:schemeClr val="tx1"/>
                </a:solidFill>
                <a:latin typeface="Courier New" panose="02070309020205020404" pitchFamily="49" charset="0"/>
                <a:cs typeface="Courier New" panose="02070309020205020404" pitchFamily="49" charset="0"/>
              </a:rPr>
              <a:t>GraphicsCardFactory</a:t>
            </a:r>
            <a:br>
              <a:rPr lang="en-US" sz="15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rgbClr val="0070C0"/>
                </a:solidFill>
                <a:latin typeface="Courier New" panose="02070309020205020404" pitchFamily="49" charset="0"/>
                <a:cs typeface="Courier New" panose="02070309020205020404" pitchFamily="49" charset="0"/>
              </a:rPr>
              <a:t>public</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rgbClr val="0070C0"/>
                </a:solidFill>
                <a:latin typeface="Courier New" panose="02070309020205020404" pitchFamily="49" charset="0"/>
                <a:cs typeface="Courier New" panose="02070309020205020404" pitchFamily="49" charset="0"/>
              </a:rPr>
              <a:t>static</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GraphicsCard</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getNVidiaGraphicsCard</a:t>
            </a:r>
            <a:r>
              <a:rPr lang="en-US" sz="1600" dirty="0">
                <a:solidFill>
                  <a:schemeClr val="tx1"/>
                </a:solidFill>
                <a:latin typeface="Courier New" panose="02070309020205020404" pitchFamily="49" charset="0"/>
                <a:cs typeface="Courier New" panose="02070309020205020404" pitchFamily="49" charset="0"/>
              </a:rPr>
              <a:t>()</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    {</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return</a:t>
            </a:r>
            <a:r>
              <a:rPr lang="en-US" sz="1400" dirty="0">
                <a:solidFill>
                  <a:schemeClr val="tx1"/>
                </a:solidFill>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new</a:t>
            </a: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NVidiaGraphicsCard</a:t>
            </a:r>
            <a:r>
              <a:rPr lang="en-US" sz="1400" dirty="0">
                <a:solidFill>
                  <a:schemeClr val="tx1"/>
                </a:solidFill>
                <a:latin typeface="Courier New" panose="02070309020205020404" pitchFamily="49" charset="0"/>
                <a:cs typeface="Courier New" panose="02070309020205020404" pitchFamily="49" charset="0"/>
              </a:rPr>
              <a:t>();</a:t>
            </a:r>
            <a:br>
              <a:rPr lang="en-US" sz="14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    }</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a:t>
            </a:r>
            <a:br>
              <a:rPr lang="en-US" sz="1600" dirty="0">
                <a:solidFill>
                  <a:schemeClr val="tx1"/>
                </a:solidFill>
                <a:latin typeface="Courier New" panose="02070309020205020404" pitchFamily="49" charset="0"/>
                <a:cs typeface="Courier New" panose="02070309020205020404" pitchFamily="49" charset="0"/>
              </a:rPr>
            </a:br>
            <a:br>
              <a:rPr lang="en-US" sz="1600" dirty="0">
                <a:solidFill>
                  <a:schemeClr val="tx1"/>
                </a:solidFill>
                <a:latin typeface="Courier New" panose="02070309020205020404" pitchFamily="49" charset="0"/>
                <a:cs typeface="Courier New" panose="02070309020205020404" pitchFamily="49" charset="0"/>
              </a:rPr>
            </a:br>
            <a:r>
              <a:rPr lang="en-US" sz="1600" dirty="0">
                <a:solidFill>
                  <a:srgbClr val="0070C0"/>
                </a:solidFill>
                <a:latin typeface="Courier New" panose="02070309020205020404" pitchFamily="49" charset="0"/>
                <a:cs typeface="Courier New" panose="02070309020205020404" pitchFamily="49" charset="0"/>
              </a:rPr>
              <a:t>public</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rgbClr val="0070C0"/>
                </a:solidFill>
                <a:latin typeface="Courier New" panose="02070309020205020404" pitchFamily="49" charset="0"/>
                <a:cs typeface="Courier New" panose="02070309020205020404" pitchFamily="49" charset="0"/>
              </a:rPr>
              <a:t>class</a:t>
            </a:r>
            <a:r>
              <a:rPr lang="en-US" sz="1600" dirty="0">
                <a:solidFill>
                  <a:schemeClr val="tx1"/>
                </a:solidFill>
                <a:latin typeface="Courier New" panose="02070309020205020404" pitchFamily="49" charset="0"/>
                <a:cs typeface="Courier New" panose="02070309020205020404" pitchFamily="49" charset="0"/>
              </a:rPr>
              <a:t> Computer {</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rgbClr val="0070C0"/>
                </a:solidFill>
                <a:latin typeface="Courier New" panose="02070309020205020404" pitchFamily="49" charset="0"/>
                <a:cs typeface="Courier New" panose="02070309020205020404" pitchFamily="49" charset="0"/>
              </a:rPr>
              <a:t>private</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GraphicsCard</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graphicsCard</a:t>
            </a:r>
            <a:r>
              <a:rPr lang="en-US" sz="1600" dirty="0">
                <a:solidFill>
                  <a:schemeClr val="tx1"/>
                </a:solidFill>
                <a:latin typeface="Courier New" panose="02070309020205020404" pitchFamily="49" charset="0"/>
                <a:cs typeface="Courier New" panose="02070309020205020404" pitchFamily="49" charset="0"/>
              </a:rPr>
              <a:t>;</a:t>
            </a:r>
            <a:br>
              <a:rPr lang="en-US" sz="1600" dirty="0">
                <a:solidFill>
                  <a:schemeClr val="tx1"/>
                </a:solidFill>
                <a:latin typeface="Courier New" panose="02070309020205020404" pitchFamily="49" charset="0"/>
                <a:cs typeface="Courier New" panose="02070309020205020404" pitchFamily="49" charset="0"/>
              </a:rPr>
            </a:b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rgbClr val="0070C0"/>
                </a:solidFill>
                <a:latin typeface="Courier New" panose="02070309020205020404" pitchFamily="49" charset="0"/>
                <a:cs typeface="Courier New" panose="02070309020205020404" pitchFamily="49" charset="0"/>
              </a:rPr>
              <a:t>public</a:t>
            </a:r>
            <a:r>
              <a:rPr lang="en-US" sz="1600" dirty="0">
                <a:solidFill>
                  <a:schemeClr val="tx1"/>
                </a:solidFill>
                <a:latin typeface="Courier New" panose="02070309020205020404" pitchFamily="49" charset="0"/>
                <a:cs typeface="Courier New" panose="02070309020205020404" pitchFamily="49" charset="0"/>
              </a:rPr>
              <a:t> Computer() {</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this</a:t>
            </a:r>
            <a:r>
              <a:rPr lang="en-US" sz="1600" b="1" dirty="0" err="1">
                <a:solidFill>
                  <a:schemeClr val="tx1"/>
                </a:solidFill>
                <a:latin typeface="Courier New" panose="02070309020205020404" pitchFamily="49" charset="0"/>
                <a:cs typeface="Courier New" panose="02070309020205020404" pitchFamily="49" charset="0"/>
              </a:rPr>
              <a:t>.graphicsCard</a:t>
            </a:r>
            <a:r>
              <a:rPr lang="en-US" sz="1600" b="1" dirty="0">
                <a:solidFill>
                  <a:schemeClr val="tx1"/>
                </a:solidFill>
                <a:latin typeface="Courier New" panose="02070309020205020404" pitchFamily="49" charset="0"/>
                <a:cs typeface="Courier New" panose="02070309020205020404" pitchFamily="49" charset="0"/>
              </a:rPr>
              <a:t> = </a:t>
            </a:r>
            <a:r>
              <a:rPr lang="en-US" sz="1600" b="1" dirty="0" err="1">
                <a:solidFill>
                  <a:schemeClr val="tx1"/>
                </a:solidFill>
                <a:latin typeface="Courier New" panose="02070309020205020404" pitchFamily="49" charset="0"/>
                <a:cs typeface="Courier New" panose="02070309020205020404" pitchFamily="49" charset="0"/>
              </a:rPr>
              <a:t>GraphicsCardFactory.getNVidiaGraphicsCard</a:t>
            </a:r>
            <a:r>
              <a:rPr lang="en-US" sz="1600" b="1" dirty="0">
                <a:solidFill>
                  <a:schemeClr val="tx1"/>
                </a:solidFill>
                <a:latin typeface="Courier New" panose="02070309020205020404" pitchFamily="49" charset="0"/>
                <a:cs typeface="Courier New" panose="02070309020205020404" pitchFamily="49" charset="0"/>
              </a:rPr>
              <a:t>();</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    }</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a:t>
            </a:r>
          </a:p>
          <a:p>
            <a:endParaRPr lang="en-IL" dirty="0"/>
          </a:p>
        </p:txBody>
      </p:sp>
      <p:sp>
        <p:nvSpPr>
          <p:cNvPr id="4" name="Content Placeholder 3">
            <a:extLst>
              <a:ext uri="{FF2B5EF4-FFF2-40B4-BE49-F238E27FC236}">
                <a16:creationId xmlns:a16="http://schemas.microsoft.com/office/drawing/2014/main" id="{A5D03C92-DAD5-D3DE-99BD-E0D454C03ED2}"/>
              </a:ext>
            </a:extLst>
          </p:cNvPr>
          <p:cNvSpPr>
            <a:spLocks noGrp="1"/>
          </p:cNvSpPr>
          <p:nvPr>
            <p:ph sz="half" idx="2"/>
          </p:nvPr>
        </p:nvSpPr>
        <p:spPr>
          <a:xfrm>
            <a:off x="6581870" y="1539088"/>
            <a:ext cx="3678961" cy="4502273"/>
          </a:xfrm>
        </p:spPr>
        <p:txBody>
          <a:bodyPr>
            <a:normAutofit/>
          </a:bodyPr>
          <a:lstStyle/>
          <a:p>
            <a:r>
              <a:rPr lang="en-IL" dirty="0"/>
              <a:t>Now </a:t>
            </a:r>
            <a:r>
              <a:rPr lang="en-IL" dirty="0">
                <a:solidFill>
                  <a:srgbClr val="0000FF"/>
                </a:solidFill>
              </a:rPr>
              <a:t>Computer</a:t>
            </a:r>
            <a:r>
              <a:rPr lang="en-IL" dirty="0"/>
              <a:t> uses the </a:t>
            </a:r>
            <a:r>
              <a:rPr lang="en-IL" dirty="0">
                <a:solidFill>
                  <a:srgbClr val="0000FF"/>
                </a:solidFill>
              </a:rPr>
              <a:t>GraphicCardFactory</a:t>
            </a:r>
            <a:r>
              <a:rPr lang="en-IL" dirty="0"/>
              <a:t> to get an object of graphicCard. </a:t>
            </a:r>
            <a:r>
              <a:rPr lang="en-US" dirty="0"/>
              <a:t>Thus,</a:t>
            </a:r>
            <a:r>
              <a:rPr lang="en-IL" dirty="0"/>
              <a:t> we have inverted the the control of creating an object of an dependent class to the Factory.</a:t>
            </a:r>
          </a:p>
          <a:p>
            <a:r>
              <a:rPr lang="en-IL" dirty="0"/>
              <a:t>But – now the </a:t>
            </a:r>
            <a:r>
              <a:rPr lang="en-IL" dirty="0">
                <a:solidFill>
                  <a:srgbClr val="0000FF"/>
                </a:solidFill>
              </a:rPr>
              <a:t>Computer</a:t>
            </a:r>
            <a:r>
              <a:rPr lang="en-IL" dirty="0"/>
              <a:t> class uses the concrete </a:t>
            </a:r>
            <a:r>
              <a:rPr lang="en-IL" dirty="0">
                <a:solidFill>
                  <a:srgbClr val="0000FF"/>
                </a:solidFill>
              </a:rPr>
              <a:t>GraphicCardFactory</a:t>
            </a:r>
            <a:r>
              <a:rPr lang="en-IL" dirty="0"/>
              <a:t> class. So – we have not achieved fully loosely coupled classes.</a:t>
            </a:r>
          </a:p>
          <a:p>
            <a:r>
              <a:rPr lang="en-US" dirty="0"/>
              <a:t> This is where the </a:t>
            </a:r>
            <a:r>
              <a:rPr lang="en-US" i="1" dirty="0"/>
              <a:t>Dependency Injection</a:t>
            </a:r>
            <a:r>
              <a:rPr lang="en-US" dirty="0"/>
              <a:t> pattern helps us. </a:t>
            </a:r>
            <a:endParaRPr lang="en-IL" dirty="0"/>
          </a:p>
        </p:txBody>
      </p:sp>
    </p:spTree>
    <p:extLst>
      <p:ext uri="{BB962C8B-B14F-4D97-AF65-F5344CB8AC3E}">
        <p14:creationId xmlns:p14="http://schemas.microsoft.com/office/powerpoint/2010/main" val="20090220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33036</TotalTime>
  <Words>4206</Words>
  <Application>Microsoft Macintosh PowerPoint</Application>
  <PresentationFormat>Widescreen</PresentationFormat>
  <Paragraphs>555</Paragraphs>
  <Slides>62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-apple-system</vt:lpstr>
      <vt:lpstr>Arial</vt:lpstr>
      <vt:lpstr>Courier New</vt:lpstr>
      <vt:lpstr>Raleway</vt:lpstr>
      <vt:lpstr>Source Code Pro</vt:lpstr>
      <vt:lpstr>Trebuchet MS</vt:lpstr>
      <vt:lpstr>Wingdings 3</vt:lpstr>
      <vt:lpstr>Facet</vt:lpstr>
      <vt:lpstr>Spring Core  and Spring Boot</vt:lpstr>
      <vt:lpstr>What we will learn in the course:</vt:lpstr>
      <vt:lpstr>Spring</vt:lpstr>
      <vt:lpstr>Inversion of Control and Dependency Injection</vt:lpstr>
      <vt:lpstr>Inversion of Control (IoC) and Dependency Injection (DI)</vt:lpstr>
      <vt:lpstr>Lets create a class using traditional OOP programming approach</vt:lpstr>
      <vt:lpstr>What could be the problems with this implementation:</vt:lpstr>
      <vt:lpstr>The Inversion of Control (IoC) principle inverts the control</vt:lpstr>
      <vt:lpstr>Lets use the Factory pattern</vt:lpstr>
      <vt:lpstr>Dependency Injection explained</vt:lpstr>
      <vt:lpstr>Dependency Injection illustrated</vt:lpstr>
      <vt:lpstr>By using DI, we can rewrite the example without specifying the implementation of the components that we want:  </vt:lpstr>
      <vt:lpstr>Spring Framework</vt:lpstr>
      <vt:lpstr>Part 2: Spring Framework</vt:lpstr>
      <vt:lpstr>Inversion of Control (IoC) and Dependency Injection (DI) in Spring</vt:lpstr>
      <vt:lpstr>In other words:</vt:lpstr>
      <vt:lpstr>Spring Terminology</vt:lpstr>
      <vt:lpstr>ApplicationContext</vt:lpstr>
      <vt:lpstr>Spring IoC</vt:lpstr>
      <vt:lpstr>Spring Beans configuration</vt:lpstr>
      <vt:lpstr>Beans configuration: @Bean-annotated methods within a @Configuration class </vt:lpstr>
      <vt:lpstr>Beans configuration: @Component-annotated classes </vt:lpstr>
      <vt:lpstr>@Bean vs @Component</vt:lpstr>
      <vt:lpstr>Dependency Injection in Spring</vt:lpstr>
      <vt:lpstr>Constructor injection</vt:lpstr>
      <vt:lpstr>Field injection</vt:lpstr>
      <vt:lpstr>Setter injection</vt:lpstr>
      <vt:lpstr>Constructor vs Field vs Setter Injection</vt:lpstr>
      <vt:lpstr>Dependency Injection - @Autowired</vt:lpstr>
      <vt:lpstr>How Spring looks for beans to wire?</vt:lpstr>
      <vt:lpstr>@Autowire behaviour: Match by Type</vt:lpstr>
      <vt:lpstr>@Autowire behaviour: Match by Qualifier</vt:lpstr>
      <vt:lpstr>@Autowire behaviour: Match by Name</vt:lpstr>
      <vt:lpstr>@Autowire behaviour: Match by Name (another example)</vt:lpstr>
      <vt:lpstr>DEMO – Dependency Injection in Spring (Computer bean)</vt:lpstr>
      <vt:lpstr>Spring Boot</vt:lpstr>
      <vt:lpstr>Part 3: Spring Boot</vt:lpstr>
      <vt:lpstr>How would I like to improve my application?</vt:lpstr>
      <vt:lpstr>Spring Boot is the solution (and for plenty of other issues as well)</vt:lpstr>
      <vt:lpstr>DEMO – Computer in Spring Boot application</vt:lpstr>
      <vt:lpstr>Problems with Spring:</vt:lpstr>
      <vt:lpstr>Spring proposes the solution: Spring Boot</vt:lpstr>
      <vt:lpstr>Spring Boot (cont.)</vt:lpstr>
      <vt:lpstr>Spring Boot Starters</vt:lpstr>
      <vt:lpstr>Spring Boot Starters (cont.)</vt:lpstr>
      <vt:lpstr>Initializing a Spring Boot application with Spring Initializr</vt:lpstr>
      <vt:lpstr>Initializing a Spring Boot application: @SpringBootApplication</vt:lpstr>
      <vt:lpstr>Spring vs. Spring Boot</vt:lpstr>
      <vt:lpstr>Hands-on</vt:lpstr>
      <vt:lpstr>Spring – additional features</vt:lpstr>
      <vt:lpstr>Part 4: Spring – additional features</vt:lpstr>
      <vt:lpstr>Beans Scope</vt:lpstr>
      <vt:lpstr>Beans Scope</vt:lpstr>
      <vt:lpstr>Beans Scope: examples</vt:lpstr>
      <vt:lpstr>Spring Collections</vt:lpstr>
      <vt:lpstr>Spring collections: example</vt:lpstr>
      <vt:lpstr>@PostConstruct</vt:lpstr>
      <vt:lpstr>@PreDestroy</vt:lpstr>
      <vt:lpstr>@PostConstruct and @PreDestroy</vt:lpstr>
      <vt:lpstr>Lazy initialization</vt:lpstr>
      <vt:lpstr>Lazy initialization</vt:lpstr>
      <vt:lpstr>Lazy initialization and @Autowired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for Beginners</dc:title>
  <dc:creator>Bensman, Julia</dc:creator>
  <cp:lastModifiedBy>Bensman, Julia</cp:lastModifiedBy>
  <cp:revision>42</cp:revision>
  <dcterms:created xsi:type="dcterms:W3CDTF">2022-11-18T15:10:01Z</dcterms:created>
  <dcterms:modified xsi:type="dcterms:W3CDTF">2023-05-13T08:54:29Z</dcterms:modified>
</cp:coreProperties>
</file>