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344" r:id="rId2"/>
    <p:sldId id="331" r:id="rId3"/>
    <p:sldId id="330" r:id="rId4"/>
    <p:sldId id="328" r:id="rId5"/>
    <p:sldId id="335" r:id="rId6"/>
    <p:sldId id="259" r:id="rId7"/>
    <p:sldId id="332" r:id="rId8"/>
    <p:sldId id="323" r:id="rId9"/>
    <p:sldId id="333" r:id="rId10"/>
    <p:sldId id="317" r:id="rId11"/>
    <p:sldId id="334" r:id="rId12"/>
    <p:sldId id="262" r:id="rId13"/>
    <p:sldId id="264" r:id="rId14"/>
    <p:sldId id="318" r:id="rId15"/>
    <p:sldId id="319" r:id="rId16"/>
    <p:sldId id="336" r:id="rId17"/>
    <p:sldId id="265" r:id="rId18"/>
    <p:sldId id="263" r:id="rId19"/>
    <p:sldId id="324" r:id="rId20"/>
    <p:sldId id="272" r:id="rId21"/>
    <p:sldId id="321" r:id="rId22"/>
    <p:sldId id="271" r:id="rId23"/>
    <p:sldId id="273" r:id="rId24"/>
    <p:sldId id="270" r:id="rId25"/>
    <p:sldId id="274" r:id="rId26"/>
    <p:sldId id="277" r:id="rId27"/>
    <p:sldId id="348" r:id="rId28"/>
    <p:sldId id="278" r:id="rId29"/>
    <p:sldId id="349" r:id="rId30"/>
    <p:sldId id="314" r:id="rId31"/>
    <p:sldId id="275" r:id="rId32"/>
    <p:sldId id="280" r:id="rId33"/>
    <p:sldId id="281" r:id="rId34"/>
    <p:sldId id="282" r:id="rId35"/>
    <p:sldId id="279" r:id="rId36"/>
    <p:sldId id="337" r:id="rId37"/>
    <p:sldId id="287" r:id="rId38"/>
    <p:sldId id="338" r:id="rId39"/>
    <p:sldId id="327" r:id="rId40"/>
    <p:sldId id="288" r:id="rId41"/>
    <p:sldId id="289" r:id="rId42"/>
    <p:sldId id="290" r:id="rId43"/>
    <p:sldId id="325" r:id="rId44"/>
    <p:sldId id="301" r:id="rId45"/>
    <p:sldId id="303" r:id="rId46"/>
    <p:sldId id="261" r:id="rId47"/>
    <p:sldId id="298" r:id="rId48"/>
    <p:sldId id="346" r:id="rId49"/>
    <p:sldId id="299" r:id="rId50"/>
    <p:sldId id="340" r:id="rId51"/>
    <p:sldId id="307" r:id="rId52"/>
    <p:sldId id="345" r:id="rId53"/>
    <p:sldId id="308" r:id="rId54"/>
    <p:sldId id="305" r:id="rId55"/>
    <p:sldId id="342" r:id="rId56"/>
    <p:sldId id="311" r:id="rId57"/>
    <p:sldId id="351" r:id="rId58"/>
    <p:sldId id="35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/>
    <p:restoredTop sz="79222"/>
  </p:normalViewPr>
  <p:slideViewPr>
    <p:cSldViewPr snapToGrid="0">
      <p:cViewPr varScale="1">
        <p:scale>
          <a:sx n="113" d="100"/>
          <a:sy n="113" d="100"/>
        </p:scale>
        <p:origin x="2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28/09/2024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435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011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30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396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153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</a:p>
          <a:p>
            <a:pPr marL="400050"/>
            <a:endParaRPr lang="en-US" sz="1200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00050"/>
            <a:r>
              <a:rPr lang="en-US" sz="1200" dirty="0">
                <a:solidFill>
                  <a:schemeClr val="accent1"/>
                </a:solidFill>
              </a:rPr>
              <a:t>Spring Boot </a:t>
            </a:r>
            <a:r>
              <a:rPr lang="en-US" sz="1200" dirty="0"/>
              <a:t>provides an easier and faster way to set up, configure, and run applications.</a:t>
            </a:r>
          </a:p>
          <a:p>
            <a:pPr marL="400050"/>
            <a:r>
              <a:rPr lang="en-US" sz="1200" dirty="0">
                <a:solidFill>
                  <a:schemeClr val="accent1"/>
                </a:solidFill>
              </a:rPr>
              <a:t>Spring Boot </a:t>
            </a:r>
            <a:r>
              <a:rPr lang="en-US" sz="1200" dirty="0"/>
              <a:t>is based on the best practices and covers most of the use cases.</a:t>
            </a:r>
            <a:endParaRPr lang="ru-RU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2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0220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563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2848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075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188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JEE – A standard – collection of specifications that define JEE Application Server, Not just Web-server (includes </a:t>
            </a:r>
            <a:r>
              <a:rPr lang="en-US" sz="1200" dirty="0" err="1"/>
              <a:t>JavaMail</a:t>
            </a:r>
            <a:r>
              <a:rPr lang="en-US" sz="1200" dirty="0"/>
              <a:t>, JMS, </a:t>
            </a:r>
            <a:r>
              <a:rPr lang="en-US" sz="1200" dirty="0" err="1"/>
              <a:t>JavaEESecurity</a:t>
            </a:r>
            <a:r>
              <a:rPr lang="en-US" sz="1200" dirty="0"/>
              <a:t> etc.) Tomcat implements the </a:t>
            </a:r>
            <a:r>
              <a:rPr lang="en-US" sz="1200" dirty="0" err="1"/>
              <a:t>WebServer</a:t>
            </a:r>
            <a:r>
              <a:rPr lang="en-US" sz="1200" dirty="0"/>
              <a:t> part but it’s not JEE certified.</a:t>
            </a:r>
          </a:p>
          <a:p>
            <a:pPr lvl="1"/>
            <a:r>
              <a:rPr lang="en-US" sz="1200" dirty="0"/>
              <a:t>JEE implementations – JBoss, WebLogic, WebSphere</a:t>
            </a:r>
          </a:p>
          <a:p>
            <a:pPr lvl="1"/>
            <a:endParaRPr lang="en-US" sz="1200" dirty="0"/>
          </a:p>
          <a:p>
            <a:r>
              <a:rPr lang="en-US" sz="2000" dirty="0"/>
              <a:t>Prior to Spring, Java developers relied on traditional </a:t>
            </a:r>
            <a:r>
              <a:rPr lang="en-US" sz="2000" dirty="0">
                <a:solidFill>
                  <a:srgbClr val="00B0F0"/>
                </a:solidFill>
              </a:rPr>
              <a:t>Java EE </a:t>
            </a:r>
            <a:r>
              <a:rPr lang="en-US" sz="2000" dirty="0"/>
              <a:t>to create their applications. This led to three main problems:</a:t>
            </a:r>
          </a:p>
          <a:p>
            <a:pPr lvl="1"/>
            <a:r>
              <a:rPr lang="en-US" sz="1800" dirty="0"/>
              <a:t>Developers had to draw on countless configurations.</a:t>
            </a:r>
          </a:p>
          <a:p>
            <a:pPr lvl="1"/>
            <a:r>
              <a:rPr lang="en-US" sz="1800" dirty="0"/>
              <a:t>Developers had to hard-code all the dependencies each component required.</a:t>
            </a:r>
          </a:p>
          <a:p>
            <a:pPr lvl="1"/>
            <a:r>
              <a:rPr lang="en-US" sz="1800" dirty="0"/>
              <a:t>All of Java EE's features were supported, and thus needed to be configured. This led to very bloated code that slowed down applications. </a:t>
            </a:r>
          </a:p>
          <a:p>
            <a:pPr lvl="1"/>
            <a:endParaRPr lang="en-US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021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128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886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Decoupling Components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ATT Aleck Sans Regular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ATT Aleck Sans Regular"/>
              </a:rPr>
              <a:t>Reduces direct dependencies between components, promoting loose coupling.</a:t>
            </a:r>
          </a:p>
          <a:p>
            <a:endParaRPr lang="en-US" sz="2600" dirty="0"/>
          </a:p>
          <a:p>
            <a:r>
              <a:rPr lang="en-US" sz="3200" dirty="0"/>
              <a:t>Enhanced Testability</a:t>
            </a:r>
          </a:p>
          <a:p>
            <a:r>
              <a:rPr lang="en-US" sz="3200" dirty="0"/>
              <a:t>   IoC </a:t>
            </a:r>
            <a:r>
              <a:rPr lang="en-US" sz="2600" dirty="0"/>
              <a:t>simplifies testing by isolating a component and / or mocking its 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TT Aleck Sans Regular"/>
              </a:rPr>
              <a:t>   Facilitates easier unit testing by allowing the use of mock objects.</a:t>
            </a:r>
            <a:endParaRPr lang="en-US" sz="2600" dirty="0"/>
          </a:p>
          <a:p>
            <a:endParaRPr lang="en-US" sz="2600" dirty="0"/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TT Aleck Sans Regular"/>
              </a:rPr>
              <a:t>Managing Component Lifecycle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TT Aleck Sans Regular"/>
              </a:rPr>
              <a:t>   IoC automatically handles the creation, initialization, and destruction of components.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ATT Aleck Sans Regular"/>
            </a:endParaRP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ATT Aleck Sans Regular"/>
              </a:rPr>
              <a:t>Promoting Reusability and Modularity</a:t>
            </a:r>
            <a:endParaRPr lang="en-US" sz="2600" b="0" dirty="0"/>
          </a:p>
          <a:p>
            <a:r>
              <a:rPr lang="en-US" sz="2800" dirty="0"/>
              <a:t>   IoC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ATT Aleck Sans Regular"/>
              </a:rPr>
              <a:t>encourages the reuse of generic, less implementation-dependent components.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209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942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230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reference/using/build-systems.html#using.build-systems.starter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bensman/SpringDemo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3878-E199-2756-B300-72074F63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Spring Boot for Beginners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A482-C189-3F76-854E-12BFC5CAC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Lesson 1: Spring </a:t>
            </a:r>
            <a:r>
              <a:rPr lang="en-US" dirty="0"/>
              <a:t>Core and Spring Boot</a:t>
            </a:r>
            <a:endParaRPr lang="en-IL" dirty="0"/>
          </a:p>
          <a:p>
            <a:pPr algn="l"/>
            <a:r>
              <a:rPr lang="en-IL" dirty="0"/>
              <a:t>Yulia Bensman, 2024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2499BA24-AE93-B9A5-7439-CB08A38E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289-DA31-0ECF-5DD0-93B1C3AE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IL" dirty="0"/>
              <a:t>Inversion of Control (IoC)</a:t>
            </a:r>
            <a:r>
              <a:rPr lang="en-US" dirty="0"/>
              <a:t> - patterns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0CA2-7299-E997-F8B1-379ED23D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373"/>
            <a:ext cx="8596668" cy="440998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Note: IoC is a principle, not a pattern. It just gives high-level design guidelines but does not give implementation details. The following patterns (but not limited) implements the IoC principle: Callbacks, Event loops, Factory, Dependency Injection etc.</a:t>
            </a: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7F293D5C-5935-A08F-915C-A8F01B6C5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66" y="3595878"/>
            <a:ext cx="6759282" cy="25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2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</a:t>
            </a:r>
            <a:r>
              <a:rPr lang="en-IL" dirty="0"/>
              <a:t> of Inversion of Control: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Decoupling Components </a:t>
            </a:r>
          </a:p>
          <a:p>
            <a:r>
              <a:rPr lang="en-US" sz="3200" dirty="0"/>
              <a:t>Enhancing Testability</a:t>
            </a:r>
          </a:p>
          <a:p>
            <a:r>
              <a:rPr lang="en-US" sz="3200" dirty="0"/>
              <a:t>Managing Component Lifecycle</a:t>
            </a:r>
          </a:p>
          <a:p>
            <a:r>
              <a:rPr lang="en-US" sz="3200" dirty="0"/>
              <a:t>Promoting Reusability and Modularity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</a:t>
            </a:r>
          </a:p>
          <a:p>
            <a:r>
              <a:rPr lang="en-US" sz="3200" dirty="0"/>
              <a:t>DI allows to create and bind dependent objects outside of a class and provide them to the class.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artoon of a person with a magnifying glass&#10;&#10;Description automatically generated">
            <a:extLst>
              <a:ext uri="{FF2B5EF4-FFF2-40B4-BE49-F238E27FC236}">
                <a16:creationId xmlns:a16="http://schemas.microsoft.com/office/drawing/2014/main" id="{0326D530-BCC4-4E70-2A7E-B9A490A86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26309" y="1762026"/>
            <a:ext cx="9941259" cy="33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6" y="1541143"/>
            <a:ext cx="9991196" cy="40712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r>
              <a:rPr lang="en-US" sz="1800" dirty="0">
                <a:solidFill>
                  <a:srgbClr val="FD2DFF"/>
                </a:solidFill>
              </a:rPr>
              <a:t>let’s supply (inject) them for him! </a:t>
            </a:r>
            <a:endParaRPr lang="en-IL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C1C122F6-EB77-398C-0369-BE8A66E1F90A}"/>
              </a:ext>
            </a:extLst>
          </p:cNvPr>
          <p:cNvSpPr/>
          <p:nvPr/>
        </p:nvSpPr>
        <p:spPr>
          <a:xfrm>
            <a:off x="591575" y="3491251"/>
            <a:ext cx="1843934" cy="673073"/>
          </a:xfrm>
          <a:prstGeom prst="roundRect">
            <a:avLst>
              <a:gd name="adj" fmla="val 32052"/>
            </a:avLst>
          </a:prstGeom>
          <a:solidFill>
            <a:srgbClr val="008E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Factory</a:t>
            </a:r>
            <a:endParaRPr lang="he-IL" sz="32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C60632D4-20B4-B703-9305-ED51DF652843}"/>
              </a:ext>
            </a:extLst>
          </p:cNvPr>
          <p:cNvSpPr/>
          <p:nvPr/>
        </p:nvSpPr>
        <p:spPr>
          <a:xfrm>
            <a:off x="3009842" y="2914141"/>
            <a:ext cx="1709450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CPU</a:t>
            </a:r>
            <a:endParaRPr lang="he-IL" sz="2400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9A3ACFEA-645B-7135-67CF-311863924B1E}"/>
              </a:ext>
            </a:extLst>
          </p:cNvPr>
          <p:cNvSpPr/>
          <p:nvPr/>
        </p:nvSpPr>
        <p:spPr>
          <a:xfrm>
            <a:off x="3009842" y="3584125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RAM</a:t>
            </a:r>
            <a:endParaRPr lang="he-IL" sz="2400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F88E4837-7519-5E11-0C22-196FE0C829FC}"/>
              </a:ext>
            </a:extLst>
          </p:cNvPr>
          <p:cNvSpPr/>
          <p:nvPr/>
        </p:nvSpPr>
        <p:spPr>
          <a:xfrm>
            <a:off x="3009841" y="4253806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GPU</a:t>
            </a:r>
            <a:endParaRPr lang="he-IL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5E239-139C-0B01-1953-C6B7394DC0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35509" y="3157804"/>
            <a:ext cx="574333" cy="66998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ECAA0-87BD-7E28-5435-5E36F3EEB3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35509" y="3827788"/>
            <a:ext cx="57433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BC76C-23E8-4DAE-93F8-DFFA059DE80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35509" y="3827788"/>
            <a:ext cx="574332" cy="669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1BDD1419-6968-0F79-0C94-B4B81E82FCA9}"/>
              </a:ext>
            </a:extLst>
          </p:cNvPr>
          <p:cNvSpPr/>
          <p:nvPr/>
        </p:nvSpPr>
        <p:spPr>
          <a:xfrm>
            <a:off x="5233761" y="3347602"/>
            <a:ext cx="1316977" cy="936858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Computer</a:t>
            </a:r>
            <a:endParaRPr lang="he-IL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BDAB25-5E1E-E7CA-ACCF-B93EC21160F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19292" y="3157804"/>
            <a:ext cx="921972" cy="24040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5F26F-6948-3619-3443-E818DE6D4AE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719291" y="3816031"/>
            <a:ext cx="514470" cy="1175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5413A-9FA1-6DEA-812E-712DEE90BA1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19290" y="4253806"/>
            <a:ext cx="921974" cy="243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27">
            <a:extLst>
              <a:ext uri="{FF2B5EF4-FFF2-40B4-BE49-F238E27FC236}">
                <a16:creationId xmlns:a16="http://schemas.microsoft.com/office/drawing/2014/main" id="{346E1F41-CB0A-3015-492E-8996D558B6A1}"/>
              </a:ext>
            </a:extLst>
          </p:cNvPr>
          <p:cNvSpPr/>
          <p:nvPr/>
        </p:nvSpPr>
        <p:spPr>
          <a:xfrm>
            <a:off x="6962862" y="3157804"/>
            <a:ext cx="1320876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CPU</a:t>
            </a:r>
            <a:endParaRPr lang="he-IL" sz="2400" i="1" dirty="0"/>
          </a:p>
        </p:txBody>
      </p:sp>
      <p:sp>
        <p:nvSpPr>
          <p:cNvPr id="16" name="Flowchart: Multidocument 28">
            <a:extLst>
              <a:ext uri="{FF2B5EF4-FFF2-40B4-BE49-F238E27FC236}">
                <a16:creationId xmlns:a16="http://schemas.microsoft.com/office/drawing/2014/main" id="{1D766B8A-1924-CA27-11F0-B647B150CC1F}"/>
              </a:ext>
            </a:extLst>
          </p:cNvPr>
          <p:cNvSpPr/>
          <p:nvPr/>
        </p:nvSpPr>
        <p:spPr>
          <a:xfrm>
            <a:off x="8505036" y="3046356"/>
            <a:ext cx="1709450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CPU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29">
            <a:extLst>
              <a:ext uri="{FF2B5EF4-FFF2-40B4-BE49-F238E27FC236}">
                <a16:creationId xmlns:a16="http://schemas.microsoft.com/office/drawing/2014/main" id="{283EFCA4-34AF-E14D-934D-6FCEE570F3AE}"/>
              </a:ext>
            </a:extLst>
          </p:cNvPr>
          <p:cNvSpPr/>
          <p:nvPr/>
        </p:nvSpPr>
        <p:spPr>
          <a:xfrm>
            <a:off x="6962861" y="4121344"/>
            <a:ext cx="1320877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RAM</a:t>
            </a:r>
            <a:endParaRPr lang="he-IL" sz="2400" i="1" dirty="0"/>
          </a:p>
        </p:txBody>
      </p:sp>
      <p:sp>
        <p:nvSpPr>
          <p:cNvPr id="18" name="Flowchart: Multidocument 30">
            <a:extLst>
              <a:ext uri="{FF2B5EF4-FFF2-40B4-BE49-F238E27FC236}">
                <a16:creationId xmlns:a16="http://schemas.microsoft.com/office/drawing/2014/main" id="{41447B54-EA5D-8F1D-DB89-0923D4409EA6}"/>
              </a:ext>
            </a:extLst>
          </p:cNvPr>
          <p:cNvSpPr/>
          <p:nvPr/>
        </p:nvSpPr>
        <p:spPr>
          <a:xfrm>
            <a:off x="8505036" y="4078385"/>
            <a:ext cx="1842827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RAM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F780A-E5C9-A9D5-2102-1E81A3B9DCB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550738" y="3401467"/>
            <a:ext cx="412124" cy="4145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70020F-919D-5D04-713C-86923509F78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550738" y="3816031"/>
            <a:ext cx="412123" cy="54897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51">
            <a:extLst>
              <a:ext uri="{FF2B5EF4-FFF2-40B4-BE49-F238E27FC236}">
                <a16:creationId xmlns:a16="http://schemas.microsoft.com/office/drawing/2014/main" id="{80843C50-E50E-E4E0-56ED-F116BB30FEAB}"/>
              </a:ext>
            </a:extLst>
          </p:cNvPr>
          <p:cNvSpPr/>
          <p:nvPr/>
        </p:nvSpPr>
        <p:spPr>
          <a:xfrm>
            <a:off x="1086358" y="2525801"/>
            <a:ext cx="4891490" cy="936858"/>
          </a:xfrm>
          <a:custGeom>
            <a:avLst/>
            <a:gdLst>
              <a:gd name="connsiteX0" fmla="*/ 0 w 4891490"/>
              <a:gd name="connsiteY0" fmla="*/ 936858 h 936858"/>
              <a:gd name="connsiteX1" fmla="*/ 2677099 w 4891490"/>
              <a:gd name="connsiteY1" fmla="*/ 424 h 936858"/>
              <a:gd name="connsiteX2" fmla="*/ 4891490 w 4891490"/>
              <a:gd name="connsiteY2" fmla="*/ 815672 h 9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490" h="936858">
                <a:moveTo>
                  <a:pt x="0" y="936858"/>
                </a:moveTo>
                <a:cubicBezTo>
                  <a:pt x="930925" y="478740"/>
                  <a:pt x="1861851" y="20622"/>
                  <a:pt x="2677099" y="424"/>
                </a:cubicBezTo>
                <a:cubicBezTo>
                  <a:pt x="3492347" y="-19774"/>
                  <a:pt x="4575673" y="687142"/>
                  <a:pt x="4891490" y="815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A8A90-9EBE-AFA6-191F-410E1C03BA93}"/>
              </a:ext>
            </a:extLst>
          </p:cNvPr>
          <p:cNvSpPr txBox="1"/>
          <p:nvPr/>
        </p:nvSpPr>
        <p:spPr>
          <a:xfrm>
            <a:off x="794759" y="5204591"/>
            <a:ext cx="955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Here </a:t>
            </a:r>
            <a:r>
              <a:rPr lang="en-IL" dirty="0">
                <a:solidFill>
                  <a:srgbClr val="0000FF"/>
                </a:solidFill>
              </a:rPr>
              <a:t>Factory</a:t>
            </a:r>
            <a:r>
              <a:rPr lang="en-IL" dirty="0"/>
              <a:t> (the injector) creates an objects of CPU, RAM, GPU etc. and injects them to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class.</a:t>
            </a:r>
            <a:r>
              <a:rPr lang="en-US" dirty="0"/>
              <a:t> In this way, the DI pattern separates the responsibility of creating an objects of these classes out of the Computer class.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>
            <a:noAutofit/>
          </a:bodyPr>
          <a:lstStyle/>
          <a:p>
            <a:r>
              <a:rPr lang="en-US" sz="2400" dirty="0"/>
              <a:t>By using DI, we can rewrite the example without specifying the implementation of the components that we want: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/>
            </a:br>
            <a:endParaRPr lang="en-I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453E-FE75-6346-BDFE-927E3951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4810539"/>
            <a:ext cx="8596671" cy="1230823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3" y="1550505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1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F99-2622-319F-65C3-1676FAD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4E085-FC86-D3FE-231E-7B45EFCE8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628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C15E-6C7A-C203-6B74-93EBA674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4351-1B1F-4CC7-27FA-6BF31F07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787"/>
            <a:ext cx="8596668" cy="4533575"/>
          </a:xfrm>
        </p:spPr>
        <p:txBody>
          <a:bodyPr>
            <a:normAutofit/>
          </a:bodyPr>
          <a:lstStyle/>
          <a:p>
            <a:r>
              <a:rPr lang="en-IL" sz="2400" dirty="0"/>
              <a:t>Getting to know Spring and Spring Boot</a:t>
            </a:r>
          </a:p>
          <a:p>
            <a:pPr lvl="1"/>
            <a:r>
              <a:rPr lang="en-US" sz="2200" dirty="0"/>
              <a:t>Why do we want to use it?</a:t>
            </a:r>
          </a:p>
          <a:p>
            <a:pPr lvl="1"/>
            <a:r>
              <a:rPr lang="en-US" sz="2200" dirty="0"/>
              <a:t>How do we use it? – basic features.</a:t>
            </a:r>
            <a:endParaRPr lang="en-IL" sz="2200" dirty="0"/>
          </a:p>
          <a:p>
            <a:r>
              <a:rPr lang="en-IL" sz="2400" dirty="0"/>
              <a:t>Be able to write a REST microservice using Spring, including:</a:t>
            </a:r>
          </a:p>
          <a:p>
            <a:pPr lvl="1"/>
            <a:r>
              <a:rPr lang="en-IL" sz="2000" dirty="0"/>
              <a:t>Testing, </a:t>
            </a:r>
          </a:p>
          <a:p>
            <a:pPr lvl="1"/>
            <a:r>
              <a:rPr lang="en-IL" sz="2000" dirty="0"/>
              <a:t>Configuration, </a:t>
            </a:r>
          </a:p>
          <a:p>
            <a:pPr lvl="1"/>
            <a:r>
              <a:rPr lang="en-IL" sz="2000" dirty="0"/>
              <a:t>Validation, </a:t>
            </a:r>
          </a:p>
          <a:p>
            <a:pPr lvl="1"/>
            <a:r>
              <a:rPr lang="en-IL" sz="2000" dirty="0"/>
              <a:t>Error Handling</a:t>
            </a:r>
          </a:p>
          <a:p>
            <a:r>
              <a:rPr lang="en-IL" sz="2400" dirty="0"/>
              <a:t>Hands On…</a:t>
            </a:r>
          </a:p>
        </p:txBody>
      </p:sp>
    </p:spTree>
    <p:extLst>
      <p:ext uri="{BB962C8B-B14F-4D97-AF65-F5344CB8AC3E}">
        <p14:creationId xmlns:p14="http://schemas.microsoft.com/office/powerpoint/2010/main" val="193112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E9D-CD73-1D5C-B933-1990482E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Spring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FEB-F9A3-C3E3-9EE5-E9598119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IoC and DI in Spring</a:t>
            </a:r>
            <a:endParaRPr lang="en-IL" sz="3200" dirty="0"/>
          </a:p>
          <a:p>
            <a:r>
              <a:rPr lang="en-IL" sz="3200" dirty="0"/>
              <a:t>Spring Terminology:</a:t>
            </a:r>
          </a:p>
          <a:p>
            <a:pPr lvl="1"/>
            <a:r>
              <a:rPr lang="en-IL" sz="3000" dirty="0"/>
              <a:t>Application Context</a:t>
            </a:r>
          </a:p>
          <a:p>
            <a:pPr lvl="1"/>
            <a:r>
              <a:rPr lang="en-IL" sz="3000" dirty="0"/>
              <a:t>Spring Beans Configuration</a:t>
            </a:r>
          </a:p>
          <a:p>
            <a:pPr lvl="1"/>
            <a:r>
              <a:rPr lang="en-IL" sz="2800" dirty="0"/>
              <a:t>@Autowire</a:t>
            </a:r>
            <a:endParaRPr lang="en-IL" sz="3000" dirty="0"/>
          </a:p>
          <a:p>
            <a:r>
              <a:rPr lang="en-IL" sz="3200" dirty="0"/>
              <a:t>Constructor vs. Field vs. Setter injection</a:t>
            </a:r>
          </a:p>
          <a:p>
            <a:r>
              <a:rPr lang="en-IL" sz="3200" dirty="0"/>
              <a:t>Beans Matching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5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Bean</a:t>
            </a:r>
            <a:r>
              <a:rPr lang="en-US" sz="3200" dirty="0"/>
              <a:t> – the managed object (instance) by </a:t>
            </a:r>
            <a:r>
              <a:rPr lang="en-US" sz="3200" dirty="0">
                <a:solidFill>
                  <a:schemeClr val="accent1"/>
                </a:solidFill>
              </a:rPr>
              <a:t>Spring</a:t>
            </a:r>
            <a:r>
              <a:rPr lang="en-US" sz="3200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manages bean creation\destruction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manages bean dependencies (by injection)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manages bean scope (singleton or prototype)</a:t>
            </a:r>
            <a:endParaRPr lang="en-US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121"/>
            <a:ext cx="8596668" cy="2238720"/>
          </a:xfrm>
        </p:spPr>
        <p:txBody>
          <a:bodyPr>
            <a:normAutofit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3901440"/>
            <a:ext cx="859666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71DA6-F74D-E987-7CED-607F814EA972}"/>
              </a:ext>
            </a:extLst>
          </p:cNvPr>
          <p:cNvSpPr txBox="1"/>
          <p:nvPr/>
        </p:nvSpPr>
        <p:spPr>
          <a:xfrm>
            <a:off x="677334" y="5497417"/>
            <a:ext cx="8753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case of no ambiguity – Spring will automatically know which bean to extract for you…</a:t>
            </a: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@Bean</a:t>
            </a:r>
            <a:r>
              <a:rPr lang="en-US" sz="2400" dirty="0"/>
              <a:t>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9119808" cy="844207"/>
          </a:xfrm>
        </p:spPr>
        <p:txBody>
          <a:bodyPr>
            <a:normAutofit fontScale="55000" lnSpcReduction="20000"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sz="3600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contains </a:t>
            </a:r>
            <a:r>
              <a:rPr lang="en-US" sz="3600" b="0" i="0" dirty="0">
                <a:solidFill>
                  <a:schemeClr val="accent1"/>
                </a:solidFill>
                <a:effectLst/>
              </a:rPr>
              <a:t>Spring bean 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configurations.</a:t>
            </a:r>
          </a:p>
          <a:p>
            <a:r>
              <a:rPr lang="en-US" sz="3600" b="0" i="0" dirty="0">
                <a:solidFill>
                  <a:srgbClr val="000000"/>
                </a:solidFill>
                <a:effectLst/>
              </a:rPr>
              <a:t>A method annotated with </a:t>
            </a:r>
            <a:r>
              <a:rPr lang="en-US" sz="3600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sz="3600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indicates that it creates a </a:t>
            </a:r>
            <a:r>
              <a:rPr lang="en-US" sz="3600" b="0" i="0" dirty="0">
                <a:solidFill>
                  <a:schemeClr val="accent1"/>
                </a:solidFill>
                <a:effectLst/>
              </a:rPr>
              <a:t>Spring bean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CDCEE-1163-1DDD-73B4-A3216FE925F8}"/>
              </a:ext>
            </a:extLst>
          </p:cNvPr>
          <p:cNvSpPr txBox="1"/>
          <p:nvPr/>
        </p:nvSpPr>
        <p:spPr>
          <a:xfrm>
            <a:off x="677334" y="2794928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class implementation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559"/>
          </a:xfrm>
        </p:spPr>
        <p:txBody>
          <a:bodyPr>
            <a:normAutofit fontScale="90000"/>
          </a:bodyPr>
          <a:lstStyle/>
          <a:p>
            <a:r>
              <a:rPr lang="en-US" dirty="0"/>
              <a:t>@Bean-annotated methods – bean name </a:t>
            </a:r>
            <a:br>
              <a:rPr lang="en-US" dirty="0"/>
            </a:b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05928" y="1491201"/>
            <a:ext cx="8668074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class implementation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@Bean(“component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48B27-C5F2-B621-41E1-8D3CA399DB65}"/>
              </a:ext>
            </a:extLst>
          </p:cNvPr>
          <p:cNvSpPr txBox="1"/>
          <p:nvPr/>
        </p:nvSpPr>
        <p:spPr>
          <a:xfrm>
            <a:off x="5583716" y="2503583"/>
            <a:ext cx="35052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600" b="0" i="1" u="none" strike="noStrike" dirty="0">
                <a:solidFill>
                  <a:srgbClr val="273239"/>
                </a:solidFill>
                <a:effectLst/>
              </a:rPr>
              <a:t>The </a:t>
            </a:r>
            <a:r>
              <a:rPr lang="en-US" sz="1600" i="1" dirty="0">
                <a:solidFill>
                  <a:srgbClr val="000000"/>
                </a:solidFill>
              </a:rPr>
              <a:t>method</a:t>
            </a:r>
            <a:r>
              <a:rPr lang="en-US" sz="1600" b="0" i="1" u="none" strike="noStrike" dirty="0">
                <a:solidFill>
                  <a:srgbClr val="273239"/>
                </a:solidFill>
                <a:effectLst/>
              </a:rPr>
              <a:t> name is the default bean id /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FE8FA-6147-C06A-28D3-82FF01FE878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483865" y="2795971"/>
            <a:ext cx="1099851" cy="47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797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4187732"/>
            <a:ext cx="8596668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5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@Component-annotated classes – bean name </a:t>
            </a:r>
            <a:br>
              <a:rPr lang="en-US" dirty="0"/>
            </a:b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1522776"/>
            <a:ext cx="859666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MyComponent1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ComponentInterface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@Component(“myComponent2”)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MyComponent2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ComponentInterface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ComponentInterface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yComponent1”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ComponentInterface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yComponent2”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46353-E2F3-5AB2-C51F-0F696BC3A57B}"/>
              </a:ext>
            </a:extLst>
          </p:cNvPr>
          <p:cNvSpPr txBox="1"/>
          <p:nvPr/>
        </p:nvSpPr>
        <p:spPr>
          <a:xfrm>
            <a:off x="9727894" y="3470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47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A61D-CDD8-9D30-FAF7-1AAB8A15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18802" cy="3880773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L" sz="2400" dirty="0"/>
              <a:t>Name: Yulia Bensman</a:t>
            </a:r>
          </a:p>
          <a:p>
            <a:r>
              <a:rPr lang="en-IL" sz="2400" dirty="0"/>
              <a:t>14 years in AT&amp;T</a:t>
            </a:r>
          </a:p>
          <a:p>
            <a:r>
              <a:rPr lang="en-US" sz="2400" dirty="0"/>
              <a:t>Mother tongue: C++</a:t>
            </a:r>
            <a:endParaRPr lang="en-IL" sz="2400" dirty="0"/>
          </a:p>
          <a:p>
            <a:r>
              <a:rPr lang="en-IL" sz="2400" dirty="0"/>
              <a:t>Experience in Java and Spring – since 2018 </a:t>
            </a:r>
          </a:p>
          <a:p>
            <a:r>
              <a:rPr lang="en-IL" sz="2400" dirty="0"/>
              <a:t>Currently: scrum master at Self-Service Productplace (SSP) at NET department</a:t>
            </a:r>
          </a:p>
          <a:p>
            <a:r>
              <a:rPr lang="en-IL" sz="2400" dirty="0"/>
              <a:t>Hobbies: </a:t>
            </a:r>
            <a:r>
              <a:rPr lang="en-US" sz="2400" dirty="0"/>
              <a:t>Historical </a:t>
            </a:r>
            <a:r>
              <a:rPr lang="en-IL" sz="2400" dirty="0"/>
              <a:t>Books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732BC-62C5-0B32-2D1A-25A0E585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82913" y="2658698"/>
            <a:ext cx="4182177" cy="19790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399"/>
            <a:ext cx="8980374" cy="4489964"/>
          </a:xfrm>
        </p:spPr>
        <p:txBody>
          <a:bodyPr>
            <a:normAutofit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</a:t>
            </a:r>
            <a:r>
              <a:rPr lang="en-US" sz="2400" i="1" dirty="0"/>
              <a:t>class-level</a:t>
            </a:r>
            <a:r>
              <a:rPr lang="en-US" sz="2400" dirty="0"/>
              <a:t>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There's an implicit one-to-one mapping between the annotated class and the bean (i.e., one bean per class).</a:t>
            </a:r>
          </a:p>
          <a:p>
            <a:pPr>
              <a:spcBef>
                <a:spcPts val="2200"/>
              </a:spcBef>
            </a:pPr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</a:t>
            </a:r>
            <a:r>
              <a:rPr lang="en-IL" sz="2400" i="1" dirty="0"/>
              <a:t>method-level</a:t>
            </a:r>
            <a:r>
              <a:rPr lang="en-IL" sz="2400" dirty="0"/>
              <a:t>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2200" dirty="0"/>
              <a:t>You can use it, for example, to wire </a:t>
            </a:r>
            <a:r>
              <a:rPr lang="en-US" sz="2200" dirty="0"/>
              <a:t>components from 3rd-party libraries (you don't have the source code so you can't annotate its classes with @Component), so automatic configuration is not possible.</a:t>
            </a:r>
            <a:endParaRPr lang="en-IL" sz="2200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pool of wire with wires&#10;&#10;Description automatically generated">
            <a:extLst>
              <a:ext uri="{FF2B5EF4-FFF2-40B4-BE49-F238E27FC236}">
                <a16:creationId xmlns:a16="http://schemas.microsoft.com/office/drawing/2014/main" id="{0D7168BF-76EE-FA25-9653-38E580C0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343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C2A89-E263-D284-2C00-06D8993A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7034475" cy="7675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L" sz="3200" dirty="0"/>
              <a:t>Dependency Injection – Autowiring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A731-E925-261C-5B10-679B535E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90" y="1500771"/>
            <a:ext cx="4928809" cy="3094457"/>
          </a:xfrm>
        </p:spPr>
        <p:txBody>
          <a:bodyPr>
            <a:normAutofit/>
          </a:bodyPr>
          <a:lstStyle/>
          <a:p>
            <a:r>
              <a:rPr lang="en-US" sz="2400" dirty="0"/>
              <a:t>The process of Spring bean injection is called </a:t>
            </a:r>
            <a:r>
              <a:rPr lang="en-US" sz="2400" i="1" dirty="0" err="1">
                <a:solidFill>
                  <a:schemeClr val="accent1"/>
                </a:solidFill>
              </a:rPr>
              <a:t>autowiring</a:t>
            </a:r>
            <a:r>
              <a:rPr lang="en-US" sz="2400" dirty="0"/>
              <a:t>.</a:t>
            </a:r>
          </a:p>
          <a:p>
            <a:r>
              <a:rPr lang="en-US" sz="2400" b="0" i="0" u="none" strike="noStrike" dirty="0" err="1">
                <a:effectLst/>
                <a:highlight>
                  <a:srgbClr val="FFFFFF"/>
                </a:highlight>
              </a:rPr>
              <a:t>Autowiring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</a:rPr>
              <a:t> is a mechanism in Spring that allows automatically detect and inject the dependent beans to the properties.</a:t>
            </a:r>
          </a:p>
          <a:p>
            <a:endParaRPr lang="en-I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76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Spring </a:t>
            </a:r>
            <a:r>
              <a:rPr lang="en-US" sz="2800" u="sng" dirty="0">
                <a:solidFill>
                  <a:schemeClr val="accent1"/>
                </a:solidFill>
              </a:rPr>
              <a:t>@</a:t>
            </a:r>
            <a:r>
              <a:rPr lang="en-US" sz="2800" u="sng" dirty="0" err="1">
                <a:solidFill>
                  <a:schemeClr val="accent1"/>
                </a:solidFill>
              </a:rPr>
              <a:t>Autowired</a:t>
            </a:r>
            <a:r>
              <a:rPr lang="en-US" sz="2800" u="sng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annotation is used for </a:t>
            </a:r>
            <a:r>
              <a:rPr lang="en-US" sz="2800" dirty="0" err="1"/>
              <a:t>autowiring</a:t>
            </a:r>
            <a:r>
              <a:rPr lang="en-US" sz="2800" dirty="0"/>
              <a:t>. Using the annotation, we instruct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to inject the bean “auto-magically”. 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Autowired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is generally used for field and setter injection. </a:t>
            </a:r>
          </a:p>
          <a:p>
            <a:pPr lvl="1"/>
            <a:r>
              <a:rPr lang="en-US" sz="2600" dirty="0"/>
              <a:t>It can also be used with a constructor, to denote to </a:t>
            </a:r>
            <a:r>
              <a:rPr lang="en-US" sz="2600" dirty="0">
                <a:solidFill>
                  <a:schemeClr val="accent1"/>
                </a:solidFill>
              </a:rPr>
              <a:t>Spring</a:t>
            </a:r>
            <a:r>
              <a:rPr lang="en-US" sz="2600" dirty="0"/>
              <a:t> that this is the constructor to use for bean creation. But classes with a single constructor can omit the </a:t>
            </a:r>
            <a:r>
              <a:rPr lang="en-US" sz="2600" dirty="0">
                <a:solidFill>
                  <a:srgbClr val="92D050"/>
                </a:solidFill>
              </a:rPr>
              <a:t>@</a:t>
            </a:r>
            <a:r>
              <a:rPr lang="en-US" sz="2600" dirty="0" err="1">
                <a:solidFill>
                  <a:srgbClr val="92D050"/>
                </a:solidFill>
              </a:rPr>
              <a:t>Autowired</a:t>
            </a:r>
            <a:r>
              <a:rPr lang="en-US" sz="2600" dirty="0">
                <a:solidFill>
                  <a:srgbClr val="92D050"/>
                </a:solidFill>
              </a:rPr>
              <a:t> </a:t>
            </a:r>
            <a:r>
              <a:rPr lang="en-US" sz="2600" dirty="0"/>
              <a:t>annotation.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>
            <a:normAutofit fontScale="90000"/>
          </a:bodyPr>
          <a:lstStyle/>
          <a:p>
            <a:r>
              <a:rPr lang="en-IL" dirty="0"/>
              <a:t>Dependency Injection - @Autowired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Autowired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on fields happens AFTER calling the constructor.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Autowired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is by default </a:t>
            </a:r>
            <a:r>
              <a:rPr lang="en-US" sz="3200" dirty="0">
                <a:solidFill>
                  <a:srgbClr val="00B0F0"/>
                </a:solidFill>
              </a:rPr>
              <a:t>required</a:t>
            </a:r>
            <a:r>
              <a:rPr lang="en-US" sz="3200" dirty="0"/>
              <a:t> and will fail in the case cannot be fulfilled. Change it by adding 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Autowired</a:t>
            </a:r>
            <a:r>
              <a:rPr lang="en-US" sz="3200" dirty="0">
                <a:solidFill>
                  <a:schemeClr val="accent1"/>
                </a:solidFill>
              </a:rPr>
              <a:t>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63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autowire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to autowire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the course: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1: Spring and Spring Boot</a:t>
            </a:r>
          </a:p>
          <a:p>
            <a:pPr lvl="1"/>
            <a:r>
              <a:rPr lang="en-US" dirty="0"/>
              <a:t>Inversion of Control and Dependency Injection</a:t>
            </a:r>
          </a:p>
          <a:p>
            <a:pPr lvl="1"/>
            <a:r>
              <a:rPr lang="en-US" dirty="0"/>
              <a:t>Spring Boot</a:t>
            </a:r>
          </a:p>
          <a:p>
            <a:r>
              <a:rPr lang="en-US" dirty="0"/>
              <a:t>Day 2: Spring Boot for REST Microservice</a:t>
            </a:r>
          </a:p>
          <a:p>
            <a:pPr lvl="1"/>
            <a:r>
              <a:rPr lang="en-US" dirty="0"/>
              <a:t>How to write microservice using Spring Boot</a:t>
            </a:r>
          </a:p>
          <a:p>
            <a:pPr lvl="1"/>
            <a:r>
              <a:rPr lang="en-US" dirty="0"/>
              <a:t>How to test microservice</a:t>
            </a:r>
          </a:p>
          <a:p>
            <a:pPr lvl="1"/>
            <a:r>
              <a:rPr lang="en-US" dirty="0"/>
              <a:t>Exception Handling</a:t>
            </a:r>
          </a:p>
          <a:p>
            <a:r>
              <a:rPr lang="en-US" dirty="0"/>
              <a:t>Day 3: Spring Boot for REST Microservice (cont.)</a:t>
            </a:r>
          </a:p>
          <a:p>
            <a:pPr lvl="1"/>
            <a:r>
              <a:rPr lang="en-US" dirty="0"/>
              <a:t>Configuration with Spring Boot</a:t>
            </a:r>
          </a:p>
          <a:p>
            <a:pPr lvl="1"/>
            <a:r>
              <a:rPr lang="en-US" dirty="0"/>
              <a:t>Validation in Spring</a:t>
            </a:r>
          </a:p>
          <a:p>
            <a:pPr lvl="1"/>
            <a:r>
              <a:rPr lang="en-US" dirty="0"/>
              <a:t>Additional Spring features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15" y="1402081"/>
            <a:ext cx="6032737" cy="461313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class implementation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083183" y="2578095"/>
            <a:ext cx="6231139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22C2-3532-8FFE-F011-02C72A01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2A3C-4D33-C166-89CE-5BEA9876C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98532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0437-18F3-4A19-60FB-27D4EAA5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C672-A155-625A-B595-377082AF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3200" dirty="0"/>
              <a:t>The motivation for Spring Boot</a:t>
            </a:r>
          </a:p>
          <a:p>
            <a:r>
              <a:rPr lang="en-IL" sz="3200" dirty="0"/>
              <a:t>Spring Boot Auto Configurator</a:t>
            </a:r>
          </a:p>
          <a:p>
            <a:r>
              <a:rPr lang="en-IL" sz="3200" dirty="0"/>
              <a:t>Spring Application</a:t>
            </a:r>
          </a:p>
          <a:p>
            <a:r>
              <a:rPr lang="en-IL" sz="3200" dirty="0"/>
              <a:t>Spring Boot Starters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9232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8BE-193F-32E7-6C3D-A420BF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Spring Boot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B0A5-01CC-DFDB-367A-27E0AD87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192"/>
            <a:ext cx="8596668" cy="4623109"/>
          </a:xfrm>
        </p:spPr>
        <p:txBody>
          <a:bodyPr>
            <a:normAutofit/>
          </a:bodyPr>
          <a:lstStyle/>
          <a:p>
            <a:r>
              <a:rPr lang="en-IL" dirty="0"/>
              <a:t>Spring is a huge framework, supporting plenty of solutions. </a:t>
            </a:r>
          </a:p>
          <a:p>
            <a:pPr lvl="1"/>
            <a:r>
              <a:rPr lang="en-US" sz="1600" dirty="0"/>
              <a:t>Just take a look at: </a:t>
            </a:r>
            <a:r>
              <a:rPr lang="en-US" sz="1600" u="sng" dirty="0">
                <a:hlinkClick r:id="rId3"/>
              </a:rPr>
              <a:t>https://spring.io/projects</a:t>
            </a:r>
            <a:endParaRPr lang="en-IL" dirty="0"/>
          </a:p>
          <a:p>
            <a:pPr lvl="1"/>
            <a:r>
              <a:rPr lang="en-IL" dirty="0"/>
              <a:t>Where do I start? Which way to use?</a:t>
            </a:r>
          </a:p>
          <a:p>
            <a:r>
              <a:rPr lang="en-IL" dirty="0"/>
              <a:t>Multiple setup steps </a:t>
            </a:r>
          </a:p>
          <a:p>
            <a:pPr lvl="1"/>
            <a:r>
              <a:rPr lang="en-US" dirty="0"/>
              <a:t>A lot of effort is required to start a new spring project.</a:t>
            </a:r>
            <a:endParaRPr lang="en-IL" dirty="0"/>
          </a:p>
          <a:p>
            <a:r>
              <a:rPr lang="en-IL" dirty="0"/>
              <a:t>Multiple configuration steps</a:t>
            </a:r>
          </a:p>
          <a:p>
            <a:r>
              <a:rPr lang="en-US" sz="1800" dirty="0"/>
              <a:t>Multiple build and deploy steps</a:t>
            </a:r>
          </a:p>
          <a:p>
            <a:pPr lvl="1"/>
            <a:r>
              <a:rPr lang="en-US" sz="1600" dirty="0"/>
              <a:t>Capability and flexibility come with a cost – you must specify what exactly you need.</a:t>
            </a:r>
          </a:p>
          <a:p>
            <a:pPr lvl="1"/>
            <a:r>
              <a:rPr lang="en-US" sz="1600" dirty="0"/>
              <a:t>No starting point, no ‘best practice’ pathway</a:t>
            </a:r>
            <a:endParaRPr lang="en-US" dirty="0"/>
          </a:p>
          <a:p>
            <a:r>
              <a:rPr lang="en-IL" dirty="0"/>
              <a:t>Can we abstract these steps?</a:t>
            </a:r>
          </a:p>
          <a:p>
            <a:pPr lvl="1"/>
            <a:r>
              <a:rPr lang="en-US" sz="1600" dirty="0"/>
              <a:t>We need something simpler, that answers 80% of the cases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5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US" dirty="0"/>
              <a:t>Motivation of Spring Boot (cont.)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000" dirty="0"/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6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Auto Configurator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2400" dirty="0"/>
              <a:t>I would like Spring </a:t>
            </a:r>
            <a:r>
              <a:rPr lang="en-US" sz="2400" dirty="0"/>
              <a:t>to automatically scan and register in the application context all my beans, like configurations, controllers, services, and other components I define.</a:t>
            </a:r>
          </a:p>
          <a:p>
            <a:endParaRPr lang="en-US" sz="2400" dirty="0"/>
          </a:p>
          <a:p>
            <a:r>
              <a:rPr lang="en-US" sz="2400" dirty="0"/>
              <a:t>I would like Spring to automatically create and register beans also from the jars that are added to my application. For example, if PostgreSQL is in the application </a:t>
            </a:r>
            <a:r>
              <a:rPr lang="en-US" sz="2400" dirty="0" err="1"/>
              <a:t>classpath</a:t>
            </a:r>
            <a:r>
              <a:rPr lang="en-US" sz="2400" dirty="0"/>
              <a:t>, I would like Spring to auto-configure an in-memory database (unless I defined it otherwise).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8683-C87E-A20B-8027-E26F1119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3300" dirty="0"/>
              <a:t>Spring Boot AutoConfigurator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F137-A85D-2065-8B16-C991E871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800" dirty="0"/>
              <a:t>We do not need to create Application Context, we do not need to create separate file for Spring Configuration…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 Boot Auto Configurator </a:t>
            </a:r>
            <a:r>
              <a:rPr lang="en-US" sz="2800" dirty="0"/>
              <a:t>scans all my code and creates all the required beans automatically. 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544873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72914"/>
          </a:xfrm>
        </p:spPr>
        <p:txBody>
          <a:bodyPr>
            <a:normAutofit/>
          </a:bodyPr>
          <a:lstStyle/>
          <a:p>
            <a:r>
              <a:rPr lang="en" sz="3600" dirty="0"/>
              <a:t>Spring Boot Application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34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entry point of the Spring Boot application is the class contains 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SpringBootApplication</a:t>
            </a:r>
            <a:r>
              <a:rPr lang="en-US" sz="28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annotation and the main method: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6DDF1F-59B7-EA9E-2234-BEE211DFFC6D}"/>
              </a:ext>
            </a:extLst>
          </p:cNvPr>
          <p:cNvSpPr txBox="1">
            <a:spLocks/>
          </p:cNvSpPr>
          <p:nvPr/>
        </p:nvSpPr>
        <p:spPr>
          <a:xfrm>
            <a:off x="948557" y="3270844"/>
            <a:ext cx="6379657" cy="2590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sz="2000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sz="2000" dirty="0">
                <a:solidFill>
                  <a:srgbClr val="9E880D"/>
                </a:solidFill>
                <a:effectLst/>
              </a:rPr>
            </a:br>
            <a:r>
              <a:rPr lang="en-US" sz="20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2000" dirty="0">
                <a:solidFill>
                  <a:srgbClr val="00627A"/>
                </a:solidFill>
                <a:effectLst/>
              </a:rPr>
              <a:t>main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2000" dirty="0">
                <a:solidFill>
                  <a:srgbClr val="080808"/>
                </a:solidFill>
                <a:effectLst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2000" dirty="0">
                <a:solidFill>
                  <a:srgbClr val="080808"/>
                </a:solidFill>
                <a:effectLst/>
              </a:rPr>
              <a:t>) {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2000" i="1" dirty="0" err="1">
                <a:solidFill>
                  <a:srgbClr val="080808"/>
                </a:solidFill>
                <a:effectLst/>
              </a:rPr>
              <a:t>run</a:t>
            </a:r>
            <a:r>
              <a:rPr lang="en-US" sz="2000" dirty="0">
                <a:solidFill>
                  <a:srgbClr val="080808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sz="2000" dirty="0" err="1">
                <a:solidFill>
                  <a:srgbClr val="080808"/>
                </a:solidFill>
                <a:effectLst/>
              </a:rPr>
              <a:t>.</a:t>
            </a:r>
            <a:r>
              <a:rPr lang="en-US" sz="2000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sz="2000" dirty="0">
                <a:solidFill>
                  <a:srgbClr val="080808"/>
                </a:solidFill>
                <a:effectLst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2000" dirty="0">
                <a:solidFill>
                  <a:srgbClr val="080808"/>
                </a:solidFill>
                <a:effectLst/>
              </a:rPr>
              <a:t>);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</a:rPr>
            </a:br>
            <a:r>
              <a:rPr lang="en-US" sz="2000" dirty="0"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73E58-8379-DA18-AFFF-82520558F243}"/>
              </a:ext>
            </a:extLst>
          </p:cNvPr>
          <p:cNvSpPr txBox="1"/>
          <p:nvPr/>
        </p:nvSpPr>
        <p:spPr>
          <a:xfrm>
            <a:off x="7590621" y="2871085"/>
            <a:ext cx="330506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From</a:t>
            </a:r>
            <a:r>
              <a:rPr lang="en-US" sz="1600" dirty="0">
                <a:solidFill>
                  <a:srgbClr val="1F7199"/>
                </a:solidFill>
                <a:latin typeface="Source Code Pro" panose="020B0509030403020204" pitchFamily="49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</a:rPr>
              <a:t>SpringApplication</a:t>
            </a:r>
            <a:r>
              <a:rPr lang="en-US" sz="1600" dirty="0" err="1">
                <a:solidFill>
                  <a:srgbClr val="0070C0"/>
                </a:solidFill>
              </a:rPr>
              <a:t>.</a:t>
            </a:r>
            <a:r>
              <a:rPr lang="en-US" sz="1600" i="1" dirty="0" err="1">
                <a:solidFill>
                  <a:srgbClr val="0070C0"/>
                </a:solidFill>
              </a:rPr>
              <a:t>run</a:t>
            </a:r>
            <a:r>
              <a:rPr lang="en-US" sz="1600" dirty="0"/>
              <a:t>, the application will create the </a:t>
            </a:r>
            <a:r>
              <a:rPr lang="en-US" sz="1600" dirty="0">
                <a:solidFill>
                  <a:srgbClr val="0070C0"/>
                </a:solidFill>
              </a:rPr>
              <a:t>application context</a:t>
            </a:r>
            <a:r>
              <a:rPr lang="en-US" sz="1600" dirty="0"/>
              <a:t>, that contains all the required Beans.</a:t>
            </a:r>
            <a:r>
              <a:rPr lang="ru-RU" sz="1600" dirty="0"/>
              <a:t> </a:t>
            </a:r>
            <a:r>
              <a:rPr lang="en-US" sz="1600" dirty="0">
                <a:effectLst/>
              </a:rPr>
              <a:t>In the case of </a:t>
            </a:r>
            <a:r>
              <a:rPr lang="en-US" sz="1600" i="1" dirty="0">
                <a:effectLst/>
              </a:rPr>
              <a:t>Web starter</a:t>
            </a:r>
            <a:r>
              <a:rPr lang="en-US" sz="1600" dirty="0">
                <a:effectLst/>
              </a:rPr>
              <a:t>, </a:t>
            </a:r>
            <a:r>
              <a:rPr lang="en-US" sz="1600" dirty="0"/>
              <a:t>the application will create </a:t>
            </a:r>
            <a:r>
              <a:rPr lang="en-US" sz="1600" dirty="0">
                <a:effectLst/>
              </a:rPr>
              <a:t>also an instance of Tomcat web server.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A1CE-6058-4A35-C654-323C2360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2E62-04A5-FB73-0B3E-5C3D4C07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3200" dirty="0"/>
              <a:t>Introduction to Spring</a:t>
            </a:r>
          </a:p>
          <a:p>
            <a:r>
              <a:rPr lang="en-US" sz="3200" dirty="0"/>
              <a:t>Inversion of Control and Dependency Injection</a:t>
            </a:r>
          </a:p>
          <a:p>
            <a:r>
              <a:rPr lang="en-US" sz="3200" dirty="0"/>
              <a:t>Spring Core</a:t>
            </a:r>
          </a:p>
          <a:p>
            <a:r>
              <a:rPr lang="en-US" sz="3200" dirty="0"/>
              <a:t>Spring Boot</a:t>
            </a:r>
          </a:p>
          <a:p>
            <a:r>
              <a:rPr lang="en-US" sz="3200" dirty="0"/>
              <a:t>Hands On </a:t>
            </a:r>
          </a:p>
          <a:p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5644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@</a:t>
            </a:r>
            <a:r>
              <a:rPr lang="en-US" sz="2800" b="1" dirty="0" err="1">
                <a:solidFill>
                  <a:schemeClr val="accent1"/>
                </a:solidFill>
              </a:rPr>
              <a:t>SpringBootApplication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enables the following annotations:</a:t>
            </a:r>
            <a:endParaRPr lang="en-US" sz="2800" b="1" i="0" u="none" strike="noStrike" dirty="0">
              <a:solidFill>
                <a:srgbClr val="92D050"/>
              </a:solidFill>
              <a:effectLst/>
            </a:endParaRPr>
          </a:p>
          <a:p>
            <a:r>
              <a:rPr lang="en-US" sz="2800" b="1" i="0" u="none" strike="noStrike" dirty="0">
                <a:solidFill>
                  <a:srgbClr val="92D050"/>
                </a:solidFill>
                <a:effectLst/>
              </a:rPr>
              <a:t>@</a:t>
            </a:r>
            <a:r>
              <a:rPr lang="en-US" sz="2800" b="1" i="0" u="none" strike="noStrike" dirty="0" err="1">
                <a:solidFill>
                  <a:srgbClr val="92D050"/>
                </a:solidFill>
                <a:effectLst/>
              </a:rPr>
              <a:t>ComponentScan</a:t>
            </a:r>
            <a:r>
              <a:rPr lang="en-US" sz="2800" dirty="0"/>
              <a:t> - automatically scan and register for all beans, defined under the current package and all sub-packages.</a:t>
            </a:r>
          </a:p>
          <a:p>
            <a:r>
              <a:rPr lang="en-US" sz="2800" b="1" i="0" u="none" strike="noStrike" dirty="0">
                <a:solidFill>
                  <a:srgbClr val="92D050"/>
                </a:solidFill>
                <a:effectLst/>
              </a:rPr>
              <a:t>@</a:t>
            </a:r>
            <a:r>
              <a:rPr lang="en-US" sz="2800" b="1" i="0" u="none" strike="noStrike" dirty="0" err="1">
                <a:solidFill>
                  <a:srgbClr val="92D050"/>
                </a:solidFill>
                <a:effectLst/>
              </a:rPr>
              <a:t>EnableAutoConfiguration</a:t>
            </a:r>
            <a:r>
              <a:rPr lang="en-US" sz="2800" b="1" i="0" u="none" strike="noStrike" dirty="0">
                <a:solidFill>
                  <a:srgbClr val="92D050"/>
                </a:solidFill>
                <a:effectLst/>
              </a:rPr>
              <a:t> </a:t>
            </a:r>
            <a:r>
              <a:rPr lang="en-US" sz="2800" dirty="0"/>
              <a:t>- automatically create and register beans also from the jars that are added to my application. </a:t>
            </a:r>
          </a:p>
          <a:p>
            <a:r>
              <a:rPr lang="en-US" sz="2800" b="1" dirty="0">
                <a:solidFill>
                  <a:srgbClr val="92D050"/>
                </a:solidFill>
              </a:rPr>
              <a:t>@Configuration</a:t>
            </a:r>
          </a:p>
          <a:p>
            <a:pPr marL="0" indent="0">
              <a:buNone/>
            </a:pPr>
            <a:r>
              <a:rPr lang="en-US" dirty="0"/>
              <a:t>- Usually, these annotations are placed with the main application class (that’s why it is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13192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Starter </a:t>
            </a:r>
            <a:r>
              <a:rPr lang="en-US" sz="2800" dirty="0"/>
              <a:t>is a </a:t>
            </a:r>
            <a:r>
              <a:rPr lang="en-US" sz="2800" i="1" dirty="0"/>
              <a:t>built-in dependency descriptors</a:t>
            </a:r>
            <a:r>
              <a:rPr lang="en-US" sz="2800" dirty="0"/>
              <a:t>. </a:t>
            </a:r>
          </a:p>
          <a:p>
            <a:r>
              <a:rPr lang="en-US" sz="2800" dirty="0"/>
              <a:t>Owing to the starter, you should not look for all frameworks that should be added to the application: just add the dependency to the starter in your </a:t>
            </a:r>
            <a:r>
              <a:rPr lang="en-US" sz="2800" dirty="0" err="1"/>
              <a:t>pom.xml</a:t>
            </a:r>
            <a:r>
              <a:rPr lang="en-US" sz="2800" dirty="0"/>
              <a:t>.</a:t>
            </a:r>
            <a:endParaRPr lang="ru-RU" sz="2800" dirty="0"/>
          </a:p>
          <a:p>
            <a:r>
              <a:rPr lang="en-US" sz="2800" dirty="0"/>
              <a:t>When starting the application, the starter will load all the relevant JARs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Starters: starter-web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429"/>
            <a:ext cx="5701432" cy="445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For example, if you add dependency to </a:t>
            </a:r>
            <a:r>
              <a:rPr lang="en-US" sz="1800" i="1" dirty="0"/>
              <a:t>spring-boot-starter-web </a:t>
            </a:r>
            <a:r>
              <a:rPr lang="en-US" dirty="0"/>
              <a:t>to the </a:t>
            </a:r>
            <a:r>
              <a:rPr lang="en-US" dirty="0" err="1"/>
              <a:t>pom.xml</a:t>
            </a:r>
            <a:r>
              <a:rPr lang="en-US" dirty="0"/>
              <a:t>,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will load all jar required for creating RESTful service: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677334" y="2809812"/>
            <a:ext cx="5374598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sz="1700" dirty="0"/>
              <a:t>&lt;dependency&gt;</a:t>
            </a:r>
          </a:p>
          <a:p>
            <a:r>
              <a:rPr lang="en-IL" sz="1700" dirty="0"/>
              <a:t>    &lt;groupId&gt;org.springframework.boot&lt;/groupId&gt;</a:t>
            </a:r>
          </a:p>
          <a:p>
            <a:r>
              <a:rPr lang="en-IL" sz="1700" dirty="0"/>
              <a:t>    &lt;artifactId&gt;spring-boot-starter-web&lt;/artifactId&gt;</a:t>
            </a:r>
          </a:p>
          <a:p>
            <a:r>
              <a:rPr lang="en-IL" sz="1700" dirty="0"/>
              <a:t>&lt;/dependency&gt;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A9CAA192-8E63-1B92-21F9-E50FE4CD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17" y="2813686"/>
            <a:ext cx="4098275" cy="322152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8053EC8-1DEF-4326-33D7-D4FE3A9FEB76}"/>
              </a:ext>
            </a:extLst>
          </p:cNvPr>
          <p:cNvSpPr/>
          <p:nvPr/>
        </p:nvSpPr>
        <p:spPr>
          <a:xfrm>
            <a:off x="6062949" y="3281057"/>
            <a:ext cx="315817" cy="165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44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A0B3-C4F1-FF7C-5150-A27733B9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Starters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E5F2-D25F-5BC8-012F-9BC28A2A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Spring Boot </a:t>
            </a:r>
            <a:r>
              <a:rPr lang="en-US" sz="2400" dirty="0"/>
              <a:t>provides around 50+ starters, for various tasks and technologies. </a:t>
            </a:r>
          </a:p>
          <a:p>
            <a:r>
              <a:rPr lang="en-US" sz="2400" dirty="0"/>
              <a:t>The official starters follow a naming convention </a:t>
            </a:r>
          </a:p>
          <a:p>
            <a:pPr marL="0" indent="0">
              <a:buNone/>
            </a:pPr>
            <a:r>
              <a:rPr lang="en-US" sz="2400" b="1" dirty="0"/>
              <a:t>spring-boot-starter-</a:t>
            </a:r>
            <a:r>
              <a:rPr lang="en-US" sz="2400" dirty="0"/>
              <a:t>*, where * denotes application type. </a:t>
            </a:r>
          </a:p>
          <a:p>
            <a:pPr lvl="1"/>
            <a:r>
              <a:rPr lang="en-US" sz="2200" dirty="0"/>
              <a:t>For example: </a:t>
            </a:r>
            <a:r>
              <a:rPr lang="en-US" sz="2200" b="0" i="0" u="none" strike="noStrike" dirty="0">
                <a:solidFill>
                  <a:srgbClr val="92D050"/>
                </a:solidFill>
                <a:effectLst/>
              </a:rPr>
              <a:t>spring-boot-starter-test</a:t>
            </a:r>
            <a:r>
              <a:rPr lang="en-US" sz="22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2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200" dirty="0">
                <a:solidFill>
                  <a:srgbClr val="92D050"/>
                </a:solidFill>
              </a:rPr>
              <a:t>spring-boot-starter-data-</a:t>
            </a:r>
            <a:r>
              <a:rPr lang="en-US" sz="2200" dirty="0" err="1">
                <a:solidFill>
                  <a:srgbClr val="92D050"/>
                </a:solidFill>
              </a:rPr>
              <a:t>jpa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>
                <a:solidFill>
                  <a:srgbClr val="E83E8C"/>
                </a:solidFill>
              </a:rPr>
              <a:t> </a:t>
            </a:r>
            <a:r>
              <a:rPr lang="en-US" sz="2200" dirty="0">
                <a:solidFill>
                  <a:srgbClr val="92D050"/>
                </a:solidFill>
              </a:rPr>
              <a:t>spring-boot-starter-actuator</a:t>
            </a:r>
            <a:r>
              <a:rPr lang="en-US" sz="22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2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200" dirty="0">
                <a:solidFill>
                  <a:srgbClr val="92D050"/>
                </a:solidFill>
              </a:rPr>
              <a:t>spring-boot-starter-security</a:t>
            </a:r>
            <a:r>
              <a:rPr lang="en-US" sz="2200" dirty="0"/>
              <a:t>, and so on.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docs.spring.io</a:t>
            </a:r>
            <a:r>
              <a:rPr lang="en-US" dirty="0">
                <a:hlinkClick r:id="rId2"/>
              </a:rPr>
              <a:t>/spring-boot/reference/using/</a:t>
            </a:r>
            <a:r>
              <a:rPr lang="en-US" dirty="0" err="1">
                <a:hlinkClick r:id="rId2"/>
              </a:rPr>
              <a:t>build-systems.html#using.build-systems.starters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838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1C7-2214-5BC4-5AAC-1663EB1E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Spring vs. Spring Boot</a:t>
            </a: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33C5033-0EEF-4C26-BB9A-23370729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5" b="3049"/>
          <a:stretch/>
        </p:blipFill>
        <p:spPr>
          <a:xfrm>
            <a:off x="2965333" y="934222"/>
            <a:ext cx="432930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1A4F-E137-F364-8B9F-9B3CE47D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Create a new Spring Boot project from the IntelliJ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85DB5C-2272-48EF-D540-EFB21DF60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06159"/>
            <a:ext cx="4830766" cy="3881437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E3E9AE-B033-00AB-B0CA-4FB875D1D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61" y="2106160"/>
            <a:ext cx="4830767" cy="3930322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10ABEDD6-3142-B5A1-BBF9-5A7F69F794D3}"/>
              </a:ext>
            </a:extLst>
          </p:cNvPr>
          <p:cNvSpPr/>
          <p:nvPr/>
        </p:nvSpPr>
        <p:spPr>
          <a:xfrm>
            <a:off x="5508100" y="4038600"/>
            <a:ext cx="29398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25DF21D8-6AD3-F09B-55FF-1C6C02EF685A}"/>
              </a:ext>
            </a:extLst>
          </p:cNvPr>
          <p:cNvSpPr/>
          <p:nvPr/>
        </p:nvSpPr>
        <p:spPr>
          <a:xfrm>
            <a:off x="7815944" y="4637313"/>
            <a:ext cx="2514600" cy="642257"/>
          </a:xfrm>
          <a:prstGeom prst="wedgeEllipseCallout">
            <a:avLst>
              <a:gd name="adj1" fmla="val -41071"/>
              <a:gd name="adj2" fmla="val -601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080808"/>
              </a:solidFill>
              <a:effectLst/>
            </a:endParaRPr>
          </a:p>
          <a:p>
            <a:pPr algn="ctr"/>
            <a:r>
              <a:rPr lang="en-US" sz="1100" b="1" dirty="0">
                <a:solidFill>
                  <a:srgbClr val="080808"/>
                </a:solidFill>
                <a:effectLst/>
              </a:rPr>
              <a:t>spring-boot-starter-web</a:t>
            </a:r>
            <a:r>
              <a:rPr lang="en-US" sz="1100" dirty="0">
                <a:solidFill>
                  <a:srgbClr val="080808"/>
                </a:solidFill>
                <a:effectLst/>
              </a:rPr>
              <a:t> will be added to the </a:t>
            </a:r>
            <a:r>
              <a:rPr lang="en-US" sz="1100" dirty="0" err="1">
                <a:solidFill>
                  <a:srgbClr val="080808"/>
                </a:solidFill>
                <a:effectLst/>
              </a:rPr>
              <a:t>POM.xml</a:t>
            </a:r>
            <a:endParaRPr lang="en-US" sz="1100" dirty="0">
              <a:solidFill>
                <a:srgbClr val="080808"/>
              </a:solidFill>
              <a:effectLst/>
            </a:endParaRPr>
          </a:p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5643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1AF-F9B3-6391-6BF6-6E94EC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541176"/>
            <a:ext cx="7109434" cy="93118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" sz="3100" dirty="0"/>
              <a:t>Initializing a Spring Boot application with Spring </a:t>
            </a:r>
            <a:r>
              <a:rPr lang="en" sz="3100" dirty="0" err="1"/>
              <a:t>Initializr</a:t>
            </a:r>
            <a:endParaRPr lang="en-I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3C3-6023-BF85-F58A-036C64B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1472356"/>
            <a:ext cx="8885265" cy="11149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can also create a </a:t>
            </a:r>
            <a:r>
              <a:rPr lang="en-US" dirty="0">
                <a:solidFill>
                  <a:srgbClr val="92D050"/>
                </a:solidFill>
              </a:rPr>
              <a:t>Spring Boot </a:t>
            </a:r>
            <a:r>
              <a:rPr lang="en-US" dirty="0"/>
              <a:t>applications using </a:t>
            </a:r>
            <a:r>
              <a:rPr lang="en-US" b="1" dirty="0">
                <a:solidFill>
                  <a:srgbClr val="92D050"/>
                </a:solidFill>
              </a:rPr>
              <a:t>Spring </a:t>
            </a:r>
            <a:r>
              <a:rPr lang="en-US" b="1" dirty="0" err="1">
                <a:solidFill>
                  <a:srgbClr val="92D050"/>
                </a:solidFill>
              </a:rPr>
              <a:t>Initializr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/>
              <a:t>site: just fill in </a:t>
            </a:r>
            <a:r>
              <a:rPr lang="en-US" dirty="0">
                <a:effectLst/>
              </a:rPr>
              <a:t>your project details, pick your options, and download a bundled-up project as a zip file.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https://start.spring.io</a:t>
            </a:r>
            <a:endParaRPr lang="ru-RU" dirty="0"/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D03F0-7548-D680-E8F4-2517B2EE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4" y="2587302"/>
            <a:ext cx="6551644" cy="39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8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09CF-0EAB-3A37-3486-323BC7DC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44" y="609600"/>
            <a:ext cx="9968089" cy="1320800"/>
          </a:xfrm>
        </p:spPr>
        <p:txBody>
          <a:bodyPr>
            <a:normAutofit/>
          </a:bodyPr>
          <a:lstStyle/>
          <a:p>
            <a:r>
              <a:rPr lang="en-IL" sz="3500" dirty="0"/>
              <a:t>DEMO and Hands-on – Spring Boot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BF3C-DD26-0AD9-EDD7-2BFB95BF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L" sz="3200" dirty="0"/>
              <a:t>Download from GIT the SpringDemo application from</a:t>
            </a:r>
          </a:p>
          <a:p>
            <a:pPr marL="0" indent="0" algn="l">
              <a:buNone/>
            </a:pPr>
            <a:r>
              <a:rPr lang="en-US" sz="2800" dirty="0">
                <a:hlinkClick r:id="rId2"/>
              </a:rPr>
              <a:t>https://github.com/ybensman/SpringDemo</a:t>
            </a:r>
            <a:endParaRPr lang="en-US" sz="2800" dirty="0"/>
          </a:p>
          <a:p>
            <a:pPr algn="l"/>
            <a:r>
              <a:rPr lang="en-US" sz="3200" dirty="0"/>
              <a:t>Branch </a:t>
            </a:r>
            <a:r>
              <a:rPr lang="en-US" sz="3200" b="1" dirty="0"/>
              <a:t>origin/hands-on-lessons-1</a:t>
            </a:r>
            <a:endParaRPr lang="en-IL" sz="3200" b="1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39823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7E04-2844-4086-4926-DA0F9EAD0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92B5-4BB2-2C45-A074-04D12CF6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E8BE-FA7A-CFAC-6452-49470A2F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/>
              <a:t>Enter the following changes to the application (ensure that it is compiled and running after every step):</a:t>
            </a:r>
          </a:p>
          <a:p>
            <a:pPr lvl="1"/>
            <a:r>
              <a:rPr lang="en-IL" sz="2400" dirty="0"/>
              <a:t>Create classes for Keyboard, Mouse, and AmdCentralProcessingUnit. Define them as beans.</a:t>
            </a:r>
          </a:p>
          <a:p>
            <a:pPr lvl="1"/>
            <a:r>
              <a:rPr lang="en-IL" sz="2400" dirty="0"/>
              <a:t>Add Keyboard and Mouse to Computer. </a:t>
            </a:r>
          </a:p>
          <a:p>
            <a:pPr lvl="1"/>
            <a:r>
              <a:rPr lang="en-IL" sz="2400" dirty="0"/>
              <a:t>Change the bean Computer to work with AmdCentralProcessingUnit. </a:t>
            </a:r>
          </a:p>
        </p:txBody>
      </p:sp>
    </p:spTree>
    <p:extLst>
      <p:ext uri="{BB962C8B-B14F-4D97-AF65-F5344CB8AC3E}">
        <p14:creationId xmlns:p14="http://schemas.microsoft.com/office/powerpoint/2010/main" val="356739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53BD-9535-80E7-906E-2843E823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698-8247-4644-FC3A-93A4392B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51723"/>
            <a:ext cx="8596668" cy="884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Spring</a:t>
            </a:r>
            <a:r>
              <a:rPr lang="en-US" sz="1800" dirty="0"/>
              <a:t> is an umbrella of projects, that aim to solve and ease </a:t>
            </a:r>
            <a:r>
              <a:rPr lang="en-US" sz="1800" dirty="0">
                <a:solidFill>
                  <a:schemeClr val="accent1"/>
                </a:solidFill>
              </a:rPr>
              <a:t>common problems </a:t>
            </a:r>
            <a:r>
              <a:rPr lang="en-US" sz="1800" dirty="0"/>
              <a:t>in day-to-day development of enterprise applications</a:t>
            </a:r>
            <a:endParaRPr lang="he-IL" sz="1800" dirty="0"/>
          </a:p>
          <a:p>
            <a:endParaRPr lang="en-IL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1FA82B-2693-F862-0636-B6ED3ABC5D94}"/>
              </a:ext>
            </a:extLst>
          </p:cNvPr>
          <p:cNvSpPr/>
          <p:nvPr/>
        </p:nvSpPr>
        <p:spPr>
          <a:xfrm>
            <a:off x="3846443" y="3925957"/>
            <a:ext cx="2564296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709A54-BDE6-F678-15DC-AB5D76CF005D}"/>
              </a:ext>
            </a:extLst>
          </p:cNvPr>
          <p:cNvSpPr/>
          <p:nvPr/>
        </p:nvSpPr>
        <p:spPr>
          <a:xfrm>
            <a:off x="1123122" y="2763078"/>
            <a:ext cx="1794874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33FD2D-AEFF-8882-8233-4FB35E72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9730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L" dirty="0"/>
              <a:t>Spring Security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685D2EB-F344-2454-3326-4DCB044F32E5}"/>
              </a:ext>
            </a:extLst>
          </p:cNvPr>
          <p:cNvSpPr txBox="1">
            <a:spLocks/>
          </p:cNvSpPr>
          <p:nvPr/>
        </p:nvSpPr>
        <p:spPr>
          <a:xfrm>
            <a:off x="5708373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Cloud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39A54A7-8752-CBAE-E367-D90E674F5475}"/>
              </a:ext>
            </a:extLst>
          </p:cNvPr>
          <p:cNvSpPr txBox="1">
            <a:spLocks/>
          </p:cNvSpPr>
          <p:nvPr/>
        </p:nvSpPr>
        <p:spPr>
          <a:xfrm>
            <a:off x="6930886" y="3955774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MVC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3FA482E-17B4-E824-959A-2F7091CAB34A}"/>
              </a:ext>
            </a:extLst>
          </p:cNvPr>
          <p:cNvSpPr txBox="1">
            <a:spLocks/>
          </p:cNvSpPr>
          <p:nvPr/>
        </p:nvSpPr>
        <p:spPr>
          <a:xfrm>
            <a:off x="5917096" y="5348496"/>
            <a:ext cx="2385240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for Kafka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DC347EC-2760-9DEB-E935-9E1DCF955344}"/>
              </a:ext>
            </a:extLst>
          </p:cNvPr>
          <p:cNvSpPr txBox="1">
            <a:spLocks/>
          </p:cNvSpPr>
          <p:nvPr/>
        </p:nvSpPr>
        <p:spPr>
          <a:xfrm>
            <a:off x="3309730" y="5348496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Batch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0A92BD5-28FB-6CA5-9DA8-69DCB49CDD4F}"/>
              </a:ext>
            </a:extLst>
          </p:cNvPr>
          <p:cNvSpPr txBox="1">
            <a:spLocks/>
          </p:cNvSpPr>
          <p:nvPr/>
        </p:nvSpPr>
        <p:spPr>
          <a:xfrm>
            <a:off x="972377" y="4965837"/>
            <a:ext cx="1900032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Test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DCA8BB9-32F6-F235-6B1C-F173DB2F2F6E}"/>
              </a:ext>
            </a:extLst>
          </p:cNvPr>
          <p:cNvSpPr txBox="1">
            <a:spLocks/>
          </p:cNvSpPr>
          <p:nvPr/>
        </p:nvSpPr>
        <p:spPr>
          <a:xfrm>
            <a:off x="769454" y="3940587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Spring….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13DA43-2C96-A9B8-A42A-AB2492823DCF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4403035" y="3426931"/>
            <a:ext cx="725556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7872-8207-7346-F3B4-9CBF187F829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5128591" y="3426931"/>
            <a:ext cx="1673087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291A1-511C-AD9C-630A-EEC5AC9C283A}"/>
              </a:ext>
            </a:extLst>
          </p:cNvPr>
          <p:cNvCxnSpPr>
            <a:cxnSpLocks/>
          </p:cNvCxnSpPr>
          <p:nvPr/>
        </p:nvCxnSpPr>
        <p:spPr>
          <a:xfrm flipH="1" flipV="1">
            <a:off x="5107054" y="4606509"/>
            <a:ext cx="1815549" cy="7566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D4FA1-8A25-0D37-F1E9-2ADD4CF709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12198" y="4263335"/>
            <a:ext cx="934245" cy="104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9009D2-3C9D-9776-DC73-654747E010D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403035" y="4621696"/>
            <a:ext cx="725556" cy="7268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1D8D2F-758E-6F8A-3B9E-35043EEA753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410739" y="4273827"/>
            <a:ext cx="520147" cy="149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40501E-8C50-CB2F-D283-4ADD259CE7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059058" y="3426931"/>
            <a:ext cx="3069533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3ED4BE-FE9A-A421-1A65-ECC648AF716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2872409" y="4621696"/>
            <a:ext cx="2256182" cy="677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1FB9-9B0B-545D-9086-6D0ED7A3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The Spring Framework: History and Motivation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1B7-BBC2-FCE1-ED0B-639ACDFB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153"/>
            <a:ext cx="8596668" cy="4475210"/>
          </a:xfrm>
        </p:spPr>
        <p:txBody>
          <a:bodyPr>
            <a:normAutofit/>
          </a:bodyPr>
          <a:lstStyle/>
          <a:p>
            <a:r>
              <a:rPr lang="en-US" sz="2400" dirty="0"/>
              <a:t>The first version of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was written by </a:t>
            </a:r>
            <a:r>
              <a:rPr lang="en-US" sz="2400" dirty="0">
                <a:solidFill>
                  <a:srgbClr val="00B0F0"/>
                </a:solidFill>
              </a:rPr>
              <a:t>Rod Johnson </a:t>
            </a:r>
            <a:r>
              <a:rPr lang="en-US" sz="2400" dirty="0"/>
              <a:t>in October 2004. </a:t>
            </a:r>
            <a:r>
              <a:rPr lang="en-US" sz="2400" dirty="0">
                <a:solidFill>
                  <a:srgbClr val="92D050"/>
                </a:solidFill>
              </a:rPr>
              <a:t>Spring Boot </a:t>
            </a:r>
            <a:r>
              <a:rPr lang="en-US" sz="2400" dirty="0"/>
              <a:t>1.0 was released in April 2014.</a:t>
            </a:r>
          </a:p>
          <a:p>
            <a:r>
              <a:rPr lang="en-US" sz="2400" dirty="0"/>
              <a:t>The purposes was to simplify and facilitate rapid Java server-side development. </a:t>
            </a:r>
          </a:p>
          <a:p>
            <a:r>
              <a:rPr lang="en-US" sz="2400" dirty="0"/>
              <a:t>Prior to Spring, Java developers used traditional </a:t>
            </a:r>
            <a:r>
              <a:rPr lang="en-US" sz="2400" dirty="0">
                <a:solidFill>
                  <a:srgbClr val="00B0F0"/>
                </a:solidFill>
              </a:rPr>
              <a:t>Java EE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which caused several issues:</a:t>
            </a:r>
          </a:p>
          <a:p>
            <a:pPr lvl="1"/>
            <a:r>
              <a:rPr lang="en-US" sz="2000" dirty="0"/>
              <a:t>Extensive configurations;</a:t>
            </a:r>
          </a:p>
          <a:p>
            <a:pPr lvl="1"/>
            <a:r>
              <a:rPr lang="en-US" sz="2000" dirty="0"/>
              <a:t>Hard-coded dependencies;</a:t>
            </a:r>
          </a:p>
          <a:p>
            <a:pPr lvl="1"/>
            <a:r>
              <a:rPr lang="en-US" sz="2000" dirty="0"/>
              <a:t>Bloated code that slowed applications due to the need to support all Java EE features. </a:t>
            </a:r>
          </a:p>
        </p:txBody>
      </p:sp>
    </p:spTree>
    <p:extLst>
      <p:ext uri="{BB962C8B-B14F-4D97-AF65-F5344CB8AC3E}">
        <p14:creationId xmlns:p14="http://schemas.microsoft.com/office/powerpoint/2010/main" val="16380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377E-4F09-AA5D-9D44-97CD6125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4000" dirty="0"/>
              <a:t>Inversion of Control and Dependency Injection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4FD6-FD0F-28BA-C528-4B2CBC68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8013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library,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62308</TotalTime>
  <Words>3705</Words>
  <Application>Microsoft Macintosh PowerPoint</Application>
  <PresentationFormat>Widescreen</PresentationFormat>
  <Paragraphs>511</Paragraphs>
  <Slides>58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ATT Aleck Sans Regular</vt:lpstr>
      <vt:lpstr>Calibri</vt:lpstr>
      <vt:lpstr>Courier New</vt:lpstr>
      <vt:lpstr>Raleway</vt:lpstr>
      <vt:lpstr>Source Code Pro</vt:lpstr>
      <vt:lpstr>Trebuchet MS</vt:lpstr>
      <vt:lpstr>Wingdings</vt:lpstr>
      <vt:lpstr>Wingdings 3</vt:lpstr>
      <vt:lpstr>Facet</vt:lpstr>
      <vt:lpstr>Spring Boot for Beginners</vt:lpstr>
      <vt:lpstr>Goals:</vt:lpstr>
      <vt:lpstr>Who am I?</vt:lpstr>
      <vt:lpstr>What we will learn in the course:</vt:lpstr>
      <vt:lpstr>Lesson 1</vt:lpstr>
      <vt:lpstr>Spring</vt:lpstr>
      <vt:lpstr>The Spring Framework: History and Motivation </vt:lpstr>
      <vt:lpstr>Inversion of Control and Dependency Injection</vt:lpstr>
      <vt:lpstr>Inversion of Control (IoC)</vt:lpstr>
      <vt:lpstr>The Inversion of Control (IoC) - patterns</vt:lpstr>
      <vt:lpstr>The advantages of Inversion of Control: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PowerPoint Presentation</vt:lpstr>
      <vt:lpstr>Dependency Injection illustrated</vt:lpstr>
      <vt:lpstr>By using DI, we can rewrite the example without specifying the implementation of the components that we want:  </vt:lpstr>
      <vt:lpstr>Spring Core</vt:lpstr>
      <vt:lpstr>Part 2: Spring Core</vt:lpstr>
      <vt:lpstr>Inversion of Control (IoC) and Dependency Injection (DI) in Spring</vt:lpstr>
      <vt:lpstr>Spring Bean</vt:lpstr>
      <vt:lpstr>ApplicationContext</vt:lpstr>
      <vt:lpstr>Spring IoC</vt:lpstr>
      <vt:lpstr>Spring Beans configuration</vt:lpstr>
      <vt:lpstr>Beans configuration: @Bean-annotated methods within a @Configuration class </vt:lpstr>
      <vt:lpstr>@Bean-annotated methods – bean name  </vt:lpstr>
      <vt:lpstr>Beans configuration: @Component-annotated classes </vt:lpstr>
      <vt:lpstr>@Component-annotated classes – bean name 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– Autowiring </vt:lpstr>
      <vt:lpstr>Dependency Injection - @Autowired</vt:lpstr>
      <vt:lpstr>Dependency Injection - @Autowired (cont.)</vt:lpstr>
      <vt:lpstr>How Spring looks for beans to wire?</vt:lpstr>
      <vt:lpstr>Autowire behaviour: Match by Type</vt:lpstr>
      <vt:lpstr>Autowire behaviour: Match by Qualifier</vt:lpstr>
      <vt:lpstr>Autowire behaviour: Match by Name</vt:lpstr>
      <vt:lpstr>Spring Boot</vt:lpstr>
      <vt:lpstr>Part 3: Spring Boot</vt:lpstr>
      <vt:lpstr>Motivation of Spring Boot</vt:lpstr>
      <vt:lpstr>Motivation of Spring Boot (cont.)</vt:lpstr>
      <vt:lpstr>Spring Boot Auto Configurator</vt:lpstr>
      <vt:lpstr>Spring Boot AutoConfigurator</vt:lpstr>
      <vt:lpstr>Spring Boot Application</vt:lpstr>
      <vt:lpstr>Spring Boot Application</vt:lpstr>
      <vt:lpstr>Spring Boot Starters</vt:lpstr>
      <vt:lpstr>Spring Boot Starters: starter-web</vt:lpstr>
      <vt:lpstr>Spring Boot Starters (cont.)</vt:lpstr>
      <vt:lpstr>Spring vs. Spring Boot</vt:lpstr>
      <vt:lpstr>Create a new Spring Boot project from the IntelliJ</vt:lpstr>
      <vt:lpstr>Initializing a Spring Boot application with Spring Initializr</vt:lpstr>
      <vt:lpstr>DEMO and Hands-on – Spring Boot application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Bensman, Julia</cp:lastModifiedBy>
  <cp:revision>92</cp:revision>
  <dcterms:created xsi:type="dcterms:W3CDTF">2022-11-18T15:10:01Z</dcterms:created>
  <dcterms:modified xsi:type="dcterms:W3CDTF">2024-09-28T20:38:23Z</dcterms:modified>
</cp:coreProperties>
</file>