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56" r:id="rId2"/>
    <p:sldId id="331" r:id="rId3"/>
    <p:sldId id="330" r:id="rId4"/>
    <p:sldId id="328" r:id="rId5"/>
    <p:sldId id="259" r:id="rId6"/>
    <p:sldId id="332" r:id="rId7"/>
    <p:sldId id="323" r:id="rId8"/>
    <p:sldId id="316" r:id="rId9"/>
    <p:sldId id="262" r:id="rId10"/>
    <p:sldId id="264" r:id="rId11"/>
    <p:sldId id="317" r:id="rId12"/>
    <p:sldId id="318" r:id="rId13"/>
    <p:sldId id="319" r:id="rId14"/>
    <p:sldId id="265" r:id="rId15"/>
    <p:sldId id="263" r:id="rId16"/>
    <p:sldId id="324" r:id="rId17"/>
    <p:sldId id="272" r:id="rId18"/>
    <p:sldId id="321" r:id="rId19"/>
    <p:sldId id="271" r:id="rId20"/>
    <p:sldId id="273" r:id="rId21"/>
    <p:sldId id="270" r:id="rId22"/>
    <p:sldId id="274" r:id="rId23"/>
    <p:sldId id="277" r:id="rId24"/>
    <p:sldId id="278" r:id="rId25"/>
    <p:sldId id="314" r:id="rId26"/>
    <p:sldId id="275" r:id="rId27"/>
    <p:sldId id="280" r:id="rId28"/>
    <p:sldId id="281" r:id="rId29"/>
    <p:sldId id="282" r:id="rId30"/>
    <p:sldId id="279" r:id="rId31"/>
    <p:sldId id="287" r:id="rId32"/>
    <p:sldId id="327" r:id="rId33"/>
    <p:sldId id="288" r:id="rId34"/>
    <p:sldId id="289" r:id="rId35"/>
    <p:sldId id="290" r:id="rId36"/>
    <p:sldId id="267" r:id="rId37"/>
    <p:sldId id="325" r:id="rId38"/>
    <p:sldId id="301" r:id="rId39"/>
    <p:sldId id="298" r:id="rId40"/>
    <p:sldId id="299" r:id="rId41"/>
    <p:sldId id="315" r:id="rId42"/>
    <p:sldId id="303" r:id="rId43"/>
    <p:sldId id="261" r:id="rId44"/>
    <p:sldId id="304" r:id="rId45"/>
    <p:sldId id="307" r:id="rId46"/>
    <p:sldId id="308" r:id="rId47"/>
    <p:sldId id="311" r:id="rId48"/>
    <p:sldId id="309" r:id="rId49"/>
    <p:sldId id="305" r:id="rId50"/>
    <p:sldId id="300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5"/>
    <p:restoredTop sz="86978"/>
  </p:normalViewPr>
  <p:slideViewPr>
    <p:cSldViewPr snapToGrid="0">
      <p:cViewPr varScale="1">
        <p:scale>
          <a:sx n="123" d="100"/>
          <a:sy n="123" d="100"/>
        </p:scale>
        <p:origin x="2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24/05/2023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/>
              <a:t>JEE – A standard – collection of specifications that define JEE Application Server, Not just Web-server (includes </a:t>
            </a:r>
            <a:r>
              <a:rPr lang="en-US" sz="1200" dirty="0" err="1"/>
              <a:t>JavaMail</a:t>
            </a:r>
            <a:r>
              <a:rPr lang="en-US" sz="1200" dirty="0"/>
              <a:t>, JMS, </a:t>
            </a:r>
            <a:r>
              <a:rPr lang="en-US" sz="1200" dirty="0" err="1"/>
              <a:t>JavaEESecurity</a:t>
            </a:r>
            <a:r>
              <a:rPr lang="en-US" sz="1200" dirty="0"/>
              <a:t> etc.) Tomcat implements the </a:t>
            </a:r>
            <a:r>
              <a:rPr lang="en-US" sz="1200" dirty="0" err="1"/>
              <a:t>WebServer</a:t>
            </a:r>
            <a:r>
              <a:rPr lang="en-US" sz="1200" dirty="0"/>
              <a:t> part but it’s not JEE certified.</a:t>
            </a:r>
          </a:p>
          <a:p>
            <a:pPr lvl="1"/>
            <a:r>
              <a:rPr lang="en-US" sz="1200" dirty="0"/>
              <a:t>JEE implementations – JBoss, WebLogic, WebSphere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502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197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5209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327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2.0.x/reference/html/using-boot-build-systems.html#using-boot-starte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bensman/SpringDem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r>
              <a:rPr lang="en-IL" dirty="0"/>
              <a:t>Spring </a:t>
            </a:r>
            <a:r>
              <a:rPr lang="en-US" dirty="0"/>
              <a:t>Core </a:t>
            </a:r>
            <a:br>
              <a:rPr lang="en-US" dirty="0"/>
            </a:br>
            <a:r>
              <a:rPr lang="en-US" dirty="0"/>
              <a:t>and Spring Boot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en-IL"/>
              <a:t>Yulia Bensman, 2023</a:t>
            </a:r>
            <a:endParaRPr lang="en-IL" dirty="0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could be the problems with this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78640" cy="3880772"/>
          </a:xfrm>
        </p:spPr>
        <p:txBody>
          <a:bodyPr/>
          <a:lstStyle/>
          <a:p>
            <a:r>
              <a:rPr lang="en-IL" dirty="0"/>
              <a:t>Tight coupling between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and its components:</a:t>
            </a:r>
          </a:p>
          <a:p>
            <a:pPr lvl="1"/>
            <a:r>
              <a:rPr lang="en-IL" dirty="0"/>
              <a:t>We </a:t>
            </a:r>
            <a:r>
              <a:rPr lang="en-US" dirty="0"/>
              <a:t>must</a:t>
            </a:r>
            <a:r>
              <a:rPr lang="en-IL" dirty="0"/>
              <a:t> know how to create every component, and what parameters exactly should be used in the constructor.</a:t>
            </a:r>
          </a:p>
          <a:p>
            <a:pPr lvl="1"/>
            <a:r>
              <a:rPr lang="en-IL" dirty="0"/>
              <a:t>If I want to create a computer with a new CPU, I should create another class for the Computer.</a:t>
            </a:r>
          </a:p>
          <a:p>
            <a:pPr lvl="1"/>
            <a:r>
              <a:rPr lang="en-IL" dirty="0"/>
              <a:t>How will I test my class, how I will inject mocks there?</a:t>
            </a:r>
          </a:p>
          <a:p>
            <a:r>
              <a:rPr lang="en-US" dirty="0"/>
              <a:t>Poor polymorphism </a:t>
            </a:r>
            <a:endParaRPr lang="en-IL" dirty="0"/>
          </a:p>
          <a:p>
            <a:pPr lvl="1"/>
            <a:r>
              <a:rPr lang="en-IL" dirty="0"/>
              <a:t>Leads to implementation-based design.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BEB69-9D5B-716E-5157-E5474F97C8BC}"/>
              </a:ext>
            </a:extLst>
          </p:cNvPr>
          <p:cNvGrpSpPr/>
          <p:nvPr/>
        </p:nvGrpSpPr>
        <p:grpSpPr>
          <a:xfrm>
            <a:off x="5827325" y="2160589"/>
            <a:ext cx="3555214" cy="3880772"/>
            <a:chOff x="850033" y="1469253"/>
            <a:chExt cx="4763047" cy="42496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F49CF4-D34B-8A5E-0AE9-B41301A2C4B0}"/>
                </a:ext>
              </a:extLst>
            </p:cNvPr>
            <p:cNvSpPr/>
            <p:nvPr/>
          </p:nvSpPr>
          <p:spPr>
            <a:xfrm>
              <a:off x="4311255" y="1469253"/>
              <a:ext cx="1301825" cy="4249695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12240-CC77-75E9-CB5F-937461B6AF46}"/>
                </a:ext>
              </a:extLst>
            </p:cNvPr>
            <p:cNvSpPr/>
            <p:nvPr/>
          </p:nvSpPr>
          <p:spPr>
            <a:xfrm>
              <a:off x="979179" y="1472538"/>
              <a:ext cx="2108300" cy="101630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CPU</a:t>
              </a:r>
              <a:endParaRPr lang="he-IL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F5E2A2-952A-93CB-5C3B-9E465B0EA2EA}"/>
                </a:ext>
              </a:extLst>
            </p:cNvPr>
            <p:cNvSpPr/>
            <p:nvPr/>
          </p:nvSpPr>
          <p:spPr>
            <a:xfrm>
              <a:off x="1590249" y="2771288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3BE011-6B1E-5F19-F030-4162D5634C43}"/>
                </a:ext>
              </a:extLst>
            </p:cNvPr>
            <p:cNvSpPr/>
            <p:nvPr/>
          </p:nvSpPr>
          <p:spPr>
            <a:xfrm>
              <a:off x="1335798" y="29041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172A5E-7424-4EDE-32A7-3626D86CCE46}"/>
                </a:ext>
              </a:extLst>
            </p:cNvPr>
            <p:cNvSpPr/>
            <p:nvPr/>
          </p:nvSpPr>
          <p:spPr>
            <a:xfrm>
              <a:off x="1139746" y="3070781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01389F-75EA-DD1B-E90F-292398313EEE}"/>
                </a:ext>
              </a:extLst>
            </p:cNvPr>
            <p:cNvSpPr/>
            <p:nvPr/>
          </p:nvSpPr>
          <p:spPr>
            <a:xfrm>
              <a:off x="850033" y="32089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Coolers</a:t>
              </a:r>
              <a:endParaRPr lang="he-IL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DB1157-DC22-D206-1167-1AACB4C5EB75}"/>
                </a:ext>
              </a:extLst>
            </p:cNvPr>
            <p:cNvSpPr/>
            <p:nvPr/>
          </p:nvSpPr>
          <p:spPr>
            <a:xfrm>
              <a:off x="1080573" y="4084364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GPU</a:t>
              </a:r>
              <a:endParaRPr lang="he-IL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3F71E6-7D70-555D-459C-2F77C8DD2259}"/>
                </a:ext>
              </a:extLst>
            </p:cNvPr>
            <p:cNvSpPr/>
            <p:nvPr/>
          </p:nvSpPr>
          <p:spPr>
            <a:xfrm>
              <a:off x="1080572" y="4985302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/>
                <a:t>…</a:t>
              </a:r>
              <a:endParaRPr lang="he-IL" sz="3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F0133-F036-5C72-8BE1-3AE25600173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087480" y="1980692"/>
              <a:ext cx="1223775" cy="1613409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DA42B8-E581-746A-E6B0-25E8CCF9F91B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H="1" flipV="1">
              <a:off x="3509019" y="3090289"/>
              <a:ext cx="802236" cy="503812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992ED-A64A-06AA-48F9-6949BAD198C0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3432674" y="3594101"/>
              <a:ext cx="878581" cy="857086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F221EA-00FB-CCAA-1C1D-9F41F590E283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3432673" y="3594101"/>
              <a:ext cx="878582" cy="1758024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01AEA-0B94-793E-D68C-AE5C1166D890}"/>
              </a:ext>
            </a:extLst>
          </p:cNvPr>
          <p:cNvSpPr txBox="1"/>
          <p:nvPr/>
        </p:nvSpPr>
        <p:spPr>
          <a:xfrm>
            <a:off x="8690114" y="2497575"/>
            <a:ext cx="37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Computer</a:t>
            </a:r>
            <a:endParaRPr lang="he-IL" sz="2400" dirty="0">
              <a:solidFill>
                <a:schemeClr val="bg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289-DA31-0ECF-5DD0-93B1C3AE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IL" dirty="0"/>
              <a:t>Inversion of Control (IoC)</a:t>
            </a:r>
            <a:r>
              <a:rPr lang="en-US" dirty="0"/>
              <a:t> principle inverts the control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0CA2-7299-E997-F8B1-379ED23DF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0000"/>
                </a:solidFill>
              </a:rPr>
              <a:t>Here it means to delegate the control to another class. In other words, invert the dependency creation control from the high-level class (</a:t>
            </a:r>
            <a:r>
              <a:rPr lang="en-US" sz="2000" dirty="0">
                <a:solidFill>
                  <a:srgbClr val="0000FF"/>
                </a:solidFill>
              </a:rPr>
              <a:t>Computer</a:t>
            </a:r>
            <a:r>
              <a:rPr lang="en-US" sz="2000" dirty="0">
                <a:solidFill>
                  <a:srgbClr val="000000"/>
                </a:solidFill>
              </a:rPr>
              <a:t>) to another class or framework.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0000"/>
                </a:solidFill>
              </a:rPr>
              <a:t>Note: IoC is a principle, not a pattern. It just gives high-level design guidelines but does not give implementation details. The following pattern (but not limited) implements the IoC principle: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Factory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Strategy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Dependency Injection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Etc.</a:t>
            </a:r>
            <a:endParaRPr lang="en-IL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2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Lets use the </a:t>
            </a:r>
            <a:r>
              <a:rPr lang="en-IL" i="1" dirty="0"/>
              <a:t>Factory</a:t>
            </a:r>
            <a:r>
              <a:rPr lang="en-IL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57E6-D6C9-F7A4-26CE-2CB878A3A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9089"/>
            <a:ext cx="5687252" cy="450227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</a:t>
            </a:r>
            <a:b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getNVidiaGraphicsCard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NVidiaGraphicsCard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GraphicsCardFactory.getNVidiaGraphicsCard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1870" y="1539088"/>
            <a:ext cx="3678961" cy="4502273"/>
          </a:xfrm>
        </p:spPr>
        <p:txBody>
          <a:bodyPr>
            <a:normAutofit/>
          </a:bodyPr>
          <a:lstStyle/>
          <a:p>
            <a:r>
              <a:rPr lang="en-IL" dirty="0"/>
              <a:t>Now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uses the </a:t>
            </a:r>
            <a:r>
              <a:rPr lang="en-IL" dirty="0">
                <a:solidFill>
                  <a:srgbClr val="0000FF"/>
                </a:solidFill>
              </a:rPr>
              <a:t>GraphicCardFactory</a:t>
            </a:r>
            <a:r>
              <a:rPr lang="en-IL" dirty="0"/>
              <a:t> to get an object of graphicCard. </a:t>
            </a:r>
            <a:r>
              <a:rPr lang="en-US" dirty="0"/>
              <a:t>Thus,</a:t>
            </a:r>
            <a:r>
              <a:rPr lang="en-IL" dirty="0"/>
              <a:t> we have inverted the the control of creating an object of a dependent class to the Factory.</a:t>
            </a:r>
          </a:p>
          <a:p>
            <a:r>
              <a:rPr lang="en-IL" dirty="0"/>
              <a:t>But – now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class uses the concrete </a:t>
            </a:r>
            <a:r>
              <a:rPr lang="en-IL" dirty="0">
                <a:solidFill>
                  <a:srgbClr val="0000FF"/>
                </a:solidFill>
              </a:rPr>
              <a:t>GraphicCardFactory</a:t>
            </a:r>
            <a:r>
              <a:rPr lang="en-IL" dirty="0"/>
              <a:t> class. So – we have not achieved fully loosely coupled classes.</a:t>
            </a:r>
          </a:p>
          <a:p>
            <a:r>
              <a:rPr lang="en-US" dirty="0"/>
              <a:t> This is where the </a:t>
            </a:r>
            <a:r>
              <a:rPr lang="en-US" i="1" dirty="0"/>
              <a:t>Dependency Injection</a:t>
            </a:r>
            <a:r>
              <a:rPr lang="en-US" dirty="0"/>
              <a:t> pattern helps us. 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Dependency Injection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Dependency Injection (DI) </a:t>
            </a:r>
            <a:r>
              <a:rPr lang="en-US" sz="3200" dirty="0"/>
              <a:t>is a design pattern used to implement IoC. It allows the creation and binding of dependent objects outside of a class and provides those objects to the class through different ways.</a:t>
            </a:r>
          </a:p>
          <a:p>
            <a:r>
              <a:rPr lang="en-US" sz="3200" dirty="0"/>
              <a:t>The injector class injects the service (dependency) to the client (dependent).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dirty="0"/>
              <a:t>Dependency Injection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66" y="1541143"/>
            <a:ext cx="9991196" cy="407124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Instead of having the </a:t>
            </a:r>
            <a:r>
              <a:rPr lang="en-US" dirty="0">
                <a:solidFill>
                  <a:srgbClr val="0000FF"/>
                </a:solidFill>
              </a:rPr>
              <a:t>Computer</a:t>
            </a:r>
            <a:r>
              <a:rPr lang="en-US" sz="1800" dirty="0"/>
              <a:t> object control its dependencies (</a:t>
            </a:r>
            <a:r>
              <a:rPr lang="en-US" sz="1800" dirty="0" err="1"/>
              <a:t>new’ed</a:t>
            </a:r>
            <a:r>
              <a:rPr lang="en-US" sz="1800" dirty="0"/>
              <a:t> them), </a:t>
            </a:r>
            <a:r>
              <a:rPr lang="en-US" sz="1800" dirty="0">
                <a:solidFill>
                  <a:srgbClr val="FD2DFF"/>
                </a:solidFill>
              </a:rPr>
              <a:t>let’s supply (inject) them for him! </a:t>
            </a:r>
            <a:endParaRPr lang="en-IL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C1C122F6-EB77-398C-0369-BE8A66E1F90A}"/>
              </a:ext>
            </a:extLst>
          </p:cNvPr>
          <p:cNvSpPr/>
          <p:nvPr/>
        </p:nvSpPr>
        <p:spPr>
          <a:xfrm>
            <a:off x="591575" y="3491251"/>
            <a:ext cx="1843934" cy="673073"/>
          </a:xfrm>
          <a:prstGeom prst="roundRect">
            <a:avLst>
              <a:gd name="adj" fmla="val 32052"/>
            </a:avLst>
          </a:prstGeom>
          <a:solidFill>
            <a:srgbClr val="008E4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Factory</a:t>
            </a:r>
            <a:endParaRPr lang="he-IL" sz="3200" dirty="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C60632D4-20B4-B703-9305-ED51DF652843}"/>
              </a:ext>
            </a:extLst>
          </p:cNvPr>
          <p:cNvSpPr/>
          <p:nvPr/>
        </p:nvSpPr>
        <p:spPr>
          <a:xfrm>
            <a:off x="3009842" y="2914141"/>
            <a:ext cx="1709450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CPU</a:t>
            </a:r>
            <a:endParaRPr lang="he-IL" sz="2400" dirty="0"/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9A3ACFEA-645B-7135-67CF-311863924B1E}"/>
              </a:ext>
            </a:extLst>
          </p:cNvPr>
          <p:cNvSpPr/>
          <p:nvPr/>
        </p:nvSpPr>
        <p:spPr>
          <a:xfrm>
            <a:off x="3009842" y="3584125"/>
            <a:ext cx="1709449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RAM</a:t>
            </a:r>
            <a:endParaRPr lang="he-IL" sz="2400" dirty="0"/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F88E4837-7519-5E11-0C22-196FE0C829FC}"/>
              </a:ext>
            </a:extLst>
          </p:cNvPr>
          <p:cNvSpPr/>
          <p:nvPr/>
        </p:nvSpPr>
        <p:spPr>
          <a:xfrm>
            <a:off x="3009841" y="4253806"/>
            <a:ext cx="1709449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GPU</a:t>
            </a:r>
            <a:endParaRPr lang="he-IL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5E239-139C-0B01-1953-C6B7394DC0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35509" y="3157804"/>
            <a:ext cx="574333" cy="66998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DECAA0-87BD-7E28-5435-5E36F3EEB3B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435509" y="3827788"/>
            <a:ext cx="57433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8BC76C-23E8-4DAE-93F8-DFFA059DE80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435509" y="3827788"/>
            <a:ext cx="574332" cy="66968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1BDD1419-6968-0F79-0C94-B4B81E82FCA9}"/>
              </a:ext>
            </a:extLst>
          </p:cNvPr>
          <p:cNvSpPr/>
          <p:nvPr/>
        </p:nvSpPr>
        <p:spPr>
          <a:xfrm>
            <a:off x="5233761" y="3347602"/>
            <a:ext cx="1316977" cy="936858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Computer</a:t>
            </a:r>
            <a:endParaRPr lang="he-IL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BDAB25-5E1E-E7CA-ACCF-B93EC21160F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19292" y="3157804"/>
            <a:ext cx="921972" cy="24040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25F26F-6948-3619-3443-E818DE6D4AE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4719291" y="3816031"/>
            <a:ext cx="514470" cy="1175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45413A-9FA1-6DEA-812E-712DEE90BA1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19290" y="4253806"/>
            <a:ext cx="921974" cy="2436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27">
            <a:extLst>
              <a:ext uri="{FF2B5EF4-FFF2-40B4-BE49-F238E27FC236}">
                <a16:creationId xmlns:a16="http://schemas.microsoft.com/office/drawing/2014/main" id="{346E1F41-CB0A-3015-492E-8996D558B6A1}"/>
              </a:ext>
            </a:extLst>
          </p:cNvPr>
          <p:cNvSpPr/>
          <p:nvPr/>
        </p:nvSpPr>
        <p:spPr>
          <a:xfrm>
            <a:off x="6962862" y="3157804"/>
            <a:ext cx="1320876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i="1" dirty="0"/>
              <a:t>CPU</a:t>
            </a:r>
            <a:endParaRPr lang="he-IL" sz="2400" i="1" dirty="0"/>
          </a:p>
        </p:txBody>
      </p:sp>
      <p:sp>
        <p:nvSpPr>
          <p:cNvPr id="16" name="Flowchart: Multidocument 28">
            <a:extLst>
              <a:ext uri="{FF2B5EF4-FFF2-40B4-BE49-F238E27FC236}">
                <a16:creationId xmlns:a16="http://schemas.microsoft.com/office/drawing/2014/main" id="{1D766B8A-1924-CA27-11F0-B647B150CC1F}"/>
              </a:ext>
            </a:extLst>
          </p:cNvPr>
          <p:cNvSpPr/>
          <p:nvPr/>
        </p:nvSpPr>
        <p:spPr>
          <a:xfrm>
            <a:off x="8505036" y="3046356"/>
            <a:ext cx="1709450" cy="673073"/>
          </a:xfrm>
          <a:prstGeom prst="flowChartMulti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Box CPU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29">
            <a:extLst>
              <a:ext uri="{FF2B5EF4-FFF2-40B4-BE49-F238E27FC236}">
                <a16:creationId xmlns:a16="http://schemas.microsoft.com/office/drawing/2014/main" id="{283EFCA4-34AF-E14D-934D-6FCEE570F3AE}"/>
              </a:ext>
            </a:extLst>
          </p:cNvPr>
          <p:cNvSpPr/>
          <p:nvPr/>
        </p:nvSpPr>
        <p:spPr>
          <a:xfrm>
            <a:off x="6962861" y="4121344"/>
            <a:ext cx="1320877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i="1" dirty="0"/>
              <a:t>RAM</a:t>
            </a:r>
            <a:endParaRPr lang="he-IL" sz="2400" i="1" dirty="0"/>
          </a:p>
        </p:txBody>
      </p:sp>
      <p:sp>
        <p:nvSpPr>
          <p:cNvPr id="18" name="Flowchart: Multidocument 30">
            <a:extLst>
              <a:ext uri="{FF2B5EF4-FFF2-40B4-BE49-F238E27FC236}">
                <a16:creationId xmlns:a16="http://schemas.microsoft.com/office/drawing/2014/main" id="{41447B54-EA5D-8F1D-DB89-0923D4409EA6}"/>
              </a:ext>
            </a:extLst>
          </p:cNvPr>
          <p:cNvSpPr/>
          <p:nvPr/>
        </p:nvSpPr>
        <p:spPr>
          <a:xfrm>
            <a:off x="8505036" y="4078385"/>
            <a:ext cx="1842827" cy="673073"/>
          </a:xfrm>
          <a:prstGeom prst="flowChartMulti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Box RAM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4F780A-E5C9-A9D5-2102-1E81A3B9DCBE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6550738" y="3401467"/>
            <a:ext cx="412124" cy="41456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70020F-919D-5D04-713C-86923509F78E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6550738" y="3816031"/>
            <a:ext cx="412123" cy="548976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51">
            <a:extLst>
              <a:ext uri="{FF2B5EF4-FFF2-40B4-BE49-F238E27FC236}">
                <a16:creationId xmlns:a16="http://schemas.microsoft.com/office/drawing/2014/main" id="{80843C50-E50E-E4E0-56ED-F116BB30FEAB}"/>
              </a:ext>
            </a:extLst>
          </p:cNvPr>
          <p:cNvSpPr/>
          <p:nvPr/>
        </p:nvSpPr>
        <p:spPr>
          <a:xfrm>
            <a:off x="1086358" y="2525801"/>
            <a:ext cx="4891490" cy="936858"/>
          </a:xfrm>
          <a:custGeom>
            <a:avLst/>
            <a:gdLst>
              <a:gd name="connsiteX0" fmla="*/ 0 w 4891490"/>
              <a:gd name="connsiteY0" fmla="*/ 936858 h 936858"/>
              <a:gd name="connsiteX1" fmla="*/ 2677099 w 4891490"/>
              <a:gd name="connsiteY1" fmla="*/ 424 h 936858"/>
              <a:gd name="connsiteX2" fmla="*/ 4891490 w 4891490"/>
              <a:gd name="connsiteY2" fmla="*/ 815672 h 9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1490" h="936858">
                <a:moveTo>
                  <a:pt x="0" y="936858"/>
                </a:moveTo>
                <a:cubicBezTo>
                  <a:pt x="930925" y="478740"/>
                  <a:pt x="1861851" y="20622"/>
                  <a:pt x="2677099" y="424"/>
                </a:cubicBezTo>
                <a:cubicBezTo>
                  <a:pt x="3492347" y="-19774"/>
                  <a:pt x="4575673" y="687142"/>
                  <a:pt x="4891490" y="815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Dot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A8A90-9EBE-AFA6-191F-410E1C03BA93}"/>
              </a:ext>
            </a:extLst>
          </p:cNvPr>
          <p:cNvSpPr txBox="1"/>
          <p:nvPr/>
        </p:nvSpPr>
        <p:spPr>
          <a:xfrm>
            <a:off x="794759" y="5204591"/>
            <a:ext cx="9553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Here </a:t>
            </a:r>
            <a:r>
              <a:rPr lang="en-IL" dirty="0">
                <a:solidFill>
                  <a:srgbClr val="0000FF"/>
                </a:solidFill>
              </a:rPr>
              <a:t>Factory</a:t>
            </a:r>
            <a:r>
              <a:rPr lang="en-IL" dirty="0"/>
              <a:t> (the injector) creates an objects of CPU, RAM, GPU etc. and injects them to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class.</a:t>
            </a:r>
            <a:r>
              <a:rPr lang="en-US" dirty="0"/>
              <a:t> In this way, the DI pattern separates the responsibility of creating an objects of these classes out of the Computer class.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1209"/>
          </a:xfrm>
        </p:spPr>
        <p:txBody>
          <a:bodyPr>
            <a:noAutofit/>
          </a:bodyPr>
          <a:lstStyle/>
          <a:p>
            <a:r>
              <a:rPr lang="en-US" sz="2400" dirty="0"/>
              <a:t>By using DI, we can rewrite the example without specifying the implementation of the components that we want: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br>
              <a:rPr lang="en-US" sz="2400" dirty="0"/>
            </a:br>
            <a:endParaRPr lang="en-IL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C453E-FE75-6346-BDFE-927E39519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3" y="4810539"/>
            <a:ext cx="8596671" cy="1230823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3" y="1550505"/>
            <a:ext cx="859666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RandomAccessMemory randomAccessMemory,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GraphicsCard graphicsCard,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Coolers coolers)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this.randomAccessMemory =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this.graphicsCard = graphicsCard;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 		this.coolers =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1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0F99-2622-319F-65C3-1676FADD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4E085-FC86-D3FE-231E-7B45EFCE8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06282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7E9D-CD73-1D5C-B933-1990482E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2: 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FEB-F9A3-C3E3-9EE5-E9598119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IoC and DI in Spring</a:t>
            </a:r>
            <a:endParaRPr lang="en-IL" sz="3200" dirty="0"/>
          </a:p>
          <a:p>
            <a:r>
              <a:rPr lang="en-IL" sz="3200" dirty="0"/>
              <a:t>Spring Terminology:</a:t>
            </a:r>
          </a:p>
          <a:p>
            <a:pPr lvl="1"/>
            <a:r>
              <a:rPr lang="en-IL" sz="3000" dirty="0"/>
              <a:t>Application Context</a:t>
            </a:r>
          </a:p>
          <a:p>
            <a:pPr lvl="1"/>
            <a:r>
              <a:rPr lang="en-IL" sz="3000" dirty="0"/>
              <a:t>Spring Beans Configuration</a:t>
            </a:r>
          </a:p>
          <a:p>
            <a:pPr lvl="1"/>
            <a:r>
              <a:rPr lang="en-IL" sz="2800" dirty="0"/>
              <a:t>@Autowire</a:t>
            </a:r>
            <a:endParaRPr lang="en-IL" sz="3000" dirty="0"/>
          </a:p>
          <a:p>
            <a:r>
              <a:rPr lang="en-IL" sz="3200" dirty="0"/>
              <a:t>Constructor vs. Field vs. Setter injection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395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A4EE-84EC-E485-E512-78ACFCD2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Inversion of Control (IoC)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IL" dirty="0"/>
              <a:t>Dependency Injection</a:t>
            </a:r>
            <a:r>
              <a:rPr lang="en-US" dirty="0"/>
              <a:t> (DI) in Spring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48CB-6AC2-97D5-F19E-45729633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core of the </a:t>
            </a:r>
            <a:r>
              <a:rPr lang="en-US" sz="2800" b="0" i="0" u="none" strike="noStrike" dirty="0">
                <a:solidFill>
                  <a:srgbClr val="92D050"/>
                </a:solidFill>
                <a:effectLst/>
              </a:rPr>
              <a:t>Spring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is the </a:t>
            </a:r>
            <a:r>
              <a:rPr lang="en-US" sz="2800" b="0" i="0" u="none" strike="noStrike" dirty="0">
                <a:solidFill>
                  <a:srgbClr val="0070C0"/>
                </a:solidFill>
                <a:effectLst/>
              </a:rPr>
              <a:t>IoC (Inversion of Control) Container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. It creates the objects, configures and assembles their dependencies, and manages their entire life cycle. </a:t>
            </a: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Container uses </a:t>
            </a:r>
            <a:r>
              <a:rPr lang="en-US" sz="2800" b="0" i="0" u="none" strike="noStrike" dirty="0">
                <a:solidFill>
                  <a:srgbClr val="0070C0"/>
                </a:solidFill>
                <a:effectLst/>
              </a:rPr>
              <a:t>Dependency Injection(DI)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to manage the components that make up the application. It gets information about the objects from the Java Code and Annotations. 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endParaRPr lang="en-US" dirty="0">
              <a:solidFill>
                <a:srgbClr val="000000"/>
              </a:solidFill>
              <a:latin typeface="Raleway" panose="020F050202020403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599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B7B7-AD23-D749-3959-E8067101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E350-0650-028B-F217-4B4CA84A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Bean</a:t>
            </a:r>
            <a:r>
              <a:rPr lang="en-US" sz="2800" dirty="0"/>
              <a:t> – the managed object (instance) by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creation\destruction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dependencies (by injection)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scope (singleton or prototype)</a:t>
            </a:r>
            <a:endParaRPr lang="en-US" sz="2800" dirty="0"/>
          </a:p>
          <a:p>
            <a:pPr>
              <a:spcBef>
                <a:spcPts val="2200"/>
              </a:spcBef>
            </a:pPr>
            <a:r>
              <a:rPr lang="en-US" sz="2800" dirty="0">
                <a:solidFill>
                  <a:srgbClr val="0000FF"/>
                </a:solidFill>
              </a:rPr>
              <a:t>Container</a:t>
            </a:r>
            <a:r>
              <a:rPr lang="en-US" sz="2800" dirty="0"/>
              <a:t> – 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is the core of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. It creates the objects (</a:t>
            </a:r>
            <a:r>
              <a:rPr lang="en-US" sz="2800" dirty="0">
                <a:solidFill>
                  <a:srgbClr val="0000FF"/>
                </a:solidFill>
              </a:rPr>
              <a:t>Beans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), configures and assembles their dependencies, manages their entire life cycle.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0157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C15E-6C7A-C203-6B74-93EBA674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4351-1B1F-4CC7-27FA-6BF31F07E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7787"/>
            <a:ext cx="8596668" cy="4533575"/>
          </a:xfrm>
        </p:spPr>
        <p:txBody>
          <a:bodyPr>
            <a:normAutofit/>
          </a:bodyPr>
          <a:lstStyle/>
          <a:p>
            <a:r>
              <a:rPr lang="en-IL" sz="2400" dirty="0"/>
              <a:t>Getting to know Spring and Spring Boot</a:t>
            </a:r>
          </a:p>
          <a:p>
            <a:pPr lvl="1"/>
            <a:r>
              <a:rPr lang="en-US" sz="2200" dirty="0"/>
              <a:t>Why do we want to use it?</a:t>
            </a:r>
          </a:p>
          <a:p>
            <a:pPr lvl="1"/>
            <a:r>
              <a:rPr lang="en-US" sz="2200" dirty="0"/>
              <a:t>How do we use it? – basic features.</a:t>
            </a:r>
            <a:endParaRPr lang="en-IL" sz="2200" dirty="0"/>
          </a:p>
          <a:p>
            <a:r>
              <a:rPr lang="en-IL" sz="2400" dirty="0"/>
              <a:t>Be able to write a REST microservice using Spring, including:</a:t>
            </a:r>
          </a:p>
          <a:p>
            <a:pPr lvl="1"/>
            <a:r>
              <a:rPr lang="en-IL" sz="2000" dirty="0"/>
              <a:t>Testing, </a:t>
            </a:r>
          </a:p>
          <a:p>
            <a:pPr lvl="1"/>
            <a:r>
              <a:rPr lang="en-IL" sz="2000" dirty="0"/>
              <a:t>Configuration, </a:t>
            </a:r>
          </a:p>
          <a:p>
            <a:pPr lvl="1"/>
            <a:r>
              <a:rPr lang="en-IL" sz="2000" dirty="0"/>
              <a:t>Validation, </a:t>
            </a:r>
          </a:p>
          <a:p>
            <a:pPr lvl="1"/>
            <a:r>
              <a:rPr lang="en-IL" sz="2000" dirty="0"/>
              <a:t>Error Handling</a:t>
            </a:r>
          </a:p>
          <a:p>
            <a:r>
              <a:rPr lang="en-IL" sz="2400" dirty="0"/>
              <a:t>Hands On…</a:t>
            </a:r>
          </a:p>
        </p:txBody>
      </p:sp>
    </p:spTree>
    <p:extLst>
      <p:ext uri="{BB962C8B-B14F-4D97-AF65-F5344CB8AC3E}">
        <p14:creationId xmlns:p14="http://schemas.microsoft.com/office/powerpoint/2010/main" val="1931129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6251-E851-C9AD-D484-0630D0F1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3521"/>
          </a:xfrm>
        </p:spPr>
        <p:txBody>
          <a:bodyPr/>
          <a:lstStyle/>
          <a:p>
            <a:r>
              <a:rPr lang="en-IL" dirty="0"/>
              <a:t>ApplicationContext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0B32-5C62-D43F-6CA8-B55062AB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121"/>
            <a:ext cx="8596668" cy="2335564"/>
          </a:xfrm>
        </p:spPr>
        <p:txBody>
          <a:bodyPr>
            <a:normAutofit fontScale="92500" lnSpcReduction="10000"/>
          </a:bodyPr>
          <a:lstStyle/>
          <a:p>
            <a:r>
              <a:rPr lang="en-IL" sz="2400" dirty="0">
                <a:solidFill>
                  <a:srgbClr val="0070C0"/>
                </a:solidFill>
              </a:rPr>
              <a:t>ApplicationContext</a:t>
            </a:r>
            <a:r>
              <a:rPr lang="en-IL" sz="2400" dirty="0"/>
              <a:t> is the </a:t>
            </a:r>
            <a:r>
              <a:rPr lang="en-IL" sz="2400" dirty="0">
                <a:solidFill>
                  <a:srgbClr val="92D050"/>
                </a:solidFill>
              </a:rPr>
              <a:t>Spring</a:t>
            </a:r>
            <a:r>
              <a:rPr lang="en-IL" sz="2400" dirty="0"/>
              <a:t> interface representing the IoC container. ApplicationContext holds all beans and manages them.</a:t>
            </a:r>
          </a:p>
          <a:p>
            <a:r>
              <a:rPr lang="en-IL" sz="2400" dirty="0"/>
              <a:t>To obtain a bean from </a:t>
            </a:r>
            <a:r>
              <a:rPr lang="en-IL" sz="2400" dirty="0">
                <a:solidFill>
                  <a:srgbClr val="0070C0"/>
                </a:solidFill>
              </a:rPr>
              <a:t>ApplicationContext</a:t>
            </a:r>
            <a:r>
              <a:rPr lang="en-IL" sz="2400" dirty="0"/>
              <a:t>, use the getBean() function and specify bean ID or interface\class. </a:t>
            </a:r>
            <a:r>
              <a:rPr lang="en-US" sz="2400" dirty="0"/>
              <a:t>In case of no ambiguity – Spring will automatically know which bean to extract for you…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EF6DC-8DDF-05A6-E873-8A8B552F8175}"/>
              </a:ext>
            </a:extLst>
          </p:cNvPr>
          <p:cNvSpPr txBox="1"/>
          <p:nvPr/>
        </p:nvSpPr>
        <p:spPr>
          <a:xfrm>
            <a:off x="677334" y="4193671"/>
            <a:ext cx="8596668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com.att.course.spring.demo.components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bean1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bean2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A710-4590-D8B7-3483-33564237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75ED-8175-4D95-97E9-BC9BC1CC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6302581" cy="387234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21" name="Flowchart: Magnetic Disk 4">
            <a:extLst>
              <a:ext uri="{FF2B5EF4-FFF2-40B4-BE49-F238E27FC236}">
                <a16:creationId xmlns:a16="http://schemas.microsoft.com/office/drawing/2014/main" id="{7528F1F7-83AB-2AC7-17A4-1B60F32B4027}"/>
              </a:ext>
            </a:extLst>
          </p:cNvPr>
          <p:cNvSpPr/>
          <p:nvPr/>
        </p:nvSpPr>
        <p:spPr>
          <a:xfrm>
            <a:off x="3411557" y="2213459"/>
            <a:ext cx="5648467" cy="3851439"/>
          </a:xfrm>
          <a:prstGeom prst="flowChartMagneticDisk">
            <a:avLst/>
          </a:prstGeom>
          <a:solidFill>
            <a:srgbClr val="BAE18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5E528-3425-3583-E688-64987F5574EA}"/>
              </a:ext>
            </a:extLst>
          </p:cNvPr>
          <p:cNvSpPr txBox="1"/>
          <p:nvPr/>
        </p:nvSpPr>
        <p:spPr>
          <a:xfrm>
            <a:off x="4791160" y="2276417"/>
            <a:ext cx="297194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Application Context</a:t>
            </a:r>
          </a:p>
          <a:p>
            <a:pPr algn="ctr"/>
            <a:r>
              <a:rPr lang="en-US" sz="2400" b="1" dirty="0"/>
              <a:t>(</a:t>
            </a:r>
            <a:r>
              <a:rPr lang="en-US" sz="2400" b="1" dirty="0" err="1">
                <a:solidFill>
                  <a:srgbClr val="0000FF"/>
                </a:solidFill>
              </a:rPr>
              <a:t>IoC</a:t>
            </a:r>
            <a:r>
              <a:rPr lang="en-US" sz="2400" b="1" dirty="0"/>
              <a:t> Container)</a:t>
            </a:r>
            <a:endParaRPr lang="he-IL" sz="2400" b="1" dirty="0"/>
          </a:p>
        </p:txBody>
      </p:sp>
      <p:sp>
        <p:nvSpPr>
          <p:cNvPr id="23" name="Rectangle: Rounded Corners 6">
            <a:extLst>
              <a:ext uri="{FF2B5EF4-FFF2-40B4-BE49-F238E27FC236}">
                <a16:creationId xmlns:a16="http://schemas.microsoft.com/office/drawing/2014/main" id="{BCF91BA6-4F33-4A60-752E-BBA3838D789B}"/>
              </a:ext>
            </a:extLst>
          </p:cNvPr>
          <p:cNvSpPr/>
          <p:nvPr/>
        </p:nvSpPr>
        <p:spPr>
          <a:xfrm>
            <a:off x="3910988" y="3583471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11EA4C33-9993-3BFA-4633-62FBCA82723D}"/>
              </a:ext>
            </a:extLst>
          </p:cNvPr>
          <p:cNvSpPr/>
          <p:nvPr/>
        </p:nvSpPr>
        <p:spPr>
          <a:xfrm>
            <a:off x="5519710" y="3791924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16BF23B8-A224-4936-378D-767167AB9276}"/>
              </a:ext>
            </a:extLst>
          </p:cNvPr>
          <p:cNvSpPr/>
          <p:nvPr/>
        </p:nvSpPr>
        <p:spPr>
          <a:xfrm>
            <a:off x="6746867" y="3734466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: Rounded Corners 9">
            <a:extLst>
              <a:ext uri="{FF2B5EF4-FFF2-40B4-BE49-F238E27FC236}">
                <a16:creationId xmlns:a16="http://schemas.microsoft.com/office/drawing/2014/main" id="{4FA04DB3-BFF9-7D28-5248-478139A6E613}"/>
              </a:ext>
            </a:extLst>
          </p:cNvPr>
          <p:cNvSpPr/>
          <p:nvPr/>
        </p:nvSpPr>
        <p:spPr>
          <a:xfrm>
            <a:off x="5243484" y="5020403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0635AA79-E4F9-040D-02CC-C96C4D2039CB}"/>
              </a:ext>
            </a:extLst>
          </p:cNvPr>
          <p:cNvSpPr/>
          <p:nvPr/>
        </p:nvSpPr>
        <p:spPr>
          <a:xfrm>
            <a:off x="6891011" y="4869656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Rounded Corners 11">
            <a:extLst>
              <a:ext uri="{FF2B5EF4-FFF2-40B4-BE49-F238E27FC236}">
                <a16:creationId xmlns:a16="http://schemas.microsoft.com/office/drawing/2014/main" id="{D9483E04-0776-6DCC-43AF-FADE6864089E}"/>
              </a:ext>
            </a:extLst>
          </p:cNvPr>
          <p:cNvSpPr/>
          <p:nvPr/>
        </p:nvSpPr>
        <p:spPr>
          <a:xfrm>
            <a:off x="8067717" y="4575017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12">
            <a:extLst>
              <a:ext uri="{FF2B5EF4-FFF2-40B4-BE49-F238E27FC236}">
                <a16:creationId xmlns:a16="http://schemas.microsoft.com/office/drawing/2014/main" id="{F2C0566C-FA41-9B04-8625-EBD832B3C2E0}"/>
              </a:ext>
            </a:extLst>
          </p:cNvPr>
          <p:cNvSpPr/>
          <p:nvPr/>
        </p:nvSpPr>
        <p:spPr>
          <a:xfrm>
            <a:off x="4228506" y="4565264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: Rounded Corners 13">
            <a:extLst>
              <a:ext uri="{FF2B5EF4-FFF2-40B4-BE49-F238E27FC236}">
                <a16:creationId xmlns:a16="http://schemas.microsoft.com/office/drawing/2014/main" id="{5ABFB62A-2603-BF5A-0E7B-28A5BB88D94C}"/>
              </a:ext>
            </a:extLst>
          </p:cNvPr>
          <p:cNvSpPr/>
          <p:nvPr/>
        </p:nvSpPr>
        <p:spPr>
          <a:xfrm>
            <a:off x="8081964" y="3451407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90741C-D730-3D2A-8E9F-5CEF981CA6E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741566" y="3973721"/>
            <a:ext cx="778144" cy="208453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89F2BF-CF9B-8F66-CB52-8F6C274B3FA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326277" y="4363970"/>
            <a:ext cx="516945" cy="201294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C3A0A7-F2B2-7498-F4AA-BEFB5D73578D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5658773" y="4572423"/>
            <a:ext cx="276226" cy="447980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970877-B9CA-20B9-7896-7D4819200754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>
            <a:off x="7577445" y="4124716"/>
            <a:ext cx="905561" cy="450301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935FD8-31A9-41AD-0104-6A778F32370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7721589" y="4965267"/>
            <a:ext cx="346128" cy="294639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29">
            <a:extLst>
              <a:ext uri="{FF2B5EF4-FFF2-40B4-BE49-F238E27FC236}">
                <a16:creationId xmlns:a16="http://schemas.microsoft.com/office/drawing/2014/main" id="{D55225DE-C5A7-0570-A354-59A04E4D8000}"/>
              </a:ext>
            </a:extLst>
          </p:cNvPr>
          <p:cNvSpPr/>
          <p:nvPr/>
        </p:nvSpPr>
        <p:spPr>
          <a:xfrm>
            <a:off x="1178805" y="3429000"/>
            <a:ext cx="1055287" cy="2514633"/>
          </a:xfrm>
          <a:prstGeom prst="flowChart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endParaRPr lang="en-US" sz="28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Java Code</a:t>
            </a:r>
            <a:endParaRPr lang="he-IL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5721A3-7110-20DC-1E25-408CAE612086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34092" y="4139179"/>
            <a:ext cx="1177465" cy="576087"/>
          </a:xfrm>
          <a:prstGeom prst="straightConnector1">
            <a:avLst/>
          </a:prstGeom>
          <a:ln w="57150">
            <a:solidFill>
              <a:srgbClr val="008E4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1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1169-35AD-008B-80D4-EFDAB49D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Beans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BE7E-B393-7FA1-6531-C8C1A39D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An application should provide the bean configuration to the </a:t>
            </a:r>
            <a:r>
              <a:rPr lang="en-US" sz="2800" dirty="0" err="1"/>
              <a:t>ApplicationContext</a:t>
            </a:r>
            <a:r>
              <a:rPr lang="en-US" sz="2800" dirty="0"/>
              <a:t> container. A </a:t>
            </a:r>
            <a:r>
              <a:rPr lang="en-US" sz="2800" dirty="0">
                <a:solidFill>
                  <a:srgbClr val="0070C0"/>
                </a:solidFill>
              </a:rPr>
              <a:t>Spring bean configuration</a:t>
            </a:r>
            <a:r>
              <a:rPr lang="en-US" sz="2800" dirty="0"/>
              <a:t> consists of one or more beans definitions.</a:t>
            </a:r>
          </a:p>
          <a:p>
            <a:pPr>
              <a:spcBef>
                <a:spcPts val="2200"/>
              </a:spcBef>
            </a:pPr>
            <a:r>
              <a:rPr lang="en-US" sz="2800" dirty="0"/>
              <a:t>Spring supports different ways of configuring beans:</a:t>
            </a:r>
          </a:p>
          <a:p>
            <a:pPr lvl="1"/>
            <a:r>
              <a:rPr lang="en-US" sz="2400" dirty="0"/>
              <a:t>@Bean-annotated methods within a </a:t>
            </a:r>
            <a:r>
              <a:rPr lang="en-US" sz="2400" dirty="0">
                <a:solidFill>
                  <a:srgbClr val="92D050"/>
                </a:solidFill>
              </a:rPr>
              <a:t>@Configuration </a:t>
            </a:r>
            <a:r>
              <a:rPr lang="en-US" sz="2400" dirty="0"/>
              <a:t>class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@Component</a:t>
            </a:r>
            <a:r>
              <a:rPr lang="en-US" sz="2400" dirty="0"/>
              <a:t>-annotated classes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57567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9531"/>
          </a:xfrm>
        </p:spPr>
        <p:txBody>
          <a:bodyPr>
            <a:normAutofit fontScale="90000"/>
          </a:bodyPr>
          <a:lstStyle/>
          <a:p>
            <a:r>
              <a:rPr lang="en-US" dirty="0"/>
              <a:t>Beans configuration: @Bean-annotated methods within a @Configuration class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318A-8D7C-4DBC-1D01-DD613B89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4926"/>
            <a:ext cx="8806300" cy="1062445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A class annotated with </a:t>
            </a:r>
            <a:r>
              <a:rPr lang="en-US" b="0" i="0" dirty="0">
                <a:solidFill>
                  <a:srgbClr val="0070C0"/>
                </a:solidFill>
                <a:effectLst/>
              </a:rPr>
              <a:t>@Configuration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indicates that it contains Spring bean configurations.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b="0" i="1" dirty="0">
                <a:solidFill>
                  <a:srgbClr val="0070C0"/>
                </a:solidFill>
                <a:effectLst/>
              </a:rPr>
              <a:t>@Bean</a:t>
            </a:r>
            <a:r>
              <a:rPr lang="en-US" b="0" i="0" dirty="0">
                <a:solidFill>
                  <a:srgbClr val="0070C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annotation on a method indicates that the method creates a Spring bean. </a:t>
            </a:r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EC98-37F1-513E-5BF5-EAC6CAED881F}"/>
              </a:ext>
            </a:extLst>
          </p:cNvPr>
          <p:cNvSpPr txBox="1"/>
          <p:nvPr/>
        </p:nvSpPr>
        <p:spPr>
          <a:xfrm>
            <a:off x="677334" y="3013166"/>
            <a:ext cx="9119808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component code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	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40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Beans configuration: </a:t>
            </a:r>
            <a:r>
              <a:rPr lang="en-US" sz="3600" dirty="0"/>
              <a:t>@Component-annotated classes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318A-8D7C-4DBC-1D01-DD613B89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902364"/>
          </a:xfrm>
        </p:spPr>
        <p:txBody>
          <a:bodyPr>
            <a:normAutofit/>
          </a:bodyPr>
          <a:lstStyle/>
          <a:p>
            <a:r>
              <a:rPr lang="en-US" sz="2000" dirty="0"/>
              <a:t>Mark a class by one from the Spring annotations: </a:t>
            </a:r>
            <a:r>
              <a:rPr lang="en-US" sz="2000" dirty="0">
                <a:solidFill>
                  <a:srgbClr val="0070C0"/>
                </a:solidFill>
              </a:rPr>
              <a:t>@</a:t>
            </a:r>
            <a:r>
              <a:rPr lang="en-US" sz="2000" i="1" dirty="0">
                <a:solidFill>
                  <a:srgbClr val="0070C0"/>
                </a:solidFill>
              </a:rPr>
              <a:t>Component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@Controller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@Service</a:t>
            </a:r>
            <a:r>
              <a:rPr lang="en-US" sz="2000" dirty="0"/>
              <a:t>, and </a:t>
            </a:r>
            <a:r>
              <a:rPr lang="en-US" sz="2000" i="1" dirty="0">
                <a:solidFill>
                  <a:srgbClr val="0070C0"/>
                </a:solidFill>
              </a:rPr>
              <a:t>@Repository</a:t>
            </a:r>
            <a:r>
              <a:rPr lang="en-US" sz="2000" i="1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@Controller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, </a:t>
            </a:r>
            <a:r>
              <a:rPr lang="en-US" sz="1800" dirty="0">
                <a:solidFill>
                  <a:srgbClr val="0070C0"/>
                </a:solidFill>
              </a:rPr>
              <a:t>@Service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and </a:t>
            </a:r>
            <a:r>
              <a:rPr lang="en-US" sz="1800" dirty="0">
                <a:solidFill>
                  <a:srgbClr val="0070C0"/>
                </a:solidFill>
              </a:rPr>
              <a:t>@Repository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are special types of </a:t>
            </a:r>
            <a:r>
              <a:rPr lang="en-US" sz="1800" dirty="0">
                <a:solidFill>
                  <a:srgbClr val="0070C0"/>
                </a:solidFill>
              </a:rPr>
              <a:t>@Component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annotation.</a:t>
            </a:r>
          </a:p>
          <a:p>
            <a:r>
              <a:rPr lang="en-US" sz="2000" dirty="0"/>
              <a:t>Spring will automatically detect these classes as beans.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EC98-37F1-513E-5BF5-EAC6CAED881F}"/>
              </a:ext>
            </a:extLst>
          </p:cNvPr>
          <p:cNvSpPr txBox="1"/>
          <p:nvPr/>
        </p:nvSpPr>
        <p:spPr>
          <a:xfrm>
            <a:off x="677334" y="4187732"/>
            <a:ext cx="8596668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component code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com.att.course.spring.demo.components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98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464D-E18F-A307-4FAD-8D1A2795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@Bean vs @Component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8CCE-8DA6-DAEB-75CD-8F33C20F2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400" b="1" i="1" dirty="0">
                <a:solidFill>
                  <a:srgbClr val="92D050"/>
                </a:solidFill>
              </a:rPr>
              <a:t>@Component </a:t>
            </a:r>
            <a:r>
              <a:rPr lang="en-US" sz="2400" dirty="0"/>
              <a:t>is a class-level annotation used to auto-detect and auto-configure beans using </a:t>
            </a:r>
            <a:r>
              <a:rPr lang="en-US" sz="2400" dirty="0" err="1"/>
              <a:t>classpath</a:t>
            </a:r>
            <a:r>
              <a:rPr lang="en-US" sz="2400" dirty="0"/>
              <a:t> scanning. There's an implicit one-to-one mapping between the annotated class and the bean (i.e., one bean per class).</a:t>
            </a:r>
          </a:p>
          <a:p>
            <a:r>
              <a:rPr lang="en-IL" sz="2400" b="1" i="1" dirty="0">
                <a:solidFill>
                  <a:srgbClr val="92D050"/>
                </a:solidFill>
              </a:rPr>
              <a:t>@Bean </a:t>
            </a:r>
            <a:r>
              <a:rPr lang="en-IL" sz="2400" dirty="0"/>
              <a:t>is a method-level annotation, it is used </a:t>
            </a:r>
            <a:r>
              <a:rPr lang="en-US" sz="2400" dirty="0"/>
              <a:t>to </a:t>
            </a:r>
            <a:r>
              <a:rPr lang="en-US" sz="2400" i="1" dirty="0"/>
              <a:t>explicitly</a:t>
            </a:r>
            <a:r>
              <a:rPr lang="en-US" sz="2400" dirty="0"/>
              <a:t> declare a single bean</a:t>
            </a:r>
            <a:r>
              <a:rPr lang="en-IL" sz="2400" dirty="0"/>
              <a:t>. You can use it, for example, to wire </a:t>
            </a:r>
            <a:r>
              <a:rPr lang="en-US" sz="2400" dirty="0"/>
              <a:t>components from 3rd-party libraries (you don't have the source code so you can't annotate its classes with @Component), so automatic configuration is not possible.</a:t>
            </a:r>
            <a:endParaRPr lang="en-IL" sz="24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40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Dependency Injection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Constructor Injection</a:t>
            </a:r>
          </a:p>
          <a:p>
            <a:r>
              <a:rPr lang="en-US" sz="3600" dirty="0"/>
              <a:t>Field Injection</a:t>
            </a:r>
          </a:p>
          <a:p>
            <a:r>
              <a:rPr lang="en-US" sz="3600" dirty="0"/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1542281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Constructor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401391"/>
            <a:ext cx="8596668" cy="49903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comp1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comp1;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05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Field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b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05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Setter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setComponent1(Component1 component1)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component1;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4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IL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A61D-CDD8-9D30-FAF7-1AAB8A15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318802" cy="3880773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L" sz="2400" dirty="0"/>
              <a:t>Name: Yulia Bensman</a:t>
            </a:r>
          </a:p>
          <a:p>
            <a:r>
              <a:rPr lang="en-IL" sz="2400" dirty="0"/>
              <a:t>13 years in AT&amp;T</a:t>
            </a:r>
          </a:p>
          <a:p>
            <a:r>
              <a:rPr lang="en-US" sz="2400" dirty="0"/>
              <a:t>Mother tongue: C++</a:t>
            </a:r>
            <a:endParaRPr lang="en-IL" sz="2400" dirty="0"/>
          </a:p>
          <a:p>
            <a:r>
              <a:rPr lang="en-IL" sz="2400" dirty="0"/>
              <a:t>Experience in Java and Spring – since 2018 </a:t>
            </a:r>
          </a:p>
          <a:p>
            <a:r>
              <a:rPr lang="en-IL" sz="2400" dirty="0"/>
              <a:t>Currently: scrum master at Self-Service Productplace (SSP) at .NET department</a:t>
            </a:r>
          </a:p>
          <a:p>
            <a:r>
              <a:rPr lang="en-IL" sz="2400" dirty="0"/>
              <a:t>Hobbies: </a:t>
            </a:r>
            <a:r>
              <a:rPr lang="en-US" sz="2400" dirty="0"/>
              <a:t>Historical </a:t>
            </a:r>
            <a:r>
              <a:rPr lang="en-IL" sz="2400" dirty="0"/>
              <a:t>Books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732BC-62C5-0B32-2D1A-25A0E585A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82913" y="2658698"/>
            <a:ext cx="4182177" cy="19790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741"/>
          </a:xfrm>
        </p:spPr>
        <p:txBody>
          <a:bodyPr/>
          <a:lstStyle/>
          <a:p>
            <a:r>
              <a:rPr lang="en-IL" dirty="0"/>
              <a:t>Constructor vs Field vs Setter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63235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Why prefer Constructor Injection:</a:t>
            </a:r>
          </a:p>
          <a:p>
            <a:pPr lvl="1"/>
            <a:r>
              <a:rPr lang="en-US" sz="1800" dirty="0"/>
              <a:t>An object must be created with the full and correct state. </a:t>
            </a:r>
          </a:p>
          <a:p>
            <a:pPr lvl="1"/>
            <a:r>
              <a:rPr lang="en-US" sz="1800" dirty="0"/>
              <a:t>The app can define for the object a mock dependency in a unit test.</a:t>
            </a:r>
          </a:p>
          <a:p>
            <a:pPr lvl="1"/>
            <a:r>
              <a:rPr lang="en-US" sz="1800" dirty="0"/>
              <a:t>An object can be specified as immutable (for example, to gain thread safety).</a:t>
            </a:r>
          </a:p>
          <a:p>
            <a:r>
              <a:rPr lang="en-US" sz="2400" dirty="0"/>
              <a:t>Why prefer Field Injection:</a:t>
            </a:r>
          </a:p>
          <a:p>
            <a:pPr lvl="1"/>
            <a:r>
              <a:rPr lang="en-US" sz="1800" dirty="0"/>
              <a:t>The more readable code; allows focusing on business logic.</a:t>
            </a:r>
          </a:p>
          <a:p>
            <a:pPr lvl="1"/>
            <a:r>
              <a:rPr lang="en-US" sz="1800" dirty="0"/>
              <a:t>When some of the object’s properties could be optional.</a:t>
            </a:r>
          </a:p>
          <a:p>
            <a:r>
              <a:rPr lang="en-US" sz="2400" dirty="0"/>
              <a:t>Why prefer Setter Injection:</a:t>
            </a:r>
          </a:p>
          <a:p>
            <a:pPr lvl="1"/>
            <a:r>
              <a:rPr lang="en-US" sz="1800" dirty="0"/>
              <a:t>When you need some “smart setter”, for example, for additional validation.</a:t>
            </a:r>
          </a:p>
          <a:p>
            <a:pPr marL="57150" indent="0">
              <a:spcBef>
                <a:spcPts val="1600"/>
              </a:spcBef>
              <a:buNone/>
            </a:pPr>
            <a:r>
              <a:rPr lang="en-US" sz="2000" b="1" u="sng" dirty="0"/>
              <a:t>Note</a:t>
            </a:r>
            <a:r>
              <a:rPr lang="en-US" sz="2000" dirty="0"/>
              <a:t>: Constructor Injection is the most straightforward and recommended way of dependency injection!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34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n-IL" dirty="0"/>
              <a:t>Dependency Injection - @Autowired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047"/>
            <a:ext cx="8596668" cy="4369316"/>
          </a:xfrm>
        </p:spPr>
        <p:txBody>
          <a:bodyPr>
            <a:normAutofit fontScale="85000" lnSpcReduction="10000"/>
          </a:bodyPr>
          <a:lstStyle/>
          <a:p>
            <a:r>
              <a:rPr lang="en-US" sz="2900" dirty="0">
                <a:solidFill>
                  <a:schemeClr val="accent1"/>
                </a:solidFill>
              </a:rPr>
              <a:t>Spring </a:t>
            </a:r>
            <a:r>
              <a:rPr lang="en-US" sz="2900" u="sng" dirty="0">
                <a:solidFill>
                  <a:schemeClr val="accent1"/>
                </a:solidFill>
              </a:rPr>
              <a:t>@</a:t>
            </a:r>
            <a:r>
              <a:rPr lang="en-US" sz="2900" u="sng" dirty="0" err="1">
                <a:solidFill>
                  <a:schemeClr val="accent1"/>
                </a:solidFill>
              </a:rPr>
              <a:t>Autowired</a:t>
            </a:r>
            <a:r>
              <a:rPr lang="en-US" sz="2900" u="sng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annotation is used for automatic dependency injection. Using the annotation, we </a:t>
            </a:r>
            <a:r>
              <a:rPr lang="en-US" sz="2900" dirty="0"/>
              <a:t>instruct the </a:t>
            </a:r>
            <a:r>
              <a:rPr lang="en-US" sz="2900" dirty="0">
                <a:solidFill>
                  <a:schemeClr val="accent1"/>
                </a:solidFill>
              </a:rPr>
              <a:t>Spring</a:t>
            </a:r>
            <a:r>
              <a:rPr lang="en-US" sz="2900" dirty="0"/>
              <a:t> to inject the bean “auto-magically”. </a:t>
            </a:r>
            <a:r>
              <a:rPr lang="en-US" sz="2800" dirty="0"/>
              <a:t>The process of Spring bean injection is called </a:t>
            </a:r>
            <a:r>
              <a:rPr lang="en-US" sz="2800" i="1" dirty="0" err="1">
                <a:solidFill>
                  <a:schemeClr val="accent1"/>
                </a:solidFill>
              </a:rPr>
              <a:t>autowiring</a:t>
            </a:r>
            <a:r>
              <a:rPr lang="en-US" sz="2800" dirty="0"/>
              <a:t>.</a:t>
            </a:r>
          </a:p>
          <a:p>
            <a:pPr marL="800100" lvl="2" indent="0">
              <a:buNone/>
            </a:pPr>
            <a:r>
              <a:rPr lang="en-US" sz="1900" i="1" dirty="0"/>
              <a:t>Note</a:t>
            </a:r>
            <a:r>
              <a:rPr lang="en-US" sz="1900" dirty="0"/>
              <a:t>: </a:t>
            </a:r>
            <a:r>
              <a:rPr lang="en-US" sz="1900" dirty="0">
                <a:solidFill>
                  <a:schemeClr val="accent1"/>
                </a:solidFill>
              </a:rPr>
              <a:t>@</a:t>
            </a:r>
            <a:r>
              <a:rPr lang="en-US" sz="1900" dirty="0" err="1">
                <a:solidFill>
                  <a:schemeClr val="accent1"/>
                </a:solidFill>
              </a:rPr>
              <a:t>Autowired</a:t>
            </a:r>
            <a:r>
              <a:rPr lang="en-US" sz="1900" dirty="0">
                <a:solidFill>
                  <a:schemeClr val="accent1"/>
                </a:solidFill>
              </a:rPr>
              <a:t> </a:t>
            </a:r>
            <a:r>
              <a:rPr lang="en-US" sz="1900" dirty="0"/>
              <a:t>is generally used for field and setter injection. It can also be used with a constructor, to denote to </a:t>
            </a:r>
            <a:r>
              <a:rPr lang="en-US" sz="1900" dirty="0">
                <a:solidFill>
                  <a:schemeClr val="accent1"/>
                </a:solidFill>
              </a:rPr>
              <a:t>Spring</a:t>
            </a:r>
            <a:r>
              <a:rPr lang="en-US" sz="1900" dirty="0"/>
              <a:t> that this is the constructor to use for bean creation. But classes with a single constructor can omit the </a:t>
            </a:r>
            <a:r>
              <a:rPr lang="en-US" sz="1900" dirty="0">
                <a:solidFill>
                  <a:srgbClr val="92D050"/>
                </a:solidFill>
              </a:rPr>
              <a:t>@</a:t>
            </a:r>
            <a:r>
              <a:rPr lang="en-US" sz="1900" dirty="0" err="1">
                <a:solidFill>
                  <a:srgbClr val="92D050"/>
                </a:solidFill>
              </a:rPr>
              <a:t>Autowired</a:t>
            </a:r>
            <a:r>
              <a:rPr lang="en-US" sz="1900" dirty="0">
                <a:solidFill>
                  <a:srgbClr val="92D050"/>
                </a:solidFill>
              </a:rPr>
              <a:t> </a:t>
            </a:r>
            <a:r>
              <a:rPr lang="en-US" sz="1900" dirty="0"/>
              <a:t>annotation.</a:t>
            </a:r>
            <a:endParaRPr lang="en-US" sz="2500" dirty="0"/>
          </a:p>
          <a:p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Autowired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on fields happens AFTER calling the constructor.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Autowired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is by default </a:t>
            </a:r>
            <a:r>
              <a:rPr lang="en-US" sz="2800" dirty="0">
                <a:solidFill>
                  <a:srgbClr val="00B0F0"/>
                </a:solidFill>
              </a:rPr>
              <a:t>required</a:t>
            </a:r>
            <a:r>
              <a:rPr lang="en-US" sz="2800" dirty="0"/>
              <a:t> and will fail in the case cannot be fulfilled. Change it by adding </a:t>
            </a:r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Autowired</a:t>
            </a:r>
            <a:r>
              <a:rPr lang="en-US" sz="2800" dirty="0">
                <a:solidFill>
                  <a:schemeClr val="accent1"/>
                </a:solidFill>
              </a:rPr>
              <a:t>(required = false).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779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493-AA8C-B4B0-A382-2249B0D6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How Spring looks for beans to wire?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7AD3-9AFC-0234-B8BD-200E70A7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There are different ways through which we can </a:t>
            </a:r>
            <a:r>
              <a:rPr lang="en-US" sz="2800" dirty="0" err="1"/>
              <a:t>autowire</a:t>
            </a:r>
            <a:r>
              <a:rPr lang="en-US" sz="2800" dirty="0"/>
              <a:t> a spring bean:</a:t>
            </a:r>
            <a:endParaRPr lang="en-IL" sz="28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Type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Qualifier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Name</a:t>
            </a:r>
          </a:p>
          <a:p>
            <a:pPr algn="l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i="1" dirty="0"/>
              <a:t>Note</a:t>
            </a:r>
            <a:r>
              <a:rPr lang="en-US" sz="2000" dirty="0"/>
              <a:t>: In case more than one bean is found – </a:t>
            </a:r>
            <a:r>
              <a:rPr lang="en-US" sz="2000" dirty="0">
                <a:solidFill>
                  <a:srgbClr val="92D050"/>
                </a:solidFill>
              </a:rPr>
              <a:t>Spring</a:t>
            </a:r>
            <a:r>
              <a:rPr lang="en-US" sz="2000" dirty="0"/>
              <a:t> will fail with the exception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9763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IL" dirty="0"/>
              <a:t>Autowire behaviour</a:t>
            </a:r>
            <a:r>
              <a:rPr lang="en-US" dirty="0"/>
              <a:t>: Match by Type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5134991" cy="267439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197BCF-42B6-8418-8208-61BA3BF9ABF7}"/>
              </a:ext>
            </a:extLst>
          </p:cNvPr>
          <p:cNvSpPr txBox="1">
            <a:spLocks/>
          </p:cNvSpPr>
          <p:nvPr/>
        </p:nvSpPr>
        <p:spPr>
          <a:xfrm>
            <a:off x="2986806" y="3851605"/>
            <a:ext cx="5651038" cy="24806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7C000-9EC1-F40C-78D8-CD05EC6D153D}"/>
              </a:ext>
            </a:extLst>
          </p:cNvPr>
          <p:cNvSpPr txBox="1">
            <a:spLocks/>
          </p:cNvSpPr>
          <p:nvPr/>
        </p:nvSpPr>
        <p:spPr>
          <a:xfrm>
            <a:off x="6096000" y="1477528"/>
            <a:ext cx="4033486" cy="13978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41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Qualifier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65" y="1402080"/>
            <a:ext cx="5189312" cy="473894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@Bean(“component1”)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component1()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Component(param1);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@Bean(”component2”)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component2()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Component(param2);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430D88-0744-FFF7-A509-E7EF9D720A0B}"/>
              </a:ext>
            </a:extLst>
          </p:cNvPr>
          <p:cNvSpPr txBox="1">
            <a:spLocks/>
          </p:cNvSpPr>
          <p:nvPr/>
        </p:nvSpPr>
        <p:spPr>
          <a:xfrm>
            <a:off x="5226627" y="2655213"/>
            <a:ext cx="5110918" cy="4008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comp1;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comp2;</a:t>
            </a:r>
          </a:p>
          <a:p>
            <a:pPr marL="0" indent="0"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@Qualifier(“component1”)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comp1,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@Qualifier(“component2”)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comp2)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.comp1 = comp1;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.comp2 = comp2;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466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67482" cy="793687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Name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673"/>
            <a:ext cx="5279846" cy="31889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3CF107-67CF-0ABC-C1F5-5DE465DE7D75}"/>
              </a:ext>
            </a:extLst>
          </p:cNvPr>
          <p:cNvSpPr txBox="1">
            <a:spLocks/>
          </p:cNvSpPr>
          <p:nvPr/>
        </p:nvSpPr>
        <p:spPr>
          <a:xfrm>
            <a:off x="4837569" y="3935629"/>
            <a:ext cx="5418666" cy="25353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7A045-F176-5453-11E6-6787E37ED1D4}"/>
              </a:ext>
            </a:extLst>
          </p:cNvPr>
          <p:cNvSpPr txBox="1"/>
          <p:nvPr/>
        </p:nvSpPr>
        <p:spPr>
          <a:xfrm>
            <a:off x="6165410" y="1654673"/>
            <a:ext cx="5151421" cy="108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614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B84F-382F-6193-6FDC-2DADADBB0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L" dirty="0"/>
              <a:t>DEMO – Dependency Injection in Spring (</a:t>
            </a:r>
            <a:r>
              <a:rPr lang="en-IL" i="1" dirty="0"/>
              <a:t>Computer</a:t>
            </a:r>
            <a:r>
              <a:rPr lang="en-IL" dirty="0"/>
              <a:t> bean)</a:t>
            </a:r>
          </a:p>
        </p:txBody>
      </p:sp>
    </p:spTree>
    <p:extLst>
      <p:ext uri="{BB962C8B-B14F-4D97-AF65-F5344CB8AC3E}">
        <p14:creationId xmlns:p14="http://schemas.microsoft.com/office/powerpoint/2010/main" val="1552502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22C2-3532-8FFE-F011-02C72A01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C2A3C-4D33-C166-89CE-5BEA9876C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98532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0437-18F3-4A19-60FB-27D4EAA5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3: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C672-A155-625A-B595-377082AF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sz="3200" dirty="0"/>
              <a:t>The motivation for Spring Boot</a:t>
            </a:r>
          </a:p>
          <a:p>
            <a:r>
              <a:rPr lang="en-IL" sz="3200" dirty="0"/>
              <a:t>What is Spring Boot</a:t>
            </a:r>
          </a:p>
          <a:p>
            <a:r>
              <a:rPr lang="en-IL" sz="3200" dirty="0"/>
              <a:t>Spring Boot Starters</a:t>
            </a:r>
          </a:p>
          <a:p>
            <a:r>
              <a:rPr lang="en-IL" sz="3200" dirty="0"/>
              <a:t>Spring Initializr</a:t>
            </a:r>
          </a:p>
          <a:p>
            <a:r>
              <a:rPr lang="en-IL" sz="3200" dirty="0"/>
              <a:t>Spring Application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39232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like to improve my application?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sz="2400" dirty="0"/>
              <a:t>I would like Spring </a:t>
            </a:r>
            <a:r>
              <a:rPr lang="en-US" sz="2400" dirty="0"/>
              <a:t>to automatically scan and register in the application context all my beans, like configurations, controllers, services, and other components I define.</a:t>
            </a:r>
          </a:p>
          <a:p>
            <a:endParaRPr lang="en-US" sz="2400" dirty="0"/>
          </a:p>
          <a:p>
            <a:r>
              <a:rPr lang="en-US" sz="2400" dirty="0"/>
              <a:t>I would like Spring to automatically create and register beans also from the jars that are added to my application. For example, if PostgreSQL is in the application </a:t>
            </a:r>
            <a:r>
              <a:rPr lang="en-US" sz="2400" dirty="0" err="1"/>
              <a:t>classpath</a:t>
            </a:r>
            <a:r>
              <a:rPr lang="en-US" sz="2400" dirty="0"/>
              <a:t>, I would like Spring to auto-configure an in-memory database (unless I defined it otherwise).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 in the course: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1: Spring and Spring Boot</a:t>
            </a:r>
          </a:p>
          <a:p>
            <a:pPr lvl="1"/>
            <a:r>
              <a:rPr lang="en-US" dirty="0"/>
              <a:t>Inversion of Control and Dependency Injection</a:t>
            </a:r>
          </a:p>
          <a:p>
            <a:pPr lvl="1"/>
            <a:r>
              <a:rPr lang="en-US" dirty="0"/>
              <a:t>Spring Boot</a:t>
            </a:r>
          </a:p>
          <a:p>
            <a:r>
              <a:rPr lang="en-US" dirty="0"/>
              <a:t>Day 2: Spring Boot for REST Microservice</a:t>
            </a:r>
          </a:p>
          <a:p>
            <a:pPr lvl="1"/>
            <a:r>
              <a:rPr lang="en-US" dirty="0"/>
              <a:t>How to write microservice using Spring Boot</a:t>
            </a:r>
          </a:p>
          <a:p>
            <a:pPr lvl="1"/>
            <a:r>
              <a:rPr lang="en-US" dirty="0"/>
              <a:t>How to test microservice</a:t>
            </a:r>
          </a:p>
          <a:p>
            <a:pPr lvl="1"/>
            <a:r>
              <a:rPr lang="en-US" dirty="0"/>
              <a:t>Exception Handling</a:t>
            </a:r>
          </a:p>
          <a:p>
            <a:r>
              <a:rPr lang="en-US" dirty="0"/>
              <a:t>Day 3: Spring Boot for REST Microservice (cont.)</a:t>
            </a:r>
          </a:p>
          <a:p>
            <a:pPr lvl="1"/>
            <a:r>
              <a:rPr lang="en-US" dirty="0"/>
              <a:t>Configuration with Spring Boot</a:t>
            </a:r>
          </a:p>
          <a:p>
            <a:pPr lvl="1"/>
            <a:r>
              <a:rPr lang="en-US" dirty="0"/>
              <a:t>Validation in Spring</a:t>
            </a:r>
          </a:p>
          <a:p>
            <a:pPr lvl="1"/>
            <a:r>
              <a:rPr lang="en-US" dirty="0"/>
              <a:t>Additional Spring features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171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is the solution </a:t>
            </a:r>
            <a:r>
              <a:rPr lang="en-US" sz="2400" dirty="0"/>
              <a:t>(and for plenty of other issues as well)</a:t>
            </a:r>
            <a:endParaRPr lang="en-IL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ComponentScan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scan and register for all beans, defined under the current package and all sub-packages.</a:t>
            </a:r>
          </a:p>
          <a:p>
            <a:r>
              <a:rPr lang="en-US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EnableAutoConfiguration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create and register beans also from the jars that are added to my application. </a:t>
            </a:r>
          </a:p>
          <a:p>
            <a:r>
              <a:rPr lang="en-US" dirty="0"/>
              <a:t>But even better – use the annotation </a:t>
            </a:r>
            <a:r>
              <a:rPr lang="en-US" b="1" dirty="0">
                <a:solidFill>
                  <a:srgbClr val="92D050"/>
                </a:solidFill>
              </a:rPr>
              <a:t>@</a:t>
            </a:r>
            <a:r>
              <a:rPr lang="en-US" b="1" dirty="0" err="1">
                <a:solidFill>
                  <a:srgbClr val="92D050"/>
                </a:solidFill>
              </a:rPr>
              <a:t>SpringBootApplication</a:t>
            </a:r>
            <a:r>
              <a:rPr lang="en-US" dirty="0"/>
              <a:t>, which enables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ComponentScan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EnableAutoConfiguration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92D050"/>
                </a:solidFill>
              </a:rPr>
              <a:t>@Configuration </a:t>
            </a:r>
            <a:r>
              <a:rPr lang="en-US" dirty="0"/>
              <a:t>annotations.</a:t>
            </a:r>
          </a:p>
          <a:p>
            <a:r>
              <a:rPr lang="en-US" dirty="0"/>
              <a:t>Usually, these annotations are placed with the main application class (that’s why it is generally recommended to locate it in a root package above other classes).</a:t>
            </a:r>
          </a:p>
        </p:txBody>
      </p:sp>
    </p:spTree>
    <p:extLst>
      <p:ext uri="{BB962C8B-B14F-4D97-AF65-F5344CB8AC3E}">
        <p14:creationId xmlns:p14="http://schemas.microsoft.com/office/powerpoint/2010/main" val="36938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B84F-382F-6193-6FDC-2DADADBB0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L" dirty="0"/>
              <a:t>DEMO – </a:t>
            </a:r>
            <a:r>
              <a:rPr lang="en-IL" i="1" dirty="0"/>
              <a:t>Computer</a:t>
            </a:r>
            <a:r>
              <a:rPr lang="en-IL" dirty="0"/>
              <a:t> in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2778031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C8BE-193F-32E7-6C3D-A420BFA9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</a:t>
            </a:r>
            <a:r>
              <a:rPr lang="en-IL" dirty="0"/>
              <a:t>Spring Boot solves: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B0A5-01CC-DFDB-367A-27E0AD87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192"/>
            <a:ext cx="8596668" cy="4623109"/>
          </a:xfrm>
        </p:spPr>
        <p:txBody>
          <a:bodyPr>
            <a:normAutofit/>
          </a:bodyPr>
          <a:lstStyle/>
          <a:p>
            <a:r>
              <a:rPr lang="en-IL" dirty="0"/>
              <a:t>Spring is a huge framework, supporting plenty of solutions. </a:t>
            </a:r>
          </a:p>
          <a:p>
            <a:pPr lvl="1"/>
            <a:r>
              <a:rPr lang="en-US" sz="1600" dirty="0"/>
              <a:t>Just take a look at: </a:t>
            </a:r>
            <a:r>
              <a:rPr lang="en-US" sz="1600" u="sng" dirty="0">
                <a:hlinkClick r:id="rId2"/>
              </a:rPr>
              <a:t>https://spring.io/projects</a:t>
            </a:r>
            <a:endParaRPr lang="en-IL" dirty="0"/>
          </a:p>
          <a:p>
            <a:pPr lvl="1"/>
            <a:r>
              <a:rPr lang="en-IL" dirty="0"/>
              <a:t>Where do I start? Which way to use?</a:t>
            </a:r>
          </a:p>
          <a:p>
            <a:r>
              <a:rPr lang="en-IL" dirty="0"/>
              <a:t>Multiple setup steps </a:t>
            </a:r>
          </a:p>
          <a:p>
            <a:pPr lvl="1"/>
            <a:r>
              <a:rPr lang="en-US" dirty="0"/>
              <a:t>A lot of effort is required to start a new spring project.</a:t>
            </a:r>
            <a:endParaRPr lang="en-IL" dirty="0"/>
          </a:p>
          <a:p>
            <a:r>
              <a:rPr lang="en-IL" dirty="0"/>
              <a:t>Multiple configuration steps</a:t>
            </a:r>
          </a:p>
          <a:p>
            <a:r>
              <a:rPr lang="en-US" sz="1800" dirty="0"/>
              <a:t>Multiple build and deploy steps</a:t>
            </a:r>
          </a:p>
          <a:p>
            <a:pPr lvl="1"/>
            <a:r>
              <a:rPr lang="en-US" sz="1600" dirty="0"/>
              <a:t>Capability and flexibility come with a cost – you must specify what exactly you need.</a:t>
            </a:r>
          </a:p>
          <a:p>
            <a:pPr lvl="1"/>
            <a:r>
              <a:rPr lang="en-US" sz="1600" dirty="0"/>
              <a:t>No starting point, no ‘best practice’ pathway</a:t>
            </a:r>
            <a:endParaRPr lang="en-US" dirty="0"/>
          </a:p>
          <a:p>
            <a:r>
              <a:rPr lang="en-IL" dirty="0"/>
              <a:t>Can we abstract these steps?</a:t>
            </a:r>
          </a:p>
          <a:p>
            <a:pPr lvl="1"/>
            <a:r>
              <a:rPr lang="en-US" sz="1600" dirty="0"/>
              <a:t>We need something simpler, that answers 80% of the cases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597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How Spring Boot solves them: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 fontScale="92500" lnSpcReduction="10000"/>
          </a:bodyPr>
          <a:lstStyle/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 </a:t>
            </a:r>
            <a:r>
              <a:rPr lang="en-US" sz="2000" dirty="0"/>
              <a:t>is a project that is built on top of the Spring Framework. It provides an easier and faster way to set up, configure, and run applications.</a:t>
            </a:r>
          </a:p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 </a:t>
            </a:r>
            <a:r>
              <a:rPr lang="en-US" sz="2000" dirty="0"/>
              <a:t>is based on the best practices and covers most of the use cases.</a:t>
            </a:r>
            <a:endParaRPr lang="ru-RU" sz="2000" dirty="0"/>
          </a:p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 </a:t>
            </a:r>
            <a:r>
              <a:rPr lang="en-US" sz="2000" dirty="0"/>
              <a:t>is used for creating a stand-alone Spring-based application that you can just run because it needs minimal Spring configuration:</a:t>
            </a:r>
          </a:p>
          <a:p>
            <a:pPr lvl="2"/>
            <a:r>
              <a:rPr lang="en-US" sz="2000" dirty="0"/>
              <a:t>No need for web servlets, it has Tomcat inside;</a:t>
            </a:r>
          </a:p>
          <a:p>
            <a:pPr lvl="2"/>
            <a:r>
              <a:rPr lang="en-US" sz="2000" dirty="0"/>
              <a:t>Configurations are packed inside;</a:t>
            </a:r>
          </a:p>
          <a:p>
            <a:pPr lvl="2"/>
            <a:r>
              <a:rPr lang="en-US" sz="2000" dirty="0"/>
              <a:t>Just run, and you have a Server on air.</a:t>
            </a:r>
          </a:p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 </a:t>
            </a:r>
            <a:r>
              <a:rPr lang="en-US" sz="2000" dirty="0"/>
              <a:t>provides opinionated 'starter' POMs to simplify our Maven configuration.</a:t>
            </a:r>
          </a:p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</a:t>
            </a:r>
            <a:r>
              <a:rPr lang="en-US" sz="2000" dirty="0"/>
              <a:t> provides production-ready features such as </a:t>
            </a:r>
            <a:r>
              <a:rPr lang="en-US" sz="2000" b="1" dirty="0"/>
              <a:t>metrics</a:t>
            </a:r>
            <a:r>
              <a:rPr lang="en-US" sz="2000" dirty="0"/>
              <a:t>, </a:t>
            </a:r>
            <a:r>
              <a:rPr lang="en-US" sz="2000" b="1" dirty="0"/>
              <a:t>health</a:t>
            </a:r>
            <a:r>
              <a:rPr lang="en-US" sz="2000" dirty="0"/>
              <a:t> </a:t>
            </a:r>
            <a:r>
              <a:rPr lang="en-US" sz="2000" b="1" dirty="0"/>
              <a:t>checks</a:t>
            </a:r>
            <a:r>
              <a:rPr lang="en-US" sz="2000" dirty="0"/>
              <a:t>, and </a:t>
            </a:r>
            <a:r>
              <a:rPr lang="en-US" sz="2000" b="1" dirty="0"/>
              <a:t>externalized configuration</a:t>
            </a:r>
            <a:r>
              <a:rPr lang="en-US" sz="2000" dirty="0"/>
              <a:t>.</a:t>
            </a:r>
          </a:p>
          <a:p>
            <a:pPr marL="400050"/>
            <a:endParaRPr lang="en-US" sz="2000" dirty="0"/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69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/>
              <a:t>Spring Boot uses the ”</a:t>
            </a:r>
            <a:r>
              <a:rPr lang="en-US" sz="2400" i="1" dirty="0"/>
              <a:t>convention over configuration</a:t>
            </a:r>
            <a:r>
              <a:rPr lang="en-US" sz="2400" dirty="0"/>
              <a:t>” software design paradigm, which decreases the developer’s effort. Using Spring Boot, we avoid some of the boilerplate code and configurations required by Spring:</a:t>
            </a:r>
          </a:p>
          <a:p>
            <a:pPr marL="800100" lvl="1"/>
            <a:r>
              <a:rPr lang="en-US" sz="1800" dirty="0"/>
              <a:t>Just follow the convention and get it all for free</a:t>
            </a:r>
          </a:p>
          <a:p>
            <a:pPr marL="800100" lvl="1"/>
            <a:endParaRPr lang="en-US" sz="1800" dirty="0"/>
          </a:p>
          <a:p>
            <a:r>
              <a:rPr lang="en-US" sz="2400" i="1" dirty="0"/>
              <a:t>“Spring boot makes it easy to create stand-alone production-grade Spring-based Applications that you can ‘just run’.” </a:t>
            </a:r>
          </a:p>
          <a:p>
            <a:pPr marL="457200" lvl="1" indent="0">
              <a:buNone/>
            </a:pPr>
            <a:r>
              <a:rPr lang="en-US" sz="1600" i="1" dirty="0"/>
              <a:t>				(from the Spring official site)</a:t>
            </a: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883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476B-0C0D-0280-775A-41C6AE5C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EEA6-A30A-47F6-C595-01F4D3B5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Spring Boot starters </a:t>
            </a:r>
            <a:r>
              <a:rPr lang="en-US" dirty="0"/>
              <a:t>are built-in </a:t>
            </a:r>
            <a:r>
              <a:rPr lang="en-US" dirty="0">
                <a:solidFill>
                  <a:srgbClr val="92D050"/>
                </a:solidFill>
              </a:rPr>
              <a:t>Spring</a:t>
            </a:r>
            <a:r>
              <a:rPr lang="en-US" dirty="0"/>
              <a:t> dependency descriptors that make development easier and rapid.</a:t>
            </a:r>
          </a:p>
          <a:p>
            <a:r>
              <a:rPr lang="en-US" sz="1800" dirty="0"/>
              <a:t>Owing to the </a:t>
            </a:r>
            <a:r>
              <a:rPr lang="en-US" dirty="0"/>
              <a:t>starters</a:t>
            </a:r>
            <a:r>
              <a:rPr lang="en-US" sz="1800" dirty="0"/>
              <a:t>, a developer should not look for all frameworks that should be added to the application: just add the dependency to the starter in your </a:t>
            </a:r>
            <a:r>
              <a:rPr lang="en-US" sz="1800" dirty="0" err="1"/>
              <a:t>pom.xml</a:t>
            </a:r>
            <a:r>
              <a:rPr lang="en-US" sz="1800" dirty="0"/>
              <a:t>.</a:t>
            </a:r>
            <a:endParaRPr lang="ru-RU" sz="1800" dirty="0"/>
          </a:p>
          <a:p>
            <a:r>
              <a:rPr lang="en-US" sz="1800" dirty="0"/>
              <a:t>When starting the application, the starter will load all the relevant JARs (for example, if you entered to the </a:t>
            </a:r>
            <a:r>
              <a:rPr lang="en-US" sz="1800" dirty="0" err="1"/>
              <a:t>pom.xml</a:t>
            </a:r>
            <a:r>
              <a:rPr lang="en-US" sz="1800" dirty="0"/>
              <a:t> dependency to </a:t>
            </a:r>
            <a:r>
              <a:rPr lang="en-US" sz="1800" i="1" dirty="0"/>
              <a:t>spring-boot-starter-web</a:t>
            </a:r>
            <a:r>
              <a:rPr lang="en-US" sz="1800" dirty="0"/>
              <a:t>, the </a:t>
            </a:r>
            <a:r>
              <a:rPr lang="en-US" sz="1800" dirty="0">
                <a:solidFill>
                  <a:srgbClr val="92D050"/>
                </a:solidFill>
              </a:rPr>
              <a:t>Spring</a:t>
            </a:r>
            <a:r>
              <a:rPr lang="en-US" sz="1800" dirty="0"/>
              <a:t> would load all jar required for creating RESTful service).</a:t>
            </a:r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7C677-E848-FC24-C08A-E3565F2DDC6E}"/>
              </a:ext>
            </a:extLst>
          </p:cNvPr>
          <p:cNvSpPr txBox="1"/>
          <p:nvPr/>
        </p:nvSpPr>
        <p:spPr>
          <a:xfrm>
            <a:off x="1924355" y="4841033"/>
            <a:ext cx="610262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/>
              <a:t>&lt;dependency&gt;</a:t>
            </a:r>
          </a:p>
          <a:p>
            <a:r>
              <a:rPr lang="en-IL" dirty="0"/>
              <a:t>    &lt;groupId&gt;org.springframework.boot&lt;/groupId&gt;</a:t>
            </a:r>
          </a:p>
          <a:p>
            <a:r>
              <a:rPr lang="en-IL" dirty="0"/>
              <a:t>    &lt;artifactId&gt;spring-boot-starter-web&lt;/artifactId&gt;</a:t>
            </a:r>
          </a:p>
          <a:p>
            <a:r>
              <a:rPr lang="en-IL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18388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A0B3-C4F1-FF7C-5150-A27733B9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Starters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E5F2-D25F-5BC8-012F-9BC28A2A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Spring Boot provides around 50+ starters, for various tasks and technologies. The official starters follow a naming convention </a:t>
            </a:r>
            <a:r>
              <a:rPr lang="en-US" sz="2000" b="1" dirty="0"/>
              <a:t>spring-boot-starter-</a:t>
            </a:r>
            <a:r>
              <a:rPr lang="en-US" sz="2000" dirty="0"/>
              <a:t>*, where * denotes application type. </a:t>
            </a:r>
          </a:p>
          <a:p>
            <a:r>
              <a:rPr lang="en-US" sz="2000" dirty="0"/>
              <a:t>For example: </a:t>
            </a:r>
            <a:r>
              <a:rPr lang="en-US" sz="2000" b="0" i="0" u="none" strike="noStrike" dirty="0">
                <a:solidFill>
                  <a:srgbClr val="92D050"/>
                </a:solidFill>
                <a:effectLst/>
              </a:rPr>
              <a:t>spring-boot-starter-test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,</a:t>
            </a:r>
            <a:r>
              <a:rPr lang="en-US" sz="2000" b="0" i="0" u="none" strike="noStrike" dirty="0">
                <a:solidFill>
                  <a:srgbClr val="E83E8C"/>
                </a:solidFill>
                <a:effectLst/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spring-boot-starter-data-</a:t>
            </a:r>
            <a:r>
              <a:rPr lang="en-US" sz="2000" dirty="0" err="1">
                <a:solidFill>
                  <a:srgbClr val="92D050"/>
                </a:solidFill>
              </a:rPr>
              <a:t>jpa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dirty="0">
                <a:solidFill>
                  <a:srgbClr val="E83E8C"/>
                </a:solidFill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spring-boot-starter-actuator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,</a:t>
            </a:r>
            <a:r>
              <a:rPr lang="en-US" sz="2000" b="0" i="0" u="none" strike="noStrike" dirty="0">
                <a:solidFill>
                  <a:srgbClr val="E83E8C"/>
                </a:solidFill>
                <a:effectLst/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spring-boot-starter-security</a:t>
            </a:r>
            <a:r>
              <a:rPr lang="en-US" sz="2000" dirty="0"/>
              <a:t>, and so on.</a:t>
            </a:r>
          </a:p>
          <a:p>
            <a:r>
              <a:rPr lang="en-US" sz="2000" dirty="0">
                <a:hlinkClick r:id="rId2"/>
              </a:rPr>
              <a:t>https://docs.spring.io/spring-boot/docs/2.0.x/reference/html/using-boot-build-systems.html#using-boot-starter</a:t>
            </a:r>
            <a:endParaRPr lang="en-US" sz="20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5838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F1AF-F9B3-6391-6BF6-6E94EC36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541176"/>
            <a:ext cx="7109434" cy="931181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" sz="3100" dirty="0"/>
              <a:t>Initializing a Spring Boot application with Spring </a:t>
            </a:r>
            <a:r>
              <a:rPr lang="en" sz="3100" dirty="0" err="1"/>
              <a:t>Initializr</a:t>
            </a:r>
            <a:endParaRPr lang="en-IL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43C3-6023-BF85-F58A-036C64B4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5" y="1472356"/>
            <a:ext cx="8885265" cy="11149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Usually, </a:t>
            </a:r>
            <a:r>
              <a:rPr lang="en-US" dirty="0">
                <a:solidFill>
                  <a:srgbClr val="92D050"/>
                </a:solidFill>
              </a:rPr>
              <a:t>Spring Boot </a:t>
            </a:r>
            <a:r>
              <a:rPr lang="en-US" dirty="0"/>
              <a:t>applications are created using </a:t>
            </a:r>
            <a:r>
              <a:rPr lang="en-US" b="1" dirty="0">
                <a:solidFill>
                  <a:srgbClr val="92D050"/>
                </a:solidFill>
              </a:rPr>
              <a:t>Spring </a:t>
            </a:r>
            <a:r>
              <a:rPr lang="en-US" b="1" dirty="0" err="1">
                <a:solidFill>
                  <a:srgbClr val="92D050"/>
                </a:solidFill>
              </a:rPr>
              <a:t>Initializr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/>
              <a:t>site: just fill in </a:t>
            </a:r>
            <a:r>
              <a:rPr lang="en-US" dirty="0">
                <a:effectLst/>
              </a:rPr>
              <a:t>your project details, pick your options, and download a bundled-up project as a zip file.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https://start.spring.io</a:t>
            </a:r>
            <a:endParaRPr lang="ru-RU" dirty="0"/>
          </a:p>
          <a:p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D03F0-7548-D680-E8F4-2517B2EE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14" y="2587302"/>
            <a:ext cx="6551644" cy="390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78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9821-438D-710A-E1AC-51ED85B3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Initializing a Spring Boot application: @</a:t>
            </a:r>
            <a:r>
              <a:rPr lang="en" sz="3600" dirty="0" err="1"/>
              <a:t>SpringBootApplication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0095-9CE9-FE5C-7A6A-4F8F0A74F8FA}"/>
              </a:ext>
            </a:extLst>
          </p:cNvPr>
          <p:cNvSpPr/>
          <p:nvPr/>
        </p:nvSpPr>
        <p:spPr>
          <a:xfrm>
            <a:off x="677334" y="2487168"/>
            <a:ext cx="6518994" cy="2752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47A8-151C-CF4C-7FC6-18C49316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All Spring Boot application classes look like: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SpringBootApplication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SpringApplication</a:t>
            </a:r>
            <a:r>
              <a:rPr lang="en-US" dirty="0" err="1"/>
              <a:t>.</a:t>
            </a:r>
            <a:r>
              <a:rPr lang="en-US" i="1" dirty="0" err="1">
                <a:effectLst/>
              </a:rPr>
              <a:t>run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EF8F5-4811-B3D8-A39E-C2B42B712549}"/>
              </a:ext>
            </a:extLst>
          </p:cNvPr>
          <p:cNvSpPr txBox="1"/>
          <p:nvPr/>
        </p:nvSpPr>
        <p:spPr>
          <a:xfrm>
            <a:off x="7317816" y="1930400"/>
            <a:ext cx="391237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From</a:t>
            </a:r>
            <a:r>
              <a:rPr lang="en-US" sz="1800" dirty="0">
                <a:solidFill>
                  <a:srgbClr val="1F7199"/>
                </a:solidFill>
                <a:latin typeface="Source Code Pro" panose="020B050903040302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effectLst/>
              </a:rPr>
              <a:t>SpringApplication</a:t>
            </a:r>
            <a:r>
              <a:rPr lang="en-US" sz="1800" dirty="0" err="1">
                <a:solidFill>
                  <a:srgbClr val="0070C0"/>
                </a:solidFill>
              </a:rPr>
              <a:t>.</a:t>
            </a:r>
            <a:r>
              <a:rPr lang="en-US" sz="1800" i="1" dirty="0" err="1">
                <a:solidFill>
                  <a:srgbClr val="0070C0"/>
                </a:solidFill>
                <a:effectLst/>
              </a:rPr>
              <a:t>run</a:t>
            </a:r>
            <a:r>
              <a:rPr lang="en-US" sz="1800" dirty="0">
                <a:effectLst/>
              </a:rPr>
              <a:t>, the application will create the </a:t>
            </a:r>
            <a:r>
              <a:rPr lang="en-US" sz="1800" dirty="0">
                <a:solidFill>
                  <a:srgbClr val="0070C0"/>
                </a:solidFill>
                <a:effectLst/>
              </a:rPr>
              <a:t>application context</a:t>
            </a:r>
            <a:r>
              <a:rPr lang="en-US" sz="1800" dirty="0">
                <a:effectLst/>
              </a:rPr>
              <a:t>, that contains all the required Beans. In the case of Web starter, it will also create an instance of Tomcat web server.</a:t>
            </a:r>
            <a:endParaRPr lang="en-IL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71651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21C7-2214-5BC4-5AAC-1663EB1E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Spring vs. Spring Boot</a:t>
            </a:r>
          </a:p>
        </p:txBody>
      </p:sp>
      <p:pic>
        <p:nvPicPr>
          <p:cNvPr id="4" name="תמונה 1">
            <a:extLst>
              <a:ext uri="{FF2B5EF4-FFF2-40B4-BE49-F238E27FC236}">
                <a16:creationId xmlns:a16="http://schemas.microsoft.com/office/drawing/2014/main" id="{433C5033-0EEF-4C26-BB9A-23370729A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05" b="3049"/>
          <a:stretch/>
        </p:blipFill>
        <p:spPr>
          <a:xfrm>
            <a:off x="2965333" y="934222"/>
            <a:ext cx="4329302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53BD-9535-80E7-906E-2843E823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698-8247-4644-FC3A-93A4392B3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51723"/>
            <a:ext cx="8596668" cy="884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Spring</a:t>
            </a:r>
            <a:r>
              <a:rPr lang="en-US" sz="1800" dirty="0"/>
              <a:t> is an umbrella of projects, that aim to solve and ease </a:t>
            </a:r>
            <a:r>
              <a:rPr lang="en-US" sz="1800" dirty="0">
                <a:solidFill>
                  <a:schemeClr val="accent1"/>
                </a:solidFill>
              </a:rPr>
              <a:t>common problems </a:t>
            </a:r>
            <a:r>
              <a:rPr lang="en-US" sz="1800" dirty="0"/>
              <a:t>in day-to-day development of enterprise applications</a:t>
            </a:r>
            <a:endParaRPr lang="he-IL" sz="1800" dirty="0"/>
          </a:p>
          <a:p>
            <a:endParaRPr lang="en-IL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1FA82B-2693-F862-0636-B6ED3ABC5D94}"/>
              </a:ext>
            </a:extLst>
          </p:cNvPr>
          <p:cNvSpPr/>
          <p:nvPr/>
        </p:nvSpPr>
        <p:spPr>
          <a:xfrm>
            <a:off x="3846443" y="3925957"/>
            <a:ext cx="2564296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Spring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709A54-BDE6-F678-15DC-AB5D76CF005D}"/>
              </a:ext>
            </a:extLst>
          </p:cNvPr>
          <p:cNvSpPr/>
          <p:nvPr/>
        </p:nvSpPr>
        <p:spPr>
          <a:xfrm>
            <a:off x="1123122" y="2763078"/>
            <a:ext cx="1794874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Spring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33FD2D-AEFF-8882-8233-4FB35E72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9730" y="2761009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IL" dirty="0"/>
              <a:t>Spring Security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685D2EB-F344-2454-3326-4DCB044F32E5}"/>
              </a:ext>
            </a:extLst>
          </p:cNvPr>
          <p:cNvSpPr txBox="1">
            <a:spLocks/>
          </p:cNvSpPr>
          <p:nvPr/>
        </p:nvSpPr>
        <p:spPr>
          <a:xfrm>
            <a:off x="5708373" y="2761009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Cloud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39A54A7-8752-CBAE-E367-D90E674F5475}"/>
              </a:ext>
            </a:extLst>
          </p:cNvPr>
          <p:cNvSpPr txBox="1">
            <a:spLocks/>
          </p:cNvSpPr>
          <p:nvPr/>
        </p:nvSpPr>
        <p:spPr>
          <a:xfrm>
            <a:off x="6930886" y="3955774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MVC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3FA482E-17B4-E824-959A-2F7091CAB34A}"/>
              </a:ext>
            </a:extLst>
          </p:cNvPr>
          <p:cNvSpPr txBox="1">
            <a:spLocks/>
          </p:cNvSpPr>
          <p:nvPr/>
        </p:nvSpPr>
        <p:spPr>
          <a:xfrm>
            <a:off x="5917096" y="5348496"/>
            <a:ext cx="2385240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for Kafka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DC347EC-2760-9DEB-E935-9E1DCF955344}"/>
              </a:ext>
            </a:extLst>
          </p:cNvPr>
          <p:cNvSpPr txBox="1">
            <a:spLocks/>
          </p:cNvSpPr>
          <p:nvPr/>
        </p:nvSpPr>
        <p:spPr>
          <a:xfrm>
            <a:off x="3309730" y="5348496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Batch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70A92BD5-28FB-6CA5-9DA8-69DCB49CDD4F}"/>
              </a:ext>
            </a:extLst>
          </p:cNvPr>
          <p:cNvSpPr txBox="1">
            <a:spLocks/>
          </p:cNvSpPr>
          <p:nvPr/>
        </p:nvSpPr>
        <p:spPr>
          <a:xfrm>
            <a:off x="972377" y="4965837"/>
            <a:ext cx="1900032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Test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2DCA8BB9-32F6-F235-6B1C-F173DB2F2F6E}"/>
              </a:ext>
            </a:extLst>
          </p:cNvPr>
          <p:cNvSpPr txBox="1">
            <a:spLocks/>
          </p:cNvSpPr>
          <p:nvPr/>
        </p:nvSpPr>
        <p:spPr>
          <a:xfrm>
            <a:off x="769454" y="3940587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Spring….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13DA43-2C96-A9B8-A42A-AB2492823DCF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4403035" y="3426931"/>
            <a:ext cx="725556" cy="4990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B57872-8207-7346-F3B4-9CBF187F829C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5128591" y="3426931"/>
            <a:ext cx="1673087" cy="4990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A291A1-511C-AD9C-630A-EEC5AC9C283A}"/>
              </a:ext>
            </a:extLst>
          </p:cNvPr>
          <p:cNvCxnSpPr>
            <a:cxnSpLocks/>
          </p:cNvCxnSpPr>
          <p:nvPr/>
        </p:nvCxnSpPr>
        <p:spPr>
          <a:xfrm flipH="1" flipV="1">
            <a:off x="5107054" y="4606509"/>
            <a:ext cx="1815549" cy="7566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3D4FA1-8A25-0D37-F1E9-2ADD4CF709A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912198" y="4263335"/>
            <a:ext cx="934245" cy="104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9009D2-3C9D-9776-DC73-654747E010D5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403035" y="4621696"/>
            <a:ext cx="725556" cy="7268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1D8D2F-758E-6F8A-3B9E-35043EEA753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410739" y="4273827"/>
            <a:ext cx="520147" cy="1490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40501E-8C50-CB2F-D283-4ADD259CE7E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059058" y="3426931"/>
            <a:ext cx="3069533" cy="4990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3ED4BE-FE9A-A421-1A65-ECC648AF7162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>
            <a:off x="2872409" y="4621696"/>
            <a:ext cx="2256182" cy="677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79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9929-2DBB-25E4-DFDF-4F1FD83C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C8DC-A00F-A3AA-446A-F86424E9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400" dirty="0"/>
              <a:t>Download from GIT the SpringDemo application </a:t>
            </a:r>
          </a:p>
          <a:p>
            <a:pPr marL="0" indent="0" algn="l">
              <a:buNone/>
            </a:pPr>
            <a:r>
              <a:rPr lang="en-US" sz="2000" dirty="0">
                <a:hlinkClick r:id="rId2"/>
              </a:rPr>
              <a:t>https://github.com/ybensman/SpringDemo</a:t>
            </a:r>
            <a:endParaRPr lang="en-IL" sz="2000" dirty="0"/>
          </a:p>
          <a:p>
            <a:r>
              <a:rPr lang="en-IL" sz="2400" dirty="0"/>
              <a:t>Enter the following changes to the application (ensure that it is compiled and running after every step):</a:t>
            </a:r>
          </a:p>
          <a:p>
            <a:pPr lvl="1"/>
            <a:r>
              <a:rPr lang="en-IL" sz="2200" dirty="0"/>
              <a:t>Create classes for Keyboard, Mouse, and AmdCentralProcessingUnit. Define them as beans.</a:t>
            </a:r>
            <a:endParaRPr lang="en-IL" sz="2000" dirty="0"/>
          </a:p>
          <a:p>
            <a:pPr lvl="1"/>
            <a:r>
              <a:rPr lang="en-IL" sz="2200" dirty="0"/>
              <a:t>Add Keyboard and Mouse to Computer. </a:t>
            </a:r>
          </a:p>
          <a:p>
            <a:pPr lvl="1"/>
            <a:r>
              <a:rPr lang="en-IL" sz="2200" dirty="0"/>
              <a:t>Change the bean Computer to work with AmdCentralProcessingUnit. </a:t>
            </a:r>
          </a:p>
        </p:txBody>
      </p:sp>
    </p:spTree>
    <p:extLst>
      <p:ext uri="{BB962C8B-B14F-4D97-AF65-F5344CB8AC3E}">
        <p14:creationId xmlns:p14="http://schemas.microsoft.com/office/powerpoint/2010/main" val="161923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1FB9-9B0B-545D-9086-6D0ED7A3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The Spring Framework: History and Motivation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C1B7-BBC2-FCE1-ED0B-639ACDFB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153"/>
            <a:ext cx="8596668" cy="4475210"/>
          </a:xfrm>
        </p:spPr>
        <p:txBody>
          <a:bodyPr>
            <a:normAutofit/>
          </a:bodyPr>
          <a:lstStyle/>
          <a:p>
            <a:r>
              <a:rPr lang="en-US" sz="2000" dirty="0"/>
              <a:t>The first version of </a:t>
            </a:r>
            <a:r>
              <a:rPr lang="en-US" sz="2000" dirty="0">
                <a:solidFill>
                  <a:srgbClr val="92D050"/>
                </a:solidFill>
              </a:rPr>
              <a:t>Spring</a:t>
            </a:r>
            <a:r>
              <a:rPr lang="en-US" sz="2000" dirty="0"/>
              <a:t> was written by </a:t>
            </a:r>
            <a:r>
              <a:rPr lang="en-US" sz="2000" dirty="0">
                <a:solidFill>
                  <a:srgbClr val="00B0F0"/>
                </a:solidFill>
              </a:rPr>
              <a:t>Rod Johnson </a:t>
            </a:r>
            <a:r>
              <a:rPr lang="en-US" sz="2000" dirty="0"/>
              <a:t>in October 2004. </a:t>
            </a:r>
          </a:p>
          <a:p>
            <a:r>
              <a:rPr lang="en-US" sz="2000" dirty="0"/>
              <a:t>The purposes of its creation was to make Java server-side development easier and to allow dev teams to more quickly create their applications. </a:t>
            </a:r>
          </a:p>
          <a:p>
            <a:r>
              <a:rPr lang="en-US" sz="2000" dirty="0"/>
              <a:t>Prior to Spring, Java developers relied on traditional </a:t>
            </a:r>
            <a:r>
              <a:rPr lang="en-US" sz="2000" dirty="0">
                <a:solidFill>
                  <a:srgbClr val="00B0F0"/>
                </a:solidFill>
              </a:rPr>
              <a:t>Java EE </a:t>
            </a:r>
            <a:r>
              <a:rPr lang="en-US" sz="2000" dirty="0"/>
              <a:t>to create their applications. This led to three main problems:</a:t>
            </a:r>
          </a:p>
          <a:p>
            <a:pPr lvl="1"/>
            <a:r>
              <a:rPr lang="en-US" sz="1800" dirty="0"/>
              <a:t>Developers had to draw on countless configurations.</a:t>
            </a:r>
          </a:p>
          <a:p>
            <a:pPr lvl="1"/>
            <a:r>
              <a:rPr lang="en-US" sz="1800" dirty="0"/>
              <a:t>Developers had to hard-code all the dependencies each component required.</a:t>
            </a:r>
          </a:p>
          <a:p>
            <a:pPr lvl="1"/>
            <a:r>
              <a:rPr lang="en-US" sz="1800" dirty="0"/>
              <a:t>All of Java EE's features were supported, and thus needed to be configured. This led to very bloated code that slowed down applications. </a:t>
            </a:r>
          </a:p>
        </p:txBody>
      </p:sp>
    </p:spTree>
    <p:extLst>
      <p:ext uri="{BB962C8B-B14F-4D97-AF65-F5344CB8AC3E}">
        <p14:creationId xmlns:p14="http://schemas.microsoft.com/office/powerpoint/2010/main" val="16380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377E-4F09-AA5D-9D44-97CD6125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sz="4000" dirty="0"/>
              <a:t>Inversion of Control and Dependency Injection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94FD6-FD0F-28BA-C528-4B2CBC680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6801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A4EE-84EC-E485-E512-78ACFCD2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732"/>
          </a:xfrm>
        </p:spPr>
        <p:txBody>
          <a:bodyPr/>
          <a:lstStyle/>
          <a:p>
            <a:r>
              <a:rPr lang="en-IL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48CB-6AC2-97D5-F19E-45729633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791"/>
            <a:ext cx="8596668" cy="442657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IoC</a:t>
            </a:r>
            <a:r>
              <a:rPr lang="en-US" sz="2800" dirty="0">
                <a:solidFill>
                  <a:srgbClr val="000000"/>
                </a:solidFill>
              </a:rPr>
              <a:t> is a design principle which recommends to invert different kinds of controls in object-oriented design to achieve loose coupling.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Here, controls refer to any additional responsibilities a class has, other than its main responsibility.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This include control over the flow of an application, and control over the flow of an object creation or dependent object creation and binding.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b="0" i="0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endParaRPr lang="en-US" dirty="0">
              <a:solidFill>
                <a:srgbClr val="000000"/>
              </a:solidFill>
              <a:latin typeface="Raleway" panose="020F050202020403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1996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IL" dirty="0"/>
              <a:t>Lets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56371"/>
            <a:ext cx="8506423" cy="77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traditional OOP programming, upon creation of the object (e.g., Computer), it will also create (</a:t>
            </a:r>
            <a:r>
              <a:rPr lang="en-US" i="1" dirty="0"/>
              <a:t>new</a:t>
            </a:r>
            <a:r>
              <a:rPr lang="en-US" dirty="0"/>
              <a:t>) its dependent classes (e.g., Processor, RAM instances):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2" y="2671025"/>
            <a:ext cx="859666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processor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paramCpu1, paramCpu2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randomAccessMemory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RandomAccessMemory(paramRam1, paramRam2, paramRam3);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graphicsCard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GraphicsCard(paramGDI1, paramGDI2);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coolers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Coolers(paramCool1);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410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45967</TotalTime>
  <Words>3481</Words>
  <Application>Microsoft Macintosh PowerPoint</Application>
  <PresentationFormat>Widescreen</PresentationFormat>
  <Paragraphs>424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-apple-system</vt:lpstr>
      <vt:lpstr>Arial</vt:lpstr>
      <vt:lpstr>Calibri</vt:lpstr>
      <vt:lpstr>Courier New</vt:lpstr>
      <vt:lpstr>Raleway</vt:lpstr>
      <vt:lpstr>Source Code Pro</vt:lpstr>
      <vt:lpstr>Trebuchet MS</vt:lpstr>
      <vt:lpstr>Wingdings 3</vt:lpstr>
      <vt:lpstr>Facet</vt:lpstr>
      <vt:lpstr>Spring Core  and Spring Boot</vt:lpstr>
      <vt:lpstr>Goals:</vt:lpstr>
      <vt:lpstr>Who am I?</vt:lpstr>
      <vt:lpstr>What we will learn in the course:</vt:lpstr>
      <vt:lpstr>Spring</vt:lpstr>
      <vt:lpstr>The Spring Framework: History and Motivation </vt:lpstr>
      <vt:lpstr>Inversion of Control and Dependency Injection</vt:lpstr>
      <vt:lpstr>Inversion of Control (IoC)</vt:lpstr>
      <vt:lpstr>Lets create a class using traditional OOP programming approach</vt:lpstr>
      <vt:lpstr>What could be the problems with this implementation:</vt:lpstr>
      <vt:lpstr>The Inversion of Control (IoC) principle inverts the control</vt:lpstr>
      <vt:lpstr>Lets use the Factory pattern</vt:lpstr>
      <vt:lpstr>Dependency Injection explained</vt:lpstr>
      <vt:lpstr>Dependency Injection illustrated</vt:lpstr>
      <vt:lpstr>By using DI, we can rewrite the example without specifying the implementation of the components that we want:  </vt:lpstr>
      <vt:lpstr>Spring Framework</vt:lpstr>
      <vt:lpstr>Part 2: Spring Framework</vt:lpstr>
      <vt:lpstr>Inversion of Control (IoC) and Dependency Injection (DI) in Spring</vt:lpstr>
      <vt:lpstr>Spring Terminology</vt:lpstr>
      <vt:lpstr>ApplicationContext</vt:lpstr>
      <vt:lpstr>Spring IoC</vt:lpstr>
      <vt:lpstr>Spring Beans configuration</vt:lpstr>
      <vt:lpstr>Beans configuration: @Bean-annotated methods within a @Configuration class </vt:lpstr>
      <vt:lpstr>Beans configuration: @Component-annotated classes </vt:lpstr>
      <vt:lpstr>@Bean vs @Component</vt:lpstr>
      <vt:lpstr>Dependency Injection in Spring</vt:lpstr>
      <vt:lpstr>Constructor injection</vt:lpstr>
      <vt:lpstr>Field injection</vt:lpstr>
      <vt:lpstr>Setter injection</vt:lpstr>
      <vt:lpstr>Constructor vs Field vs Setter Injection</vt:lpstr>
      <vt:lpstr>Dependency Injection - @Autowired</vt:lpstr>
      <vt:lpstr>How Spring looks for beans to wire?</vt:lpstr>
      <vt:lpstr>Autowire behaviour: Match by Type</vt:lpstr>
      <vt:lpstr>Autowire behaviour: Match by Qualifier</vt:lpstr>
      <vt:lpstr>Autowire behaviour: Match by Name</vt:lpstr>
      <vt:lpstr>DEMO – Dependency Injection in Spring (Computer bean)</vt:lpstr>
      <vt:lpstr>Spring Boot</vt:lpstr>
      <vt:lpstr>Part 3: Spring Boot</vt:lpstr>
      <vt:lpstr>How would I like to improve my application?</vt:lpstr>
      <vt:lpstr>Spring Boot is the solution (and for plenty of other issues as well)</vt:lpstr>
      <vt:lpstr>DEMO – Computer in Spring Boot application</vt:lpstr>
      <vt:lpstr>What problems Spring Boot solves:</vt:lpstr>
      <vt:lpstr>How Spring Boot solves them:</vt:lpstr>
      <vt:lpstr>Spring Boot (cont.)</vt:lpstr>
      <vt:lpstr>Spring Boot Starters</vt:lpstr>
      <vt:lpstr>Spring Boot Starters (cont.)</vt:lpstr>
      <vt:lpstr>Initializing a Spring Boot application with Spring Initializr</vt:lpstr>
      <vt:lpstr>Initializing a Spring Boot application: @SpringBootApplication</vt:lpstr>
      <vt:lpstr>Spring vs. Spring Boot</vt:lpstr>
      <vt:lpstr>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Bensman, Julia</cp:lastModifiedBy>
  <cp:revision>67</cp:revision>
  <dcterms:created xsi:type="dcterms:W3CDTF">2022-11-18T15:10:01Z</dcterms:created>
  <dcterms:modified xsi:type="dcterms:W3CDTF">2023-05-29T15:32:08Z</dcterms:modified>
</cp:coreProperties>
</file>