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92" r:id="rId3"/>
    <p:sldId id="283" r:id="rId4"/>
    <p:sldId id="284" r:id="rId5"/>
    <p:sldId id="276" r:id="rId6"/>
    <p:sldId id="285" r:id="rId7"/>
    <p:sldId id="286" r:id="rId8"/>
    <p:sldId id="312" r:id="rId9"/>
    <p:sldId id="313" r:id="rId10"/>
    <p:sldId id="293" r:id="rId11"/>
    <p:sldId id="294" r:id="rId12"/>
    <p:sldId id="29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7"/>
    <p:restoredTop sz="85374"/>
  </p:normalViewPr>
  <p:slideViewPr>
    <p:cSldViewPr snapToGrid="0">
      <p:cViewPr varScale="1">
        <p:scale>
          <a:sx n="108" d="100"/>
          <a:sy n="108" d="100"/>
        </p:scale>
        <p:origin x="1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24/05/2023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</a:rPr>
              <a:t>Note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Default is </a:t>
            </a:r>
            <a:r>
              <a:rPr lang="en-US" sz="1200" dirty="0">
                <a:solidFill>
                  <a:srgbClr val="00B0F0"/>
                </a:solidFill>
              </a:rPr>
              <a:t>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In case the bean is needed for another non-lazy bean – it will still be created eagerly…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b="1" dirty="0"/>
              <a:t>Prototype</a:t>
            </a:r>
            <a:r>
              <a:rPr lang="en-US" sz="1200" dirty="0"/>
              <a:t> beans are lazy by definition…</a:t>
            </a:r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583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r>
              <a:rPr lang="en-IL" dirty="0"/>
              <a:t>Spring </a:t>
            </a:r>
            <a:r>
              <a:rPr lang="en-US" dirty="0"/>
              <a:t>Additional Features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r>
              <a:rPr lang="en-IL"/>
              <a:t>Yulia Bensman, 2023</a:t>
            </a:r>
            <a:endParaRPr lang="en-IL" dirty="0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543D-F009-3CE9-CDF7-B0B4DA9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983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PostConstruct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@</a:t>
            </a:r>
            <a:r>
              <a:rPr lang="en-US" dirty="0" err="1"/>
              <a:t>PreDestroy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A9594-6647-F68D-B755-52004E149EB5}"/>
              </a:ext>
            </a:extLst>
          </p:cNvPr>
          <p:cNvSpPr txBox="1"/>
          <p:nvPr/>
        </p:nvSpPr>
        <p:spPr>
          <a:xfrm>
            <a:off x="677334" y="1506583"/>
            <a:ext cx="4748106" cy="46474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Spring</a:t>
            </a:r>
            <a:r>
              <a:rPr lang="en-US" dirty="0"/>
              <a:t> calls the methods annotated with </a:t>
            </a:r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PostConstruct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only once, just after the initialization of bean properties.</a:t>
            </a:r>
            <a:endParaRPr lang="en-IL" dirty="0"/>
          </a:p>
          <a:p>
            <a:endParaRPr lang="en-IL" dirty="0"/>
          </a:p>
          <a:p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400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 admin =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User("admin", "admin password");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User("user", "user password");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(admin,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B83EA-5DF5-3546-FF69-E06F062B1466}"/>
              </a:ext>
            </a:extLst>
          </p:cNvPr>
          <p:cNvSpPr txBox="1"/>
          <p:nvPr/>
        </p:nvSpPr>
        <p:spPr>
          <a:xfrm>
            <a:off x="6096000" y="1540626"/>
            <a:ext cx="4815841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method annotated with </a:t>
            </a:r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PreDestroy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runs only once, just before Spring removes our bean from the application context.</a:t>
            </a:r>
          </a:p>
          <a:p>
            <a:endParaRPr lang="en-IL" dirty="0"/>
          </a:p>
          <a:p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dbConnection.close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1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22D6-DF23-BFB7-8189-723B3A89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4: 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01EF-9E39-B87D-D8D1-88011228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By default, </a:t>
            </a:r>
            <a:r>
              <a:rPr lang="en-US" sz="2400" dirty="0">
                <a:solidFill>
                  <a:schemeClr val="accent1"/>
                </a:solidFill>
              </a:rPr>
              <a:t>Spring’s</a:t>
            </a:r>
            <a:r>
              <a:rPr lang="en-US" sz="2400" dirty="0"/>
              <a:t> container is created eagerly: it immediately aims to create </a:t>
            </a:r>
            <a:r>
              <a:rPr lang="en-US" sz="2400" b="1" u="sng" dirty="0"/>
              <a:t>all</a:t>
            </a:r>
            <a:r>
              <a:rPr lang="en-US" sz="2400" dirty="0"/>
              <a:t> beans along with their relationships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Pros: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Fail fast</a:t>
            </a:r>
            <a:r>
              <a:rPr lang="en-US" sz="2400" dirty="0"/>
              <a:t>: If there are any problems with wiring – they are discovered immediately when the app comes up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Performance</a:t>
            </a:r>
            <a:r>
              <a:rPr lang="en-US" sz="2400" dirty="0"/>
              <a:t>: all beans are up and ready to use during the application lifecycle. No time will be spent for creating a bean </a:t>
            </a:r>
            <a:r>
              <a:rPr lang="en-US" sz="2400" u="sng" dirty="0"/>
              <a:t>as part of the runtime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6525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F61E-60DB-6A41-F727-DD535016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AF5A-6C9A-E23A-45BF-6BEA1085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538"/>
            <a:ext cx="8596668" cy="20313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heavily created beans, and\or ones that are not sure to encounter during the application lifetime,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>
                <a:solidFill>
                  <a:srgbClr val="008E40"/>
                </a:solidFill>
              </a:rPr>
              <a:t> </a:t>
            </a:r>
            <a:r>
              <a:rPr lang="en-US" sz="2400" dirty="0"/>
              <a:t>offers lazy bean creation. </a:t>
            </a:r>
          </a:p>
          <a:p>
            <a:r>
              <a:rPr lang="en-US" sz="2400" dirty="0"/>
              <a:t>If the bean is defined as Lazy,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will create it only when needed.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F8A78-8D55-3355-188E-5B79828AEA57}"/>
              </a:ext>
            </a:extLst>
          </p:cNvPr>
          <p:cNvSpPr txBox="1"/>
          <p:nvPr/>
        </p:nvSpPr>
        <p:spPr>
          <a:xfrm>
            <a:off x="677334" y="3758683"/>
            <a:ext cx="8596668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MyLazyBean.class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AC5AE86-EB5B-F23D-6A5C-531E113903DC}"/>
              </a:ext>
            </a:extLst>
          </p:cNvPr>
          <p:cNvSpPr/>
          <p:nvPr/>
        </p:nvSpPr>
        <p:spPr>
          <a:xfrm>
            <a:off x="7074526" y="5499462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1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06D3-67B7-5AD4-EEBB-A8EB3169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IL" dirty="0"/>
              <a:t>Lazy initialization and @Autowired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FAF15-3C01-3E8D-EC89-2D74013A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1" y="1515292"/>
            <a:ext cx="9064998" cy="4476206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/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C4E9DE4F-11F4-1F16-79AF-F7D1FFE58DE6}"/>
              </a:ext>
            </a:extLst>
          </p:cNvPr>
          <p:cNvSpPr/>
          <p:nvPr/>
        </p:nvSpPr>
        <p:spPr>
          <a:xfrm>
            <a:off x="4075611" y="5512525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7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1AC4-22EE-0388-2D40-7A83158E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463F-1550-4AB6-EAE3-53B0230E1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3200" dirty="0"/>
              <a:t>Beans Scope</a:t>
            </a:r>
          </a:p>
          <a:p>
            <a:r>
              <a:rPr lang="en-IL" sz="3200" dirty="0"/>
              <a:t>Collections</a:t>
            </a:r>
          </a:p>
          <a:p>
            <a:r>
              <a:rPr lang="en-IL" sz="3200" dirty="0"/>
              <a:t>Post Construct, PreDestroy annotations</a:t>
            </a:r>
          </a:p>
          <a:p>
            <a:r>
              <a:rPr lang="en-IL" sz="3200" dirty="0"/>
              <a:t>L</a:t>
            </a:r>
            <a:r>
              <a:rPr lang="en-US" sz="3200" dirty="0"/>
              <a:t>a</a:t>
            </a:r>
            <a:r>
              <a:rPr lang="en-IL" sz="3200" dirty="0"/>
              <a:t>zy Bean Initialization </a:t>
            </a:r>
          </a:p>
        </p:txBody>
      </p:sp>
    </p:spTree>
    <p:extLst>
      <p:ext uri="{BB962C8B-B14F-4D97-AF65-F5344CB8AC3E}">
        <p14:creationId xmlns:p14="http://schemas.microsoft.com/office/powerpoint/2010/main" val="34847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551C-ABF5-B32D-11EC-36AA7C1B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1: Beans Scope</a:t>
            </a:r>
          </a:p>
        </p:txBody>
      </p:sp>
      <p:sp>
        <p:nvSpPr>
          <p:cNvPr id="4" name="Flowchart: Magnetic Disk 4">
            <a:extLst>
              <a:ext uri="{FF2B5EF4-FFF2-40B4-BE49-F238E27FC236}">
                <a16:creationId xmlns:a16="http://schemas.microsoft.com/office/drawing/2014/main" id="{914664F1-3C1E-84ED-FEE8-81325AE1AE9B}"/>
              </a:ext>
            </a:extLst>
          </p:cNvPr>
          <p:cNvSpPr/>
          <p:nvPr/>
        </p:nvSpPr>
        <p:spPr>
          <a:xfrm>
            <a:off x="1246907" y="2402098"/>
            <a:ext cx="3138055" cy="2119745"/>
          </a:xfrm>
          <a:prstGeom prst="flowChartMagneticDisk">
            <a:avLst/>
          </a:prstGeom>
          <a:solidFill>
            <a:srgbClr val="008E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31426964-E576-FA45-3693-322795139886}"/>
              </a:ext>
            </a:extLst>
          </p:cNvPr>
          <p:cNvSpPr/>
          <p:nvPr/>
        </p:nvSpPr>
        <p:spPr>
          <a:xfrm>
            <a:off x="3346522" y="3384837"/>
            <a:ext cx="758536" cy="727363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u="sng" dirty="0"/>
              <a:t>Bean</a:t>
            </a:r>
          </a:p>
          <a:p>
            <a:pPr algn="ctr"/>
            <a:r>
              <a:rPr lang="en-US" dirty="0" err="1"/>
              <a:t>xyz</a:t>
            </a:r>
            <a:endParaRPr lang="he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07F59-15AD-2C09-E555-63E602CFF502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4105058" y="3026910"/>
            <a:ext cx="1424204" cy="72160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B381C2-AB32-EFDD-DDB0-0EE50A9158F3}"/>
              </a:ext>
            </a:extLst>
          </p:cNvPr>
          <p:cNvSpPr txBox="1"/>
          <p:nvPr/>
        </p:nvSpPr>
        <p:spPr>
          <a:xfrm>
            <a:off x="1719694" y="2439473"/>
            <a:ext cx="219248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Application Context</a:t>
            </a:r>
          </a:p>
          <a:p>
            <a:pPr algn="ctr"/>
            <a:r>
              <a:rPr lang="en-US" sz="1600" b="1" dirty="0"/>
              <a:t>(container)</a:t>
            </a:r>
            <a:endParaRPr lang="he-IL" sz="1600" b="1" dirty="0"/>
          </a:p>
        </p:txBody>
      </p:sp>
      <p:sp>
        <p:nvSpPr>
          <p:cNvPr id="8" name="Rectangle: Rounded Corners 11">
            <a:extLst>
              <a:ext uri="{FF2B5EF4-FFF2-40B4-BE49-F238E27FC236}">
                <a16:creationId xmlns:a16="http://schemas.microsoft.com/office/drawing/2014/main" id="{24754504-606A-1DE1-5A32-FC4EC893AB3A}"/>
              </a:ext>
            </a:extLst>
          </p:cNvPr>
          <p:cNvSpPr/>
          <p:nvPr/>
        </p:nvSpPr>
        <p:spPr>
          <a:xfrm>
            <a:off x="1719694" y="3120874"/>
            <a:ext cx="501362" cy="346501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02022C73-00DB-929D-19E7-CD44AC048C94}"/>
              </a:ext>
            </a:extLst>
          </p:cNvPr>
          <p:cNvSpPr/>
          <p:nvPr/>
        </p:nvSpPr>
        <p:spPr>
          <a:xfrm>
            <a:off x="2391207" y="3352766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93C38401-CB22-1CBD-4EE0-15C82B07B541}"/>
              </a:ext>
            </a:extLst>
          </p:cNvPr>
          <p:cNvSpPr/>
          <p:nvPr/>
        </p:nvSpPr>
        <p:spPr>
          <a:xfrm>
            <a:off x="2800348" y="3983317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FE1645C6-0A16-F9AB-8F05-83A79CF4982C}"/>
              </a:ext>
            </a:extLst>
          </p:cNvPr>
          <p:cNvSpPr/>
          <p:nvPr/>
        </p:nvSpPr>
        <p:spPr>
          <a:xfrm>
            <a:off x="1841788" y="3983317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B35727CB-BB51-6AAA-3487-F769208C5CA0}"/>
              </a:ext>
            </a:extLst>
          </p:cNvPr>
          <p:cNvSpPr/>
          <p:nvPr/>
        </p:nvSpPr>
        <p:spPr>
          <a:xfrm>
            <a:off x="1462520" y="3566678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E18E2A-0BF8-AFA5-D3C5-E6D9C18C1255}"/>
              </a:ext>
            </a:extLst>
          </p:cNvPr>
          <p:cNvGrpSpPr/>
          <p:nvPr/>
        </p:nvGrpSpPr>
        <p:grpSpPr>
          <a:xfrm>
            <a:off x="5529262" y="2586445"/>
            <a:ext cx="3475401" cy="880929"/>
            <a:chOff x="6477002" y="1652153"/>
            <a:chExt cx="4132116" cy="1330037"/>
          </a:xfrm>
        </p:grpSpPr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79DBCD2B-0311-FB21-681F-F1F9D85237CE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1EB8CE-5939-40FB-6FF1-8250A7A41302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A</a:t>
              </a:r>
              <a:endParaRPr lang="he-IL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BBD2D4-5F82-F3E1-0399-102CF2042EBD}"/>
              </a:ext>
            </a:extLst>
          </p:cNvPr>
          <p:cNvGrpSpPr/>
          <p:nvPr/>
        </p:nvGrpSpPr>
        <p:grpSpPr>
          <a:xfrm>
            <a:off x="5529262" y="4017792"/>
            <a:ext cx="3475401" cy="880929"/>
            <a:chOff x="6477002" y="1652153"/>
            <a:chExt cx="4132116" cy="1330037"/>
          </a:xfrm>
        </p:grpSpPr>
        <p:sp>
          <p:nvSpPr>
            <p:cNvPr id="17" name="Rectangle: Rounded Corners 23">
              <a:extLst>
                <a:ext uri="{FF2B5EF4-FFF2-40B4-BE49-F238E27FC236}">
                  <a16:creationId xmlns:a16="http://schemas.microsoft.com/office/drawing/2014/main" id="{77BAFC8C-BDB0-041A-3E43-9A5A3CC7A257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26309F-446C-71A7-42E4-2EE44B6EF967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B</a:t>
              </a:r>
              <a:endParaRPr lang="he-IL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BB38E2-6D12-4187-8606-37D1AC916D82}"/>
              </a:ext>
            </a:extLst>
          </p:cNvPr>
          <p:cNvGrpSpPr/>
          <p:nvPr/>
        </p:nvGrpSpPr>
        <p:grpSpPr>
          <a:xfrm>
            <a:off x="5529261" y="5449139"/>
            <a:ext cx="3475401" cy="880929"/>
            <a:chOff x="6477002" y="1652153"/>
            <a:chExt cx="4132116" cy="1330037"/>
          </a:xfrm>
        </p:grpSpPr>
        <p:sp>
          <p:nvSpPr>
            <p:cNvPr id="20" name="Rectangle: Rounded Corners 26">
              <a:extLst>
                <a:ext uri="{FF2B5EF4-FFF2-40B4-BE49-F238E27FC236}">
                  <a16:creationId xmlns:a16="http://schemas.microsoft.com/office/drawing/2014/main" id="{62A282C8-9716-5E34-CA2C-443E8E959409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4EB905-CC60-1BB3-6FA2-67803D50CAFF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C</a:t>
              </a:r>
              <a:endParaRPr lang="he-IL" b="1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743A11-B4C0-0092-A919-C95584464674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4105058" y="3748519"/>
            <a:ext cx="1424204" cy="70973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D78081-0C8B-B3AD-6020-1716AEB33CE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4105058" y="3748519"/>
            <a:ext cx="1424203" cy="214108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2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68FE-5CE8-7245-DF2E-0A434E5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03CD-D990-D185-70D3-131DF36E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251"/>
            <a:ext cx="8596668" cy="446511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D2DFF"/>
                </a:solidFill>
              </a:rPr>
              <a:t>Scope</a:t>
            </a:r>
            <a:r>
              <a:rPr lang="en-US" sz="2000" dirty="0"/>
              <a:t> of a bean describes how many instances should the container manage</a:t>
            </a:r>
          </a:p>
          <a:p>
            <a:r>
              <a:rPr lang="en-IL" sz="2000" dirty="0"/>
              <a:t>There are 6 types of beans scope. The most popular are: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D2DFF"/>
                </a:solidFill>
              </a:rPr>
              <a:t>Singleton</a:t>
            </a:r>
            <a:r>
              <a:rPr lang="en-US" sz="1800" dirty="0"/>
              <a:t> (default) – the bean’s instance is created </a:t>
            </a:r>
            <a:r>
              <a:rPr lang="en-US" sz="1800" b="1" u="sng" dirty="0"/>
              <a:t>exactly once</a:t>
            </a:r>
            <a:r>
              <a:rPr lang="en-US" sz="1800" dirty="0"/>
              <a:t>, and the </a:t>
            </a:r>
            <a:r>
              <a:rPr lang="en-US" sz="1800" u="sng" dirty="0"/>
              <a:t>same</a:t>
            </a:r>
            <a:r>
              <a:rPr lang="en-US" sz="1800" dirty="0"/>
              <a:t> instance will be injected and used whenever it is requested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D2DFF"/>
                </a:solidFill>
              </a:rPr>
              <a:t>Prototype</a:t>
            </a:r>
            <a:r>
              <a:rPr lang="en-US" sz="1800" dirty="0"/>
              <a:t> – whenever an instance of a certain bean is requested – a </a:t>
            </a:r>
            <a:r>
              <a:rPr lang="en-US" sz="1800" u="sng" dirty="0"/>
              <a:t>new</a:t>
            </a:r>
            <a:r>
              <a:rPr lang="en-US" sz="1800" dirty="0"/>
              <a:t> instance of it will be created</a:t>
            </a:r>
          </a:p>
          <a:p>
            <a:pPr marL="457200" lvl="1" indent="0">
              <a:buNone/>
            </a:pPr>
            <a:r>
              <a:rPr lang="en-US" sz="1800" dirty="0"/>
              <a:t>The last four scopes are only available in a web-aware application: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Request</a:t>
            </a:r>
            <a:r>
              <a:rPr lang="en-US" sz="1800" dirty="0"/>
              <a:t> – per Http call</a:t>
            </a:r>
            <a:endParaRPr lang="ru-RU" sz="1800" dirty="0"/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Session</a:t>
            </a:r>
            <a:r>
              <a:rPr lang="en-US" sz="1800" dirty="0"/>
              <a:t> – per user session</a:t>
            </a:r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Application</a:t>
            </a:r>
            <a:r>
              <a:rPr lang="en-US" sz="1800" dirty="0"/>
              <a:t> – per servlet context</a:t>
            </a:r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WebSocket</a:t>
            </a:r>
            <a:r>
              <a:rPr lang="en-US" sz="1800" dirty="0"/>
              <a:t> - per web socket connection </a:t>
            </a:r>
          </a:p>
          <a:p>
            <a:pPr lvl="1">
              <a:buFont typeface="+mj-lt"/>
              <a:buAutoNum type="arabicPeriod" startAt="3"/>
            </a:pPr>
            <a:endParaRPr lang="he-IL" sz="1600" dirty="0"/>
          </a:p>
          <a:p>
            <a:pPr lvl="1">
              <a:buFont typeface="+mj-lt"/>
              <a:buAutoNum type="arabicPeriod" startAt="3"/>
            </a:pP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0973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436B-EF9C-69FD-BC5B-867134DF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1A8B-51C4-BB36-10BE-55514289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3644537"/>
            <a:ext cx="4184035" cy="239682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@Scope("singleton")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personSingleton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CD4F2-B702-9DE4-81BE-E1DCF3835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3644537"/>
            <a:ext cx="4184034" cy="239682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personPrototype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2E938F-43EF-9031-0322-AFFCEE872EC8}"/>
              </a:ext>
            </a:extLst>
          </p:cNvPr>
          <p:cNvSpPr txBox="1">
            <a:spLocks/>
          </p:cNvSpPr>
          <p:nvPr/>
        </p:nvSpPr>
        <p:spPr>
          <a:xfrm>
            <a:off x="2325189" y="1488614"/>
            <a:ext cx="6723017" cy="1724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54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4837-F5FC-7A73-CF6F-7D657EED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5989"/>
          </a:xfrm>
        </p:spPr>
        <p:txBody>
          <a:bodyPr/>
          <a:lstStyle/>
          <a:p>
            <a:r>
              <a:rPr lang="en-IL" dirty="0"/>
              <a:t>Part 2: Spring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FF13-2588-99DE-8909-AB06DBA2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1680"/>
            <a:ext cx="8596668" cy="4236720"/>
          </a:xfrm>
        </p:spPr>
        <p:txBody>
          <a:bodyPr/>
          <a:lstStyle/>
          <a:p>
            <a:r>
              <a:rPr lang="en-US" sz="2400" dirty="0"/>
              <a:t>Spring supports the automatic definition of various collections: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List</a:t>
            </a:r>
            <a:r>
              <a:rPr lang="en-US" sz="2400" dirty="0"/>
              <a:t> (concrete class: </a:t>
            </a:r>
            <a:r>
              <a:rPr lang="en-US" sz="2400" dirty="0" err="1">
                <a:solidFill>
                  <a:srgbClr val="0000FF"/>
                </a:solidFill>
              </a:rPr>
              <a:t>ArrayList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Set</a:t>
            </a:r>
            <a:r>
              <a:rPr lang="en-US" sz="2400" dirty="0"/>
              <a:t> (concrete class: </a:t>
            </a:r>
            <a:r>
              <a:rPr lang="en-US" sz="2400" dirty="0">
                <a:solidFill>
                  <a:srgbClr val="0000FF"/>
                </a:solidFill>
              </a:rPr>
              <a:t>HashSet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Map</a:t>
            </a:r>
            <a:r>
              <a:rPr lang="en-US" sz="2400" dirty="0"/>
              <a:t> (concrete class: </a:t>
            </a:r>
            <a:r>
              <a:rPr lang="en-US" sz="2400" dirty="0" err="1">
                <a:solidFill>
                  <a:srgbClr val="0000FF"/>
                </a:solidFill>
              </a:rPr>
              <a:t>TreeMap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Properties</a:t>
            </a:r>
            <a:r>
              <a:rPr lang="en-US" sz="2400" dirty="0"/>
              <a:t> (concrete class: </a:t>
            </a:r>
            <a:r>
              <a:rPr lang="en-US" sz="2400" dirty="0">
                <a:solidFill>
                  <a:srgbClr val="0000FF"/>
                </a:solidFill>
              </a:rPr>
              <a:t>Properties</a:t>
            </a:r>
            <a:r>
              <a:rPr lang="en-US" sz="2400" dirty="0"/>
              <a:t>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4441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9E29-30C0-8292-ECAB-5B9768ED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collections: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28E9-84F2-8ED3-EBAF-E11891205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207"/>
            <a:ext cx="8596668" cy="4613156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  <a:b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CollectionsConfig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b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Array.asList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(“1”),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(“2”));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ComponentsBean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5248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529C-3D2B-E87D-075A-ADB02E77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3514"/>
          </a:xfrm>
        </p:spPr>
        <p:txBody>
          <a:bodyPr/>
          <a:lstStyle/>
          <a:p>
            <a:r>
              <a:rPr lang="en-IL" dirty="0"/>
              <a:t>Part 3: @PostConstruct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54CB-DB54-1999-480E-575944DE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087"/>
            <a:ext cx="8596668" cy="4430276"/>
          </a:xfrm>
        </p:spPr>
        <p:txBody>
          <a:bodyPr>
            <a:normAutofit/>
          </a:bodyPr>
          <a:lstStyle/>
          <a:p>
            <a:r>
              <a:rPr lang="en-US" sz="1800" dirty="0"/>
              <a:t>Sometimes you may need access to the bean once it is fully created: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Perform some logical validation and assertions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Setup non-spring dependencies based on injectable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Verify </a:t>
            </a:r>
            <a:r>
              <a:rPr lang="en-US" sz="1800" dirty="0" err="1"/>
              <a:t>autowire</a:t>
            </a:r>
            <a:r>
              <a:rPr lang="en-US" sz="1800" dirty="0"/>
              <a:t> decisions</a:t>
            </a:r>
          </a:p>
          <a:p>
            <a:endParaRPr lang="en-US" sz="1800" dirty="0"/>
          </a:p>
          <a:p>
            <a:r>
              <a:rPr lang="en-US" sz="1800" dirty="0"/>
              <a:t>How can you know when a bean is passed through the creation process? 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sz="1800" dirty="0"/>
              <a:t>In constructor – setters DI have not been set yet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sz="1800" dirty="0"/>
              <a:t>In each setter – you can’t tell what is the status of other status</a:t>
            </a:r>
          </a:p>
          <a:p>
            <a:endParaRPr lang="en-IL" dirty="0"/>
          </a:p>
          <a:p>
            <a:r>
              <a:rPr lang="en-IL" dirty="0"/>
              <a:t>Solution - </a:t>
            </a:r>
            <a:r>
              <a:rPr lang="en-US" sz="1800" dirty="0"/>
              <a:t>add special annotation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accent1"/>
                </a:solidFill>
              </a:rPr>
              <a:t>@</a:t>
            </a:r>
            <a:r>
              <a:rPr lang="en-US" sz="1800" dirty="0" err="1">
                <a:solidFill>
                  <a:schemeClr val="accent1"/>
                </a:solidFill>
              </a:rPr>
              <a:t>PostConstruct</a:t>
            </a:r>
            <a:r>
              <a:rPr lang="en-US" sz="1800" dirty="0"/>
              <a:t>) to any method you wish (JSR-250)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2425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D1D8-EDAE-CB31-D6BC-8A46B89A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@PreDestroy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E08B-FE3F-29F4-9C8D-534030186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000" dirty="0"/>
              <a:t>Similar to @PostConstruct, </a:t>
            </a:r>
            <a:r>
              <a:rPr lang="en-IL" sz="2000" dirty="0">
                <a:solidFill>
                  <a:schemeClr val="accent1"/>
                </a:solidFill>
              </a:rPr>
              <a:t>@PreDestroy </a:t>
            </a:r>
            <a:r>
              <a:rPr lang="en-IL" sz="2000" dirty="0"/>
              <a:t>can be added to a function, and it will be called before the bean is going to be destroyed. </a:t>
            </a:r>
          </a:p>
          <a:p>
            <a:r>
              <a:rPr lang="en-IL" sz="2000" dirty="0"/>
              <a:t>Using </a:t>
            </a:r>
            <a:r>
              <a:rPr lang="en-IL" sz="2000" dirty="0">
                <a:solidFill>
                  <a:schemeClr val="accent1"/>
                </a:solidFill>
              </a:rPr>
              <a:t>@PreDestroy</a:t>
            </a:r>
            <a:r>
              <a:rPr lang="en-IL" sz="2000" dirty="0"/>
              <a:t>, you can supply a graceful shutdown for your bean.</a:t>
            </a:r>
          </a:p>
        </p:txBody>
      </p:sp>
    </p:spTree>
    <p:extLst>
      <p:ext uri="{BB962C8B-B14F-4D97-AF65-F5344CB8AC3E}">
        <p14:creationId xmlns:p14="http://schemas.microsoft.com/office/powerpoint/2010/main" val="33173111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39022</TotalTime>
  <Words>856</Words>
  <Application>Microsoft Macintosh PowerPoint</Application>
  <PresentationFormat>Widescreen</PresentationFormat>
  <Paragraphs>149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Wingdings 3</vt:lpstr>
      <vt:lpstr>Facet</vt:lpstr>
      <vt:lpstr>Spring Additional Features</vt:lpstr>
      <vt:lpstr>Spring additional features</vt:lpstr>
      <vt:lpstr>Part 1: Beans Scope</vt:lpstr>
      <vt:lpstr>Beans Scope</vt:lpstr>
      <vt:lpstr>Beans Scope: examples</vt:lpstr>
      <vt:lpstr>Part 2: Spring Collections</vt:lpstr>
      <vt:lpstr>Spring collections: example</vt:lpstr>
      <vt:lpstr>Part 3: @PostConstruct</vt:lpstr>
      <vt:lpstr>@PreDestroy</vt:lpstr>
      <vt:lpstr>@PostConstruct and @PreDestroy</vt:lpstr>
      <vt:lpstr>Part 4: Lazy initialization</vt:lpstr>
      <vt:lpstr>Lazy initialization</vt:lpstr>
      <vt:lpstr>Lazy initialization and @Autowired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Bensman, Julia</cp:lastModifiedBy>
  <cp:revision>60</cp:revision>
  <dcterms:created xsi:type="dcterms:W3CDTF">2022-11-18T15:10:01Z</dcterms:created>
  <dcterms:modified xsi:type="dcterms:W3CDTF">2023-05-24T19:51:52Z</dcterms:modified>
</cp:coreProperties>
</file>