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7" r:id="rId7"/>
    <p:sldId id="268" r:id="rId8"/>
    <p:sldId id="269" r:id="rId9"/>
    <p:sldId id="277" r:id="rId10"/>
    <p:sldId id="270" r:id="rId11"/>
    <p:sldId id="271" r:id="rId12"/>
    <p:sldId id="272" r:id="rId13"/>
    <p:sldId id="275" r:id="rId14"/>
    <p:sldId id="276" r:id="rId15"/>
    <p:sldId id="279" r:id="rId16"/>
    <p:sldId id="295" r:id="rId17"/>
    <p:sldId id="297" r:id="rId18"/>
    <p:sldId id="296" r:id="rId19"/>
    <p:sldId id="291" r:id="rId20"/>
    <p:sldId id="273" r:id="rId21"/>
    <p:sldId id="274" r:id="rId22"/>
    <p:sldId id="289" r:id="rId23"/>
    <p:sldId id="294" r:id="rId24"/>
    <p:sldId id="290" r:id="rId25"/>
    <p:sldId id="293" r:id="rId26"/>
    <p:sldId id="262" r:id="rId27"/>
    <p:sldId id="280" r:id="rId28"/>
    <p:sldId id="257" r:id="rId29"/>
    <p:sldId id="259" r:id="rId30"/>
    <p:sldId id="261" r:id="rId31"/>
    <p:sldId id="281" r:id="rId32"/>
    <p:sldId id="282" r:id="rId33"/>
    <p:sldId id="283" r:id="rId34"/>
    <p:sldId id="284" r:id="rId35"/>
    <p:sldId id="285" r:id="rId36"/>
    <p:sldId id="286" r:id="rId37"/>
    <p:sldId id="287" r:id="rId38"/>
    <p:sldId id="288"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5"/>
    <p:restoredTop sz="96327"/>
  </p:normalViewPr>
  <p:slideViewPr>
    <p:cSldViewPr snapToGrid="0">
      <p:cViewPr varScale="1">
        <p:scale>
          <a:sx n="139" d="100"/>
          <a:sy n="139" d="100"/>
        </p:scale>
        <p:origin x="12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080/calculate/add1/5/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calculate/add?num1=5&amp;num2=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numb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ballance/%7baccountID%7d/transaction/withdraw?amount=100&amp;currency=NIS" TargetMode="External"/><Relationship Id="rId2" Type="http://schemas.openxmlformats.org/officeDocument/2006/relationships/hyperlink" Target="http://localhost:8080/ballance/%7baccountID%7d/info?currency=NIS" TargetMode="External"/><Relationship Id="rId1" Type="http://schemas.openxmlformats.org/officeDocument/2006/relationships/slideLayout" Target="../slideLayouts/slideLayout2.xml"/><Relationship Id="rId4" Type="http://schemas.openxmlformats.org/officeDocument/2006/relationships/hyperlink" Target="http://localhost:8080/ballance/%7baccountID%7d/transaction/invest?amount=100&amp;currency=N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spring.io/spring-boot/docs/2.1.13.RELEASE/reference/html/boot-features-external-confi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baeldung.com/javax-validation" TargetMode="External"/><Relationship Id="rId2" Type="http://schemas.openxmlformats.org/officeDocument/2006/relationships/hyperlink" Target="https://javaee.github.io/javaee-spec/javadocs/javax/validation/constraints/package-summary.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80/actuator/heal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3878-E199-2756-B300-72074F632754}"/>
              </a:ext>
            </a:extLst>
          </p:cNvPr>
          <p:cNvSpPr>
            <a:spLocks noGrp="1"/>
          </p:cNvSpPr>
          <p:nvPr>
            <p:ph type="ctrTitle"/>
          </p:nvPr>
        </p:nvSpPr>
        <p:spPr>
          <a:xfrm>
            <a:off x="1576551" y="802859"/>
            <a:ext cx="7697451" cy="3249131"/>
          </a:xfrm>
        </p:spPr>
        <p:txBody>
          <a:bodyPr>
            <a:normAutofit/>
          </a:bodyPr>
          <a:lstStyle/>
          <a:p>
            <a:pPr algn="l"/>
            <a:r>
              <a:rPr lang="en-IL" dirty="0"/>
              <a:t>Creating Microservices with Spring Boot</a:t>
            </a:r>
          </a:p>
        </p:txBody>
      </p:sp>
      <p:sp>
        <p:nvSpPr>
          <p:cNvPr id="3" name="Subtitle 2">
            <a:extLst>
              <a:ext uri="{FF2B5EF4-FFF2-40B4-BE49-F238E27FC236}">
                <a16:creationId xmlns:a16="http://schemas.microsoft.com/office/drawing/2014/main" id="{ADD4A482-C189-3F76-854E-12BFC5CAC62F}"/>
              </a:ext>
            </a:extLst>
          </p:cNvPr>
          <p:cNvSpPr>
            <a:spLocks noGrp="1"/>
          </p:cNvSpPr>
          <p:nvPr>
            <p:ph type="subTitle" idx="1"/>
          </p:nvPr>
        </p:nvSpPr>
        <p:spPr>
          <a:xfrm>
            <a:off x="4974336" y="4514446"/>
            <a:ext cx="4299666" cy="871042"/>
          </a:xfrm>
        </p:spPr>
        <p:txBody>
          <a:bodyPr>
            <a:normAutofit/>
          </a:bodyPr>
          <a:lstStyle/>
          <a:p>
            <a:pPr algn="l"/>
            <a:r>
              <a:rPr lang="en-IL" dirty="0"/>
              <a:t>Yulia Bensman, 2023</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3" name="Picture 32" descr="Logo, icon&#10;&#10;Description automatically generated">
            <a:extLst>
              <a:ext uri="{FF2B5EF4-FFF2-40B4-BE49-F238E27FC236}">
                <a16:creationId xmlns:a16="http://schemas.microsoft.com/office/drawing/2014/main" id="{2499BA24-AE93-B9A5-7439-CB08A38EDF99}"/>
              </a:ext>
            </a:extLst>
          </p:cNvPr>
          <p:cNvPicPr>
            <a:picLocks noChangeAspect="1"/>
          </p:cNvPicPr>
          <p:nvPr/>
        </p:nvPicPr>
        <p:blipFill>
          <a:blip r:embed="rId2"/>
          <a:stretch>
            <a:fillRect/>
          </a:stretch>
        </p:blipFill>
        <p:spPr>
          <a:xfrm>
            <a:off x="6998596" y="334809"/>
            <a:ext cx="2275406" cy="2275406"/>
          </a:xfrm>
          <a:prstGeom prst="rect">
            <a:avLst/>
          </a:prstGeom>
        </p:spPr>
      </p:pic>
    </p:spTree>
    <p:extLst>
      <p:ext uri="{BB962C8B-B14F-4D97-AF65-F5344CB8AC3E}">
        <p14:creationId xmlns:p14="http://schemas.microsoft.com/office/powerpoint/2010/main" val="14408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EB5E-E2CF-BF02-4827-CDA97F4D89EB}"/>
              </a:ext>
            </a:extLst>
          </p:cNvPr>
          <p:cNvSpPr>
            <a:spLocks noGrp="1"/>
          </p:cNvSpPr>
          <p:nvPr>
            <p:ph type="title"/>
          </p:nvPr>
        </p:nvSpPr>
        <p:spPr/>
        <p:txBody>
          <a:bodyPr>
            <a:normAutofit/>
          </a:bodyPr>
          <a:lstStyle/>
          <a:p>
            <a:r>
              <a:rPr lang="en-US" sz="3400" dirty="0"/>
              <a:t>More complicated request: @</a:t>
            </a:r>
            <a:r>
              <a:rPr lang="en-US" sz="3400" dirty="0" err="1"/>
              <a:t>PathVariable</a:t>
            </a:r>
            <a:endParaRPr lang="en-IL" sz="3400" dirty="0"/>
          </a:p>
        </p:txBody>
      </p:sp>
      <p:sp>
        <p:nvSpPr>
          <p:cNvPr id="5" name="Rectangle 4">
            <a:extLst>
              <a:ext uri="{FF2B5EF4-FFF2-40B4-BE49-F238E27FC236}">
                <a16:creationId xmlns:a16="http://schemas.microsoft.com/office/drawing/2014/main" id="{48D19886-4C64-67EE-1F28-57E2222281FE}"/>
              </a:ext>
            </a:extLst>
          </p:cNvPr>
          <p:cNvSpPr/>
          <p:nvPr/>
        </p:nvSpPr>
        <p:spPr>
          <a:xfrm>
            <a:off x="677334" y="2151017"/>
            <a:ext cx="6881706" cy="2438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07584A9A-4B7C-9E3E-00C4-4203799E5558}"/>
              </a:ext>
            </a:extLst>
          </p:cNvPr>
          <p:cNvSpPr>
            <a:spLocks noGrp="1"/>
          </p:cNvSpPr>
          <p:nvPr>
            <p:ph idx="1"/>
          </p:nvPr>
        </p:nvSpPr>
        <p:spPr/>
        <p:txBody>
          <a:bodyPr/>
          <a:lstStyle/>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"calculate"</a:t>
            </a:r>
            <a:r>
              <a:rPr lang="en-US" dirty="0">
                <a:highlight>
                  <a:srgbClr val="FFFF00"/>
                </a:highlight>
              </a:rPr>
              <a:t>)</a:t>
            </a:r>
            <a:br>
              <a:rPr lang="en-US" dirty="0"/>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"/add/{num1}/{num2}"</a:t>
            </a:r>
            <a:r>
              <a:rPr lang="en-US" dirty="0">
                <a:highlight>
                  <a:srgbClr val="FFFF00"/>
                </a:highlight>
              </a:rPr>
              <a:t>)</a:t>
            </a:r>
            <a:br>
              <a:rPr lang="en-US" dirty="0"/>
            </a:br>
            <a:r>
              <a:rPr lang="en-US" dirty="0"/>
              <a:t>    </a:t>
            </a:r>
            <a:r>
              <a:rPr lang="en-US" dirty="0">
                <a:solidFill>
                  <a:srgbClr val="0033B3"/>
                </a:solidFill>
                <a:effectLst/>
              </a:rPr>
              <a:t>int </a:t>
            </a:r>
            <a:r>
              <a:rPr lang="en-US" dirty="0">
                <a:solidFill>
                  <a:srgbClr val="00627A"/>
                </a:solidFill>
                <a:effectLst/>
              </a:rPr>
              <a:t>add1</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br>
              <a:rPr lang="en-US" dirty="0"/>
            </a:br>
            <a:r>
              <a:rPr lang="en-US" dirty="0"/>
              <a:t>}</a:t>
            </a:r>
          </a:p>
          <a:p>
            <a:pPr marL="0" indent="0">
              <a:buNone/>
            </a:pPr>
            <a:endParaRPr lang="en-US" dirty="0"/>
          </a:p>
          <a:p>
            <a:pPr marL="0" indent="0">
              <a:buNone/>
            </a:pPr>
            <a:r>
              <a:rPr lang="en-US" b="0" i="0" dirty="0">
                <a:solidFill>
                  <a:srgbClr val="212121"/>
                </a:solidFill>
                <a:effectLst/>
                <a:latin typeface="Inter"/>
                <a:hlinkClick r:id="rId2"/>
              </a:rPr>
              <a:t>http://localhost:8080/calculate/add1/5/7/</a:t>
            </a:r>
            <a:r>
              <a:rPr lang="en-US" b="0" i="0" dirty="0">
                <a:solidFill>
                  <a:srgbClr val="212121"/>
                </a:solidFill>
                <a:effectLst/>
                <a:latin typeface="Inter"/>
              </a:rPr>
              <a:t> -&gt; returns 12</a:t>
            </a:r>
            <a:endParaRPr lang="en-IL" dirty="0"/>
          </a:p>
        </p:txBody>
      </p:sp>
      <p:cxnSp>
        <p:nvCxnSpPr>
          <p:cNvPr id="7" name="Straight Arrow Connector 6">
            <a:extLst>
              <a:ext uri="{FF2B5EF4-FFF2-40B4-BE49-F238E27FC236}">
                <a16:creationId xmlns:a16="http://schemas.microsoft.com/office/drawing/2014/main" id="{E9FFD8E7-641F-459A-35A2-F76BCA4B1E0A}"/>
              </a:ext>
            </a:extLst>
          </p:cNvPr>
          <p:cNvCxnSpPr>
            <a:cxnSpLocks/>
          </p:cNvCxnSpPr>
          <p:nvPr/>
        </p:nvCxnSpPr>
        <p:spPr>
          <a:xfrm flipH="1">
            <a:off x="3936274" y="2621280"/>
            <a:ext cx="370985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C29AEAD-3C30-C2B6-E95F-D745927824FA}"/>
              </a:ext>
            </a:extLst>
          </p:cNvPr>
          <p:cNvSpPr txBox="1"/>
          <p:nvPr/>
        </p:nvSpPr>
        <p:spPr>
          <a:xfrm>
            <a:off x="7646125" y="1932127"/>
            <a:ext cx="2107474" cy="1754326"/>
          </a:xfrm>
          <a:prstGeom prst="rect">
            <a:avLst/>
          </a:prstGeom>
          <a:solidFill>
            <a:schemeClr val="accent3">
              <a:lumMod val="20000"/>
              <a:lumOff val="80000"/>
            </a:schemeClr>
          </a:solidFill>
          <a:ln>
            <a:solidFill>
              <a:schemeClr val="tx1"/>
            </a:solidFill>
          </a:ln>
        </p:spPr>
        <p:txBody>
          <a:bodyPr wrap="square" rtlCol="0">
            <a:spAutoFit/>
          </a:bodyPr>
          <a:lstStyle/>
          <a:p>
            <a:r>
              <a:rPr lang="en-IL" dirty="0"/>
              <a:t>@RequestMapping maps web requests </a:t>
            </a:r>
            <a:r>
              <a:rPr lang="en-US" dirty="0"/>
              <a:t>onto methods in request-handling classes</a:t>
            </a:r>
            <a:endParaRPr lang="en-IL" dirty="0"/>
          </a:p>
        </p:txBody>
      </p:sp>
    </p:spTree>
    <p:extLst>
      <p:ext uri="{BB962C8B-B14F-4D97-AF65-F5344CB8AC3E}">
        <p14:creationId xmlns:p14="http://schemas.microsoft.com/office/powerpoint/2010/main" val="289261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D1-3897-6D93-BC47-1A361014750D}"/>
              </a:ext>
            </a:extLst>
          </p:cNvPr>
          <p:cNvSpPr>
            <a:spLocks noGrp="1"/>
          </p:cNvSpPr>
          <p:nvPr>
            <p:ph type="title"/>
          </p:nvPr>
        </p:nvSpPr>
        <p:spPr/>
        <p:txBody>
          <a:bodyPr>
            <a:normAutofit/>
          </a:bodyPr>
          <a:lstStyle/>
          <a:p>
            <a:r>
              <a:rPr lang="en-US" sz="3200" dirty="0"/>
              <a:t>More complicated request: @</a:t>
            </a:r>
            <a:r>
              <a:rPr lang="en-US" sz="3200" dirty="0" err="1"/>
              <a:t>RequestParam</a:t>
            </a:r>
            <a:endParaRPr lang="en-IL" sz="3200" dirty="0"/>
          </a:p>
        </p:txBody>
      </p:sp>
      <p:sp>
        <p:nvSpPr>
          <p:cNvPr id="4" name="Rectangle 3">
            <a:extLst>
              <a:ext uri="{FF2B5EF4-FFF2-40B4-BE49-F238E27FC236}">
                <a16:creationId xmlns:a16="http://schemas.microsoft.com/office/drawing/2014/main" id="{68249389-EC8E-36D8-880A-D4BA6767B434}"/>
              </a:ext>
            </a:extLst>
          </p:cNvPr>
          <p:cNvSpPr/>
          <p:nvPr/>
        </p:nvSpPr>
        <p:spPr>
          <a:xfrm>
            <a:off x="677334" y="1585824"/>
            <a:ext cx="7656769" cy="12684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59906824-00FC-0E69-33CA-6FF257D86F8F}"/>
              </a:ext>
            </a:extLst>
          </p:cNvPr>
          <p:cNvSpPr>
            <a:spLocks noGrp="1"/>
          </p:cNvSpPr>
          <p:nvPr>
            <p:ph idx="1"/>
          </p:nvPr>
        </p:nvSpPr>
        <p:spPr>
          <a:xfrm>
            <a:off x="677333" y="1585824"/>
            <a:ext cx="8875969" cy="4545010"/>
          </a:xfrm>
        </p:spPr>
        <p:txBody>
          <a:bodyPr>
            <a:normAutofit fontScale="92500"/>
          </a:bodyPr>
          <a:lstStyle/>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a:t>
            </a:r>
          </a:p>
          <a:p>
            <a:pPr marL="0" indent="0">
              <a:buNone/>
            </a:pPr>
            <a:endParaRPr lang="en-US" b="0" i="0" dirty="0">
              <a:solidFill>
                <a:srgbClr val="212121"/>
              </a:solidFill>
              <a:effectLst/>
              <a:latin typeface="Inter"/>
              <a:hlinkClick r:id="rId2"/>
            </a:endParaRPr>
          </a:p>
          <a:p>
            <a:pPr marL="0" indent="0">
              <a:buNone/>
            </a:pPr>
            <a:r>
              <a:rPr lang="en-US" b="0" i="0" dirty="0">
                <a:solidFill>
                  <a:srgbClr val="212121"/>
                </a:solidFill>
                <a:effectLst/>
                <a:latin typeface="Inter"/>
                <a:hlinkClick r:id="rId2"/>
              </a:rPr>
              <a:t>http://localhost:8080/calculate/add?num1=5&amp;num2=7</a:t>
            </a:r>
            <a:r>
              <a:rPr lang="en-US" b="0" i="0" dirty="0">
                <a:solidFill>
                  <a:srgbClr val="212121"/>
                </a:solidFill>
                <a:effectLst/>
                <a:latin typeface="Inter"/>
              </a:rPr>
              <a:t> =&gt; 12</a:t>
            </a:r>
          </a:p>
          <a:p>
            <a:pPr marL="0" indent="0">
              <a:buNone/>
            </a:pPr>
            <a:endParaRPr lang="en-US" dirty="0">
              <a:solidFill>
                <a:srgbClr val="212121"/>
              </a:solidFill>
              <a:latin typeface="Inter"/>
            </a:endParaRP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be optional, though, with the </a:t>
            </a:r>
            <a:r>
              <a:rPr lang="en-US" b="1" dirty="0">
                <a:solidFill>
                  <a:srgbClr val="212121"/>
                </a:solidFill>
                <a:latin typeface="Inter"/>
              </a:rPr>
              <a:t>required</a:t>
            </a:r>
            <a:r>
              <a:rPr lang="en-US" dirty="0">
                <a:solidFill>
                  <a:srgbClr val="212121"/>
                </a:solidFill>
                <a:latin typeface="Inter"/>
              </a:rPr>
              <a:t> attribute. (When the parameter isn't specified, the method parameter is bound to null).</a:t>
            </a: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Integer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a:solidFill>
                  <a:srgbClr val="9E880D"/>
                </a:solidFill>
                <a:effectLst/>
                <a:highlight>
                  <a:srgbClr val="FFFF00"/>
                </a:highlight>
              </a:rPr>
              <a:t>required</a:t>
            </a:r>
            <a:r>
              <a:rPr lang="en-US" dirty="0">
                <a:solidFill>
                  <a:srgbClr val="9E880D"/>
                </a:solidFill>
                <a:effectLst/>
                <a:highlight>
                  <a:srgbClr val="FFFF00"/>
                </a:highlight>
              </a:rPr>
              <a:t>=false) </a:t>
            </a:r>
            <a:r>
              <a:rPr lang="en-US" dirty="0">
                <a:solidFill>
                  <a:srgbClr val="0033B3"/>
                </a:solidFill>
                <a:effectLst/>
              </a:rPr>
              <a:t>Integer </a:t>
            </a:r>
            <a:r>
              <a:rPr lang="en-US" dirty="0"/>
              <a:t>num2)</a:t>
            </a: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use a default value, using the </a:t>
            </a:r>
            <a:r>
              <a:rPr lang="en-US" b="1" dirty="0" err="1">
                <a:solidFill>
                  <a:srgbClr val="212121"/>
                </a:solidFill>
                <a:latin typeface="Inter"/>
              </a:rPr>
              <a:t>defaultValue</a:t>
            </a:r>
            <a:r>
              <a:rPr lang="en-US" dirty="0">
                <a:solidFill>
                  <a:srgbClr val="212121"/>
                </a:solidFill>
                <a:latin typeface="Inter"/>
              </a:rPr>
              <a:t> attribute (in this case, </a:t>
            </a:r>
            <a:r>
              <a:rPr lang="en-US" i="1" dirty="0">
                <a:solidFill>
                  <a:srgbClr val="212121"/>
                </a:solidFill>
                <a:latin typeface="Inter"/>
              </a:rPr>
              <a:t>required</a:t>
            </a:r>
            <a:r>
              <a:rPr lang="en-US" dirty="0">
                <a:solidFill>
                  <a:srgbClr val="212121"/>
                </a:solidFill>
                <a:latin typeface="Inter"/>
              </a:rPr>
              <a:t> is indeed set to </a:t>
            </a:r>
            <a:r>
              <a:rPr lang="en-US" i="1" dirty="0">
                <a:solidFill>
                  <a:srgbClr val="212121"/>
                </a:solidFill>
                <a:latin typeface="Inter"/>
              </a:rPr>
              <a:t>false</a:t>
            </a:r>
            <a:r>
              <a:rPr lang="en-US" dirty="0">
                <a:solidFill>
                  <a:srgbClr val="212121"/>
                </a:solidFill>
                <a:latin typeface="Inter"/>
              </a:rPr>
              <a:t>). Note: value is of String type.</a:t>
            </a:r>
            <a:endParaRPr lang="en-US" b="0" i="0" dirty="0">
              <a:solidFill>
                <a:srgbClr val="212121"/>
              </a:solidFill>
              <a:effectLst/>
              <a:latin typeface="Inter"/>
            </a:endParaRP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err="1">
                <a:solidFill>
                  <a:srgbClr val="9E880D"/>
                </a:solidFill>
                <a:effectLst/>
                <a:highlight>
                  <a:srgbClr val="FFFF00"/>
                </a:highlight>
              </a:rPr>
              <a:t>defaultValue</a:t>
            </a:r>
            <a:r>
              <a:rPr lang="en-US" dirty="0">
                <a:solidFill>
                  <a:srgbClr val="9E880D"/>
                </a:solidFill>
                <a:effectLst/>
                <a:highlight>
                  <a:srgbClr val="FFFF00"/>
                </a:highlight>
              </a:rPr>
              <a:t>=“100”) </a:t>
            </a:r>
            <a:r>
              <a:rPr lang="en-US" dirty="0">
                <a:solidFill>
                  <a:srgbClr val="0033B3"/>
                </a:solidFill>
                <a:effectLst/>
              </a:rPr>
              <a:t>int </a:t>
            </a:r>
            <a:r>
              <a:rPr lang="en-US" dirty="0"/>
              <a:t>num2)</a:t>
            </a:r>
            <a:endParaRPr lang="en-US" dirty="0">
              <a:solidFill>
                <a:srgbClr val="212121"/>
              </a:solidFill>
              <a:latin typeface="Inter"/>
            </a:endParaRPr>
          </a:p>
        </p:txBody>
      </p:sp>
    </p:spTree>
    <p:extLst>
      <p:ext uri="{BB962C8B-B14F-4D97-AF65-F5344CB8AC3E}">
        <p14:creationId xmlns:p14="http://schemas.microsoft.com/office/powerpoint/2010/main" val="230287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0D5A-93E5-47FC-0B6D-AE4B3346C327}"/>
              </a:ext>
            </a:extLst>
          </p:cNvPr>
          <p:cNvSpPr>
            <a:spLocks noGrp="1"/>
          </p:cNvSpPr>
          <p:nvPr>
            <p:ph type="title"/>
          </p:nvPr>
        </p:nvSpPr>
        <p:spPr>
          <a:xfrm>
            <a:off x="677334" y="609600"/>
            <a:ext cx="8596668" cy="862149"/>
          </a:xfrm>
        </p:spPr>
        <p:txBody>
          <a:bodyPr>
            <a:normAutofit/>
          </a:bodyPr>
          <a:lstStyle/>
          <a:p>
            <a:r>
              <a:rPr lang="en-US" sz="3200" dirty="0"/>
              <a:t>More complicated request</a:t>
            </a:r>
            <a:r>
              <a:rPr lang="en-IL" sz="3200" dirty="0"/>
              <a:t>: JSON on POST</a:t>
            </a:r>
          </a:p>
        </p:txBody>
      </p:sp>
      <p:sp>
        <p:nvSpPr>
          <p:cNvPr id="4" name="Rectangle 3">
            <a:extLst>
              <a:ext uri="{FF2B5EF4-FFF2-40B4-BE49-F238E27FC236}">
                <a16:creationId xmlns:a16="http://schemas.microsoft.com/office/drawing/2014/main" id="{AF770D70-95FA-7D13-996C-792660B407BB}"/>
              </a:ext>
            </a:extLst>
          </p:cNvPr>
          <p:cNvSpPr/>
          <p:nvPr/>
        </p:nvSpPr>
        <p:spPr>
          <a:xfrm>
            <a:off x="677334" y="2160589"/>
            <a:ext cx="3866606"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E7BC81B6-E0F0-F9C6-4FE6-D929F6252C71}"/>
              </a:ext>
            </a:extLst>
          </p:cNvPr>
          <p:cNvSpPr/>
          <p:nvPr/>
        </p:nvSpPr>
        <p:spPr>
          <a:xfrm>
            <a:off x="677334" y="3979817"/>
            <a:ext cx="6829455" cy="17068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7D397EF6-604B-5DA4-C8B6-8B1D51C287C8}"/>
              </a:ext>
            </a:extLst>
          </p:cNvPr>
          <p:cNvSpPr>
            <a:spLocks noGrp="1"/>
          </p:cNvSpPr>
          <p:nvPr>
            <p:ph idx="1"/>
          </p:nvPr>
        </p:nvSpPr>
        <p:spPr/>
        <p:txBody>
          <a:bodyPr/>
          <a:lstStyle/>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p>
          <a:p>
            <a:pPr marL="0" indent="0">
              <a:buNone/>
            </a:pPr>
            <a:endParaRPr lang="en-US" dirty="0"/>
          </a:p>
          <a:p>
            <a:pPr marL="0" indent="0">
              <a:buNone/>
            </a:pPr>
            <a:endParaRPr lang="en-US" dirty="0"/>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PostMapping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public int </a:t>
            </a:r>
            <a:r>
              <a:rPr lang="en-US" dirty="0">
                <a:solidFill>
                  <a:srgbClr val="00627A"/>
                </a:solidFill>
                <a:effectLst/>
              </a:rPr>
              <a:t>create</a:t>
            </a:r>
            <a:r>
              <a:rPr lang="en-US" dirty="0"/>
              <a:t>(</a:t>
            </a:r>
            <a:r>
              <a:rPr lang="en-US" dirty="0">
                <a:solidFill>
                  <a:srgbClr val="9E880D"/>
                </a:solidFill>
                <a:effectLst/>
                <a:highlight>
                  <a:srgbClr val="FFFF00"/>
                </a:highlight>
              </a:rPr>
              <a:t>@</a:t>
            </a:r>
            <a:r>
              <a:rPr lang="en-US" dirty="0" err="1">
                <a:solidFill>
                  <a:srgbClr val="9E880D"/>
                </a:solidFill>
                <a:effectLst/>
                <a:highlight>
                  <a:srgbClr val="FFFF00"/>
                </a:highlight>
              </a:rPr>
              <a:t>RequestBody</a:t>
            </a:r>
            <a:r>
              <a:rPr lang="en-US" dirty="0">
                <a:solidFill>
                  <a:srgbClr val="9E880D"/>
                </a:solidFill>
                <a:effectLst/>
                <a:highlight>
                  <a:srgbClr val="FFFF00"/>
                </a:highlight>
              </a:rPr>
              <a:t> </a:t>
            </a:r>
            <a:r>
              <a:rPr lang="en-US" dirty="0" err="1">
                <a:solidFill>
                  <a:srgbClr val="00000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a:t>
            </a:r>
            <a:r>
              <a:rPr lang="en-US" dirty="0"/>
              <a:t>request.</a:t>
            </a:r>
            <a:r>
              <a:rPr lang="en-US" dirty="0">
                <a:solidFill>
                  <a:srgbClr val="871094"/>
                </a:solidFill>
                <a:effectLst/>
              </a:rPr>
              <a:t>num1 </a:t>
            </a:r>
            <a:r>
              <a:rPr lang="en-US" dirty="0"/>
              <a:t>+request.</a:t>
            </a:r>
            <a:r>
              <a:rPr lang="en-US" dirty="0">
                <a:solidFill>
                  <a:srgbClr val="871094"/>
                </a:solidFill>
                <a:effectLst/>
              </a:rPr>
              <a:t>num2</a:t>
            </a:r>
            <a:r>
              <a:rPr lang="en-US" dirty="0"/>
              <a:t>;</a:t>
            </a:r>
            <a:br>
              <a:rPr lang="en-US" dirty="0"/>
            </a:br>
            <a:r>
              <a:rPr lang="en-US" dirty="0"/>
              <a:t>}</a:t>
            </a:r>
            <a:endParaRPr lang="en-IL" dirty="0"/>
          </a:p>
        </p:txBody>
      </p:sp>
      <p:sp>
        <p:nvSpPr>
          <p:cNvPr id="7" name="Rectangle 6">
            <a:extLst>
              <a:ext uri="{FF2B5EF4-FFF2-40B4-BE49-F238E27FC236}">
                <a16:creationId xmlns:a16="http://schemas.microsoft.com/office/drawing/2014/main" id="{35294A63-ABE8-FF24-AA8F-D4CF3E430AB4}"/>
              </a:ext>
            </a:extLst>
          </p:cNvPr>
          <p:cNvSpPr/>
          <p:nvPr/>
        </p:nvSpPr>
        <p:spPr>
          <a:xfrm>
            <a:off x="5033554" y="2160589"/>
            <a:ext cx="3892732"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"num1"</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5</a:t>
            </a:r>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"num2"</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7</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59906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008-1848-AAC5-3221-344BAE6C3803}"/>
              </a:ext>
            </a:extLst>
          </p:cNvPr>
          <p:cNvSpPr>
            <a:spLocks noGrp="1"/>
          </p:cNvSpPr>
          <p:nvPr>
            <p:ph type="title"/>
          </p:nvPr>
        </p:nvSpPr>
        <p:spPr/>
        <p:txBody>
          <a:bodyPr/>
          <a:lstStyle/>
          <a:p>
            <a:r>
              <a:rPr lang="en-IL" dirty="0"/>
              <a:t>Complex response: a Map</a:t>
            </a:r>
          </a:p>
        </p:txBody>
      </p:sp>
      <p:sp>
        <p:nvSpPr>
          <p:cNvPr id="3" name="Content Placeholder 2">
            <a:extLst>
              <a:ext uri="{FF2B5EF4-FFF2-40B4-BE49-F238E27FC236}">
                <a16:creationId xmlns:a16="http://schemas.microsoft.com/office/drawing/2014/main" id="{3B4CCD97-05B2-9E74-0275-4AEBBEABAADA}"/>
              </a:ext>
            </a:extLst>
          </p:cNvPr>
          <p:cNvSpPr>
            <a:spLocks noGrp="1"/>
          </p:cNvSpPr>
          <p:nvPr>
            <p:ph idx="1"/>
          </p:nvPr>
        </p:nvSpPr>
        <p:spPr/>
        <p:txBody>
          <a:bodyPr/>
          <a:lstStyle/>
          <a:p>
            <a:pPr marL="38100" indent="0">
              <a:spcBef>
                <a:spcPts val="0"/>
              </a:spcBef>
              <a:buNone/>
            </a:pPr>
            <a:r>
              <a:rPr lang="en-US" sz="1800" dirty="0">
                <a:solidFill>
                  <a:srgbClr val="3F7F5F"/>
                </a:solidFill>
              </a:rPr>
              <a:t>// inside @</a:t>
            </a:r>
            <a:r>
              <a:rPr lang="en-US" sz="1800" dirty="0" err="1">
                <a:solidFill>
                  <a:srgbClr val="3F7F5F"/>
                </a:solidFill>
              </a:rPr>
              <a:t>RestController</a:t>
            </a:r>
            <a:endParaRPr lang="en-US" sz="1800" dirty="0">
              <a:solidFill>
                <a:srgbClr val="646464"/>
              </a:solidFill>
            </a:endParaRPr>
          </a:p>
          <a:p>
            <a:pPr marL="38100" indent="0">
              <a:spcBef>
                <a:spcPts val="0"/>
              </a:spcBef>
              <a:buNone/>
            </a:pPr>
            <a:r>
              <a:rPr lang="en-US" sz="1800" dirty="0">
                <a:solidFill>
                  <a:srgbClr val="646464"/>
                </a:solidFill>
              </a:rPr>
              <a:t>@</a:t>
            </a:r>
            <a:r>
              <a:rPr lang="en-US" sz="1800" dirty="0" err="1">
                <a:solidFill>
                  <a:srgbClr val="646464"/>
                </a:solidFill>
              </a:rPr>
              <a:t>GetMapping</a:t>
            </a:r>
            <a:r>
              <a:rPr lang="en-US" sz="1800" dirty="0">
                <a:solidFill>
                  <a:srgbClr val="000000"/>
                </a:solidFill>
              </a:rPr>
              <a:t>(</a:t>
            </a:r>
            <a:r>
              <a:rPr lang="en-US" sz="1800" dirty="0">
                <a:solidFill>
                  <a:srgbClr val="2A00FF"/>
                </a:solidFill>
              </a:rPr>
              <a:t>"/numbers"</a:t>
            </a:r>
            <a:r>
              <a:rPr lang="en-US" sz="1800" dirty="0">
                <a:solidFill>
                  <a:srgbClr val="000000"/>
                </a:solidFill>
              </a:rPr>
              <a:t>)</a:t>
            </a:r>
          </a:p>
          <a:p>
            <a:pPr marL="38100" indent="0">
              <a:buNone/>
            </a:pPr>
            <a:r>
              <a:rPr lang="en-US" sz="1800" b="1" dirty="0">
                <a:solidFill>
                  <a:srgbClr val="7F0055"/>
                </a:solidFill>
              </a:rPr>
              <a:t>public</a:t>
            </a:r>
            <a:r>
              <a:rPr lang="en-US" sz="1800" b="1" dirty="0">
                <a:solidFill>
                  <a:srgbClr val="000000"/>
                </a:solidFill>
              </a:rPr>
              <a:t> Map&lt;Integer, List&lt;String&gt;&gt; numbers() {</a:t>
            </a:r>
          </a:p>
          <a:p>
            <a:pPr marL="38100" indent="0">
              <a:spcBef>
                <a:spcPts val="0"/>
              </a:spcBef>
              <a:buNone/>
            </a:pPr>
            <a:r>
              <a:rPr lang="en-US" sz="1800" dirty="0">
                <a:solidFill>
                  <a:srgbClr val="000000"/>
                </a:solidFill>
              </a:rPr>
              <a:t>    </a:t>
            </a:r>
            <a:r>
              <a:rPr lang="en-US" sz="1800" b="1" dirty="0">
                <a:solidFill>
                  <a:srgbClr val="7F0055"/>
                </a:solidFill>
              </a:rPr>
              <a:t>var</a:t>
            </a:r>
            <a:r>
              <a:rPr lang="en-US" sz="1800" dirty="0">
                <a:solidFill>
                  <a:srgbClr val="000000"/>
                </a:solidFill>
              </a:rPr>
              <a:t> </a:t>
            </a:r>
            <a:r>
              <a:rPr lang="en-US" sz="1800" dirty="0">
                <a:solidFill>
                  <a:srgbClr val="6A3E3E"/>
                </a:solidFill>
              </a:rPr>
              <a:t>map</a:t>
            </a:r>
            <a:r>
              <a:rPr lang="en-US" sz="1800" dirty="0">
                <a:solidFill>
                  <a:srgbClr val="000000"/>
                </a:solidFill>
              </a:rPr>
              <a:t> = </a:t>
            </a:r>
            <a:r>
              <a:rPr lang="en-US" sz="1800" b="1" dirty="0">
                <a:solidFill>
                  <a:srgbClr val="7F0055"/>
                </a:solidFill>
              </a:rPr>
              <a:t>new</a:t>
            </a:r>
            <a:r>
              <a:rPr lang="en-US" sz="1800" b="1" dirty="0">
                <a:solidFill>
                  <a:srgbClr val="000000"/>
                </a:solidFill>
              </a:rPr>
              <a:t> </a:t>
            </a:r>
            <a:r>
              <a:rPr lang="en-US" sz="1800" dirty="0">
                <a:solidFill>
                  <a:srgbClr val="000000"/>
                </a:solidFill>
              </a:rPr>
              <a:t>HashMap&lt;Integer, List&lt;String&gt;&gt;();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(1,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"One"</a:t>
            </a:r>
            <a:r>
              <a:rPr lang="en-US" sz="1800" b="1" i="1" dirty="0">
                <a:solidFill>
                  <a:srgbClr val="000000"/>
                </a:solidFill>
              </a:rPr>
              <a:t>, </a:t>
            </a:r>
            <a:r>
              <a:rPr lang="en-US" sz="1800" b="1" i="1" dirty="0">
                <a:solidFill>
                  <a:srgbClr val="2A00FF"/>
                </a:solidFill>
              </a:rPr>
              <a:t>"</a:t>
            </a:r>
            <a:r>
              <a:rPr lang="en-US" sz="1800" b="1" i="1" dirty="0" err="1">
                <a:solidFill>
                  <a:srgbClr val="2A00FF"/>
                </a:solidFill>
              </a:rPr>
              <a:t>Echad</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(2,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"Two"</a:t>
            </a:r>
            <a:r>
              <a:rPr lang="en-US" sz="1800" b="1" i="1" dirty="0">
                <a:solidFill>
                  <a:srgbClr val="000000"/>
                </a:solidFill>
              </a:rPr>
              <a:t>, </a:t>
            </a:r>
            <a:r>
              <a:rPr lang="en-US" sz="1800" b="1" i="1" dirty="0">
                <a:solidFill>
                  <a:srgbClr val="2A00FF"/>
                </a:solidFill>
              </a:rPr>
              <a:t>"</a:t>
            </a:r>
            <a:r>
              <a:rPr lang="en-US" sz="1800" b="1" i="1" dirty="0" err="1">
                <a:solidFill>
                  <a:srgbClr val="2A00FF"/>
                </a:solidFill>
              </a:rPr>
              <a:t>Shtayim</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b="1" dirty="0">
                <a:solidFill>
                  <a:srgbClr val="7F0055"/>
                </a:solidFill>
              </a:rPr>
              <a:t>return</a:t>
            </a:r>
            <a:r>
              <a:rPr lang="en-US" sz="1800" b="1" dirty="0">
                <a:solidFill>
                  <a:srgbClr val="000000"/>
                </a:solidFill>
              </a:rPr>
              <a:t> </a:t>
            </a:r>
            <a:r>
              <a:rPr lang="en-US" sz="1800" b="1" dirty="0">
                <a:solidFill>
                  <a:srgbClr val="6A3E3E"/>
                </a:solidFill>
              </a:rPr>
              <a:t>map</a:t>
            </a:r>
            <a:r>
              <a:rPr lang="en-US" sz="1800" b="1" dirty="0">
                <a:solidFill>
                  <a:srgbClr val="000000"/>
                </a:solidFill>
              </a:rPr>
              <a:t>;</a:t>
            </a:r>
          </a:p>
          <a:p>
            <a:pPr marL="38100" indent="0">
              <a:spcBef>
                <a:spcPts val="0"/>
              </a:spcBef>
              <a:buNone/>
            </a:pPr>
            <a:r>
              <a:rPr lang="en-US" sz="1800" b="1" dirty="0">
                <a:solidFill>
                  <a:srgbClr val="000000"/>
                </a:solidFill>
              </a:rPr>
              <a:t>}</a:t>
            </a:r>
          </a:p>
          <a:p>
            <a:pPr marL="38100" indent="0">
              <a:spcBef>
                <a:spcPts val="0"/>
              </a:spcBef>
              <a:buNone/>
            </a:pPr>
            <a:endParaRPr lang="en-US" b="1" dirty="0">
              <a:solidFill>
                <a:srgbClr val="000000"/>
              </a:solidFill>
            </a:endParaRPr>
          </a:p>
          <a:p>
            <a:pPr marL="38100" indent="0">
              <a:spcBef>
                <a:spcPts val="0"/>
              </a:spcBef>
              <a:buNone/>
            </a:pPr>
            <a:r>
              <a:rPr lang="en-US" dirty="0">
                <a:latin typeface="Consolas" panose="020B0609020204030204" pitchFamily="49" charset="0"/>
                <a:hlinkClick r:id="rId2"/>
              </a:rPr>
              <a:t>http://localhost:8080/numbers</a:t>
            </a:r>
            <a:r>
              <a:rPr lang="en-US" dirty="0">
                <a:latin typeface="Consolas" panose="020B0609020204030204" pitchFamily="49" charset="0"/>
              </a:rPr>
              <a:t> =&gt;  {"1":["One","</a:t>
            </a:r>
            <a:r>
              <a:rPr lang="en-US" dirty="0" err="1">
                <a:latin typeface="Consolas" panose="020B0609020204030204" pitchFamily="49" charset="0"/>
              </a:rPr>
              <a:t>Echad</a:t>
            </a:r>
            <a:r>
              <a:rPr lang="en-US" dirty="0">
                <a:latin typeface="Consolas" panose="020B0609020204030204" pitchFamily="49" charset="0"/>
              </a:rPr>
              <a:t>"],"2":["Two","</a:t>
            </a:r>
            <a:r>
              <a:rPr lang="en-US" dirty="0" err="1">
                <a:latin typeface="Consolas" panose="020B0609020204030204" pitchFamily="49" charset="0"/>
              </a:rPr>
              <a:t>Shtayim</a:t>
            </a:r>
            <a:r>
              <a:rPr lang="en-US" dirty="0">
                <a:latin typeface="Consolas" panose="020B0609020204030204" pitchFamily="49" charset="0"/>
              </a:rPr>
              <a:t>"]}</a:t>
            </a:r>
            <a:endParaRPr lang="en-US" dirty="0"/>
          </a:p>
          <a:p>
            <a:pPr marL="38100" indent="0">
              <a:spcBef>
                <a:spcPts val="0"/>
              </a:spcBef>
              <a:buNone/>
            </a:pPr>
            <a:endParaRPr lang="en-US" sz="1800" b="1" dirty="0">
              <a:solidFill>
                <a:srgbClr val="000000"/>
              </a:solidFill>
            </a:endParaRPr>
          </a:p>
          <a:p>
            <a:endParaRPr lang="en-IL" dirty="0"/>
          </a:p>
        </p:txBody>
      </p:sp>
    </p:spTree>
    <p:extLst>
      <p:ext uri="{BB962C8B-B14F-4D97-AF65-F5344CB8AC3E}">
        <p14:creationId xmlns:p14="http://schemas.microsoft.com/office/powerpoint/2010/main" val="310476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821-9C54-F225-F54A-6692E342D209}"/>
              </a:ext>
            </a:extLst>
          </p:cNvPr>
          <p:cNvSpPr>
            <a:spLocks noGrp="1"/>
          </p:cNvSpPr>
          <p:nvPr>
            <p:ph type="title"/>
          </p:nvPr>
        </p:nvSpPr>
        <p:spPr/>
        <p:txBody>
          <a:bodyPr/>
          <a:lstStyle/>
          <a:p>
            <a:r>
              <a:rPr lang="en" sz="3600" dirty="0"/>
              <a:t>Complex Response – our own object</a:t>
            </a:r>
            <a:endParaRPr lang="en-IL" dirty="0"/>
          </a:p>
        </p:txBody>
      </p:sp>
      <p:sp>
        <p:nvSpPr>
          <p:cNvPr id="7" name="Rectangle 6">
            <a:extLst>
              <a:ext uri="{FF2B5EF4-FFF2-40B4-BE49-F238E27FC236}">
                <a16:creationId xmlns:a16="http://schemas.microsoft.com/office/drawing/2014/main" id="{09FC80C2-CC87-6FBE-77BD-954116049EC8}"/>
              </a:ext>
            </a:extLst>
          </p:cNvPr>
          <p:cNvSpPr/>
          <p:nvPr/>
        </p:nvSpPr>
        <p:spPr>
          <a:xfrm>
            <a:off x="677334" y="2211977"/>
            <a:ext cx="5418666" cy="162005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 name="Shape 133">
            <a:extLst>
              <a:ext uri="{FF2B5EF4-FFF2-40B4-BE49-F238E27FC236}">
                <a16:creationId xmlns:a16="http://schemas.microsoft.com/office/drawing/2014/main" id="{3626B932-A7D0-428F-43DD-558B45CC99BB}"/>
              </a:ext>
            </a:extLst>
          </p:cNvPr>
          <p:cNvSpPr txBox="1">
            <a:spLocks noGrp="1"/>
          </p:cNvSpPr>
          <p:nvPr>
            <p:ph idx="1"/>
          </p:nvPr>
        </p:nvSpPr>
        <p:spPr>
          <a:prstGeom prst="rect">
            <a:avLst/>
          </a:prstGeom>
        </p:spPr>
        <p:txBody>
          <a:bodyPr spcFirstLastPara="1" wrap="square" lIns="91425" tIns="91425" rIns="91425" bIns="91425" anchor="t" anchorCtr="0">
            <a:noAutofit/>
          </a:bodyPr>
          <a:lstStyle/>
          <a:p>
            <a:pPr marL="38100" indent="0">
              <a:spcBef>
                <a:spcPts val="0"/>
              </a:spcBef>
              <a:buNone/>
            </a:pPr>
            <a:r>
              <a:rPr lang="en-US" sz="1600" dirty="0">
                <a:solidFill>
                  <a:srgbClr val="0033B3"/>
                </a:solidFill>
                <a:effectLst/>
              </a:rPr>
              <a:t>public class </a:t>
            </a:r>
            <a:r>
              <a:rPr lang="en-US" sz="1600" dirty="0" err="1">
                <a:solidFill>
                  <a:srgbClr val="000000"/>
                </a:solidFill>
                <a:effectLst/>
              </a:rPr>
              <a:t>CalculateResponse</a:t>
            </a:r>
            <a:r>
              <a:rPr lang="en-US" sz="1600" dirty="0">
                <a:solidFill>
                  <a:srgbClr val="000000"/>
                </a:solidFill>
                <a:effectLst/>
              </a:rPr>
              <a:t> </a:t>
            </a:r>
            <a:r>
              <a:rPr lang="en-US" sz="1600" dirty="0"/>
              <a:t>{</a:t>
            </a:r>
            <a:br>
              <a:rPr lang="en-US" sz="1600" dirty="0"/>
            </a:br>
            <a:r>
              <a:rPr lang="en-US" sz="1600" dirty="0"/>
              <a:t>    </a:t>
            </a:r>
            <a:r>
              <a:rPr lang="en-US" sz="1600" dirty="0">
                <a:solidFill>
                  <a:srgbClr val="0033B3"/>
                </a:solidFill>
                <a:effectLst/>
              </a:rPr>
              <a:t>public int </a:t>
            </a:r>
            <a:r>
              <a:rPr lang="en-US" sz="1600" dirty="0">
                <a:solidFill>
                  <a:srgbClr val="871094"/>
                </a:solidFill>
                <a:effectLst/>
              </a:rPr>
              <a:t>result</a:t>
            </a:r>
            <a:r>
              <a:rPr lang="en-US" sz="1600" dirty="0"/>
              <a:t>;</a:t>
            </a:r>
            <a:br>
              <a:rPr lang="en-US" sz="1600" dirty="0"/>
            </a:br>
            <a:br>
              <a:rPr lang="en-US" sz="1600" dirty="0"/>
            </a:br>
            <a:r>
              <a:rPr lang="en-US" sz="1600" dirty="0"/>
              <a:t>    </a:t>
            </a:r>
            <a:r>
              <a:rPr lang="en-US" sz="1600" dirty="0" err="1">
                <a:solidFill>
                  <a:srgbClr val="00627A"/>
                </a:solidFill>
                <a:effectLst/>
              </a:rPr>
              <a:t>CalculateResponse</a:t>
            </a:r>
            <a:r>
              <a:rPr lang="en-US" sz="1600" dirty="0"/>
              <a:t>(</a:t>
            </a:r>
            <a:r>
              <a:rPr lang="en-US" sz="1600" dirty="0">
                <a:solidFill>
                  <a:srgbClr val="0033B3"/>
                </a:solidFill>
                <a:effectLst/>
              </a:rPr>
              <a:t>int </a:t>
            </a:r>
            <a:r>
              <a:rPr lang="en-US" sz="1600" dirty="0"/>
              <a:t>result) { </a:t>
            </a:r>
            <a:r>
              <a:rPr lang="en-US" sz="1600" dirty="0" err="1">
                <a:solidFill>
                  <a:srgbClr val="0033B3"/>
                </a:solidFill>
                <a:effectLst/>
              </a:rPr>
              <a:t>this</a:t>
            </a:r>
            <a:r>
              <a:rPr lang="en-US" sz="1600" dirty="0" err="1"/>
              <a:t>.</a:t>
            </a:r>
            <a:r>
              <a:rPr lang="en-US" sz="1600" dirty="0" err="1">
                <a:solidFill>
                  <a:srgbClr val="871094"/>
                </a:solidFill>
                <a:effectLst/>
              </a:rPr>
              <a:t>result</a:t>
            </a:r>
            <a:r>
              <a:rPr lang="en-US" sz="1600" dirty="0">
                <a:solidFill>
                  <a:srgbClr val="871094"/>
                </a:solidFill>
                <a:effectLst/>
              </a:rPr>
              <a:t> </a:t>
            </a:r>
            <a:r>
              <a:rPr lang="en-US" sz="1600" dirty="0"/>
              <a:t>= result; }</a:t>
            </a:r>
            <a:br>
              <a:rPr lang="en-US" sz="1600" dirty="0"/>
            </a:br>
            <a:r>
              <a:rPr lang="en-US" sz="1600" dirty="0"/>
              <a:t>}</a:t>
            </a:r>
            <a:endParaRPr lang="en-US" sz="1600" b="1" dirty="0">
              <a:solidFill>
                <a:srgbClr val="000000"/>
              </a:solidFill>
              <a:latin typeface="Consolas" panose="020B0609020204030204" pitchFamily="49" charset="0"/>
            </a:endParaRPr>
          </a:p>
          <a:p>
            <a:pPr marL="38100" indent="0">
              <a:spcBef>
                <a:spcPts val="0"/>
              </a:spcBef>
              <a:buNone/>
            </a:pPr>
            <a:endParaRPr lang="en-US" sz="1600" b="1"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EA949B6-A203-9870-17DD-7A7C14E4B1FB}"/>
              </a:ext>
            </a:extLst>
          </p:cNvPr>
          <p:cNvSpPr/>
          <p:nvPr/>
        </p:nvSpPr>
        <p:spPr>
          <a:xfrm>
            <a:off x="677333" y="3883415"/>
            <a:ext cx="8423123" cy="1420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6" name="מלבן 1">
            <a:extLst>
              <a:ext uri="{FF2B5EF4-FFF2-40B4-BE49-F238E27FC236}">
                <a16:creationId xmlns:a16="http://schemas.microsoft.com/office/drawing/2014/main" id="{62560722-59CA-5953-9995-27A10B997CE5}"/>
              </a:ext>
            </a:extLst>
          </p:cNvPr>
          <p:cNvSpPr/>
          <p:nvPr/>
        </p:nvSpPr>
        <p:spPr>
          <a:xfrm>
            <a:off x="677331" y="5416577"/>
            <a:ext cx="8423123" cy="646331"/>
          </a:xfrm>
          <a:prstGeom prst="rect">
            <a:avLst/>
          </a:prstGeom>
        </p:spPr>
        <p:txBody>
          <a:bodyPr wrap="square">
            <a:spAutoFit/>
          </a:bodyPr>
          <a:lstStyle/>
          <a:p>
            <a:r>
              <a:rPr lang="en-US" u="sng" dirty="0">
                <a:solidFill>
                  <a:srgbClr val="92D050"/>
                </a:solidFill>
                <a:latin typeface="Consolas" panose="020B0609020204030204" pitchFamily="49" charset="0"/>
              </a:rPr>
              <a:t>http://localhost:8080/calculate/add </a:t>
            </a:r>
            <a:r>
              <a:rPr lang="en-US" dirty="0">
                <a:latin typeface="Consolas" panose="020B0609020204030204" pitchFamily="49" charset="0"/>
              </a:rPr>
              <a:t>=&gt; </a:t>
            </a:r>
            <a:r>
              <a:rPr lang="en-US" b="0" dirty="0">
                <a:solidFill>
                  <a:srgbClr val="000000"/>
                </a:solidFill>
                <a:effectLst/>
                <a:latin typeface="Menlo" panose="020B0609030804020204" pitchFamily="49" charset="0"/>
              </a:rPr>
              <a:t>{ </a:t>
            </a:r>
            <a:r>
              <a:rPr lang="en-US" b="0" dirty="0">
                <a:solidFill>
                  <a:srgbClr val="A31515"/>
                </a:solidFill>
                <a:effectLst/>
                <a:latin typeface="Menlo" panose="020B0609030804020204" pitchFamily="49" charset="0"/>
              </a:rPr>
              <a:t>"result"</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3</a:t>
            </a:r>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pPr marL="38100"/>
            <a:endParaRPr lang="en-US" dirty="0"/>
          </a:p>
        </p:txBody>
      </p:sp>
      <p:sp>
        <p:nvSpPr>
          <p:cNvPr id="3" name="TextBox 2">
            <a:extLst>
              <a:ext uri="{FF2B5EF4-FFF2-40B4-BE49-F238E27FC236}">
                <a16:creationId xmlns:a16="http://schemas.microsoft.com/office/drawing/2014/main" id="{9042B2D1-08E2-D048-E3B2-B1CE6ABA88DF}"/>
              </a:ext>
            </a:extLst>
          </p:cNvPr>
          <p:cNvSpPr txBox="1"/>
          <p:nvPr/>
        </p:nvSpPr>
        <p:spPr>
          <a:xfrm>
            <a:off x="766354" y="3979817"/>
            <a:ext cx="8142515" cy="1200329"/>
          </a:xfrm>
          <a:prstGeom prst="rect">
            <a:avLst/>
          </a:prstGeom>
          <a:noFill/>
        </p:spPr>
        <p:txBody>
          <a:bodyPr wrap="square" rtlCol="0">
            <a:spAutoFit/>
          </a:bodyPr>
          <a:lstStyle/>
          <a:p>
            <a:r>
              <a:rPr lang="en-US" dirty="0">
                <a:solidFill>
                  <a:srgbClr val="9E880D"/>
                </a:solidFill>
                <a:effectLst/>
              </a:rPr>
              <a:t>@</a:t>
            </a:r>
            <a:r>
              <a:rPr lang="en-US" dirty="0" err="1">
                <a:solidFill>
                  <a:srgbClr val="9E880D"/>
                </a:solidFill>
                <a:effectLst/>
              </a:rPr>
              <a:t>PostMapping</a:t>
            </a:r>
            <a:r>
              <a:rPr lang="en-US" dirty="0"/>
              <a:t>(</a:t>
            </a:r>
            <a:r>
              <a:rPr lang="en-US" dirty="0">
                <a:solidFill>
                  <a:srgbClr val="067D17"/>
                </a:solidFill>
                <a:effectLst/>
              </a:rPr>
              <a:t>"/add"</a:t>
            </a:r>
            <a:r>
              <a:rPr lang="en-US" dirty="0"/>
              <a:t>)</a:t>
            </a:r>
            <a:br>
              <a:rPr lang="en-US" dirty="0"/>
            </a:br>
            <a:r>
              <a:rPr lang="en-US" dirty="0">
                <a:solidFill>
                  <a:srgbClr val="0033B3"/>
                </a:solidFill>
                <a:effectLst/>
              </a:rPr>
              <a:t>public </a:t>
            </a:r>
            <a:r>
              <a:rPr lang="en-US" dirty="0" err="1">
                <a:solidFill>
                  <a:srgbClr val="0070C0"/>
                </a:solidFill>
                <a:effectLst/>
              </a:rPr>
              <a:t>CalculateResponse</a:t>
            </a:r>
            <a:r>
              <a:rPr lang="en-US" dirty="0">
                <a:solidFill>
                  <a:srgbClr val="000000"/>
                </a:solidFill>
                <a:effectLst/>
              </a:rPr>
              <a:t> </a:t>
            </a:r>
            <a:r>
              <a:rPr lang="en-US" dirty="0">
                <a:solidFill>
                  <a:srgbClr val="00627A"/>
                </a:solidFill>
                <a:effectLst/>
              </a:rPr>
              <a:t>create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err="1">
                <a:solidFill>
                  <a:srgbClr val="0070C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new </a:t>
            </a:r>
            <a:r>
              <a:rPr lang="en-US" dirty="0" err="1">
                <a:solidFill>
                  <a:srgbClr val="0070C0"/>
                </a:solidFill>
              </a:rPr>
              <a:t>CalculateResponse</a:t>
            </a:r>
            <a:r>
              <a:rPr lang="en-US" dirty="0"/>
              <a:t>(request.</a:t>
            </a:r>
            <a:r>
              <a:rPr lang="en-US" dirty="0">
                <a:solidFill>
                  <a:srgbClr val="871094"/>
                </a:solidFill>
                <a:effectLst/>
              </a:rPr>
              <a:t>num1 </a:t>
            </a:r>
            <a:r>
              <a:rPr lang="en-US" dirty="0"/>
              <a:t>+ request.</a:t>
            </a:r>
            <a:r>
              <a:rPr lang="en-US" dirty="0">
                <a:solidFill>
                  <a:srgbClr val="871094"/>
                </a:solidFill>
                <a:effectLst/>
              </a:rPr>
              <a:t>num2</a:t>
            </a:r>
            <a:r>
              <a:rPr lang="en-US" dirty="0"/>
              <a:t>);</a:t>
            </a:r>
            <a:br>
              <a:rPr lang="en-US" dirty="0"/>
            </a:br>
            <a:r>
              <a:rPr lang="en-US" dirty="0"/>
              <a:t>}</a:t>
            </a:r>
            <a:endParaRPr lang="en-IL" dirty="0"/>
          </a:p>
        </p:txBody>
      </p:sp>
    </p:spTree>
    <p:extLst>
      <p:ext uri="{BB962C8B-B14F-4D97-AF65-F5344CB8AC3E}">
        <p14:creationId xmlns:p14="http://schemas.microsoft.com/office/powerpoint/2010/main" val="172267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6BB0-53EA-42DE-8386-863D996202B4}"/>
              </a:ext>
            </a:extLst>
          </p:cNvPr>
          <p:cNvSpPr>
            <a:spLocks noGrp="1"/>
          </p:cNvSpPr>
          <p:nvPr>
            <p:ph type="title"/>
          </p:nvPr>
        </p:nvSpPr>
        <p:spPr>
          <a:xfrm>
            <a:off x="677334" y="609600"/>
            <a:ext cx="8596668" cy="940904"/>
          </a:xfrm>
        </p:spPr>
        <p:txBody>
          <a:bodyPr/>
          <a:lstStyle/>
          <a:p>
            <a:r>
              <a:rPr lang="en-IL" dirty="0"/>
              <a:t>Testing with Spring Boot</a:t>
            </a:r>
          </a:p>
        </p:txBody>
      </p:sp>
      <p:sp>
        <p:nvSpPr>
          <p:cNvPr id="4" name="Rectangle 3">
            <a:extLst>
              <a:ext uri="{FF2B5EF4-FFF2-40B4-BE49-F238E27FC236}">
                <a16:creationId xmlns:a16="http://schemas.microsoft.com/office/drawing/2014/main" id="{87B8604E-EB22-4D0F-0DDF-EF212098B4DB}"/>
              </a:ext>
            </a:extLst>
          </p:cNvPr>
          <p:cNvSpPr/>
          <p:nvPr/>
        </p:nvSpPr>
        <p:spPr>
          <a:xfrm>
            <a:off x="677334" y="4727448"/>
            <a:ext cx="4589610" cy="1408176"/>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1B6ECA8E-100F-6666-2AE9-8FFDA221FC85}"/>
              </a:ext>
            </a:extLst>
          </p:cNvPr>
          <p:cNvSpPr>
            <a:spLocks noGrp="1"/>
          </p:cNvSpPr>
          <p:nvPr>
            <p:ph idx="1"/>
          </p:nvPr>
        </p:nvSpPr>
        <p:spPr>
          <a:xfrm>
            <a:off x="677334" y="1765872"/>
            <a:ext cx="8596668" cy="4482528"/>
          </a:xfrm>
        </p:spPr>
        <p:txBody>
          <a:bodyPr>
            <a:normAutofit fontScale="85000" lnSpcReduction="20000"/>
          </a:bodyPr>
          <a:lstStyle/>
          <a:p>
            <a:r>
              <a:rPr lang="en-US" sz="2100" dirty="0"/>
              <a:t>Spring Boot provides a number of utilities and annotations to help when testing your application. Most developers use the </a:t>
            </a:r>
            <a:r>
              <a:rPr lang="en-US" sz="2100" dirty="0">
                <a:solidFill>
                  <a:srgbClr val="92D050"/>
                </a:solidFill>
              </a:rPr>
              <a:t>spring-boot-starter-test</a:t>
            </a:r>
            <a:r>
              <a:rPr lang="en-US" sz="2100" dirty="0"/>
              <a:t> “Starter”, which imports (in the test scope):</a:t>
            </a:r>
          </a:p>
          <a:p>
            <a:pPr lvl="1"/>
            <a:r>
              <a:rPr lang="en-US" sz="1800" dirty="0">
                <a:solidFill>
                  <a:srgbClr val="92D050"/>
                </a:solidFill>
              </a:rPr>
              <a:t>Spring Test &amp; Spring Boot Test</a:t>
            </a:r>
            <a:r>
              <a:rPr lang="en-US" sz="1800" dirty="0">
                <a:solidFill>
                  <a:schemeClr val="tx1"/>
                </a:solidFill>
              </a:rPr>
              <a:t> - utilities and integration test support for Spring Boot applications.</a:t>
            </a:r>
          </a:p>
          <a:p>
            <a:pPr lvl="1"/>
            <a:r>
              <a:rPr lang="en-US" sz="1800" dirty="0">
                <a:solidFill>
                  <a:srgbClr val="00B0F0"/>
                </a:solidFill>
              </a:rPr>
              <a:t>Junit - </a:t>
            </a:r>
            <a:r>
              <a:rPr lang="en-US" sz="1800" dirty="0">
                <a:solidFill>
                  <a:schemeClr val="tx1"/>
                </a:solidFill>
              </a:rPr>
              <a:t>the de-facto standard for unit testing Java applications.</a:t>
            </a:r>
          </a:p>
          <a:p>
            <a:pPr lvl="1"/>
            <a:r>
              <a:rPr lang="en-US" sz="1800" dirty="0" err="1">
                <a:solidFill>
                  <a:srgbClr val="00B0F0"/>
                </a:solidFill>
              </a:rPr>
              <a:t>AssertJ</a:t>
            </a:r>
            <a:r>
              <a:rPr lang="en-US" sz="1800" dirty="0"/>
              <a:t> - a fluent assertion library.</a:t>
            </a:r>
          </a:p>
          <a:p>
            <a:pPr lvl="1"/>
            <a:r>
              <a:rPr lang="en-US" sz="1800" dirty="0">
                <a:solidFill>
                  <a:srgbClr val="00B0F0"/>
                </a:solidFill>
              </a:rPr>
              <a:t>Mockito - a Java mocking framework.</a:t>
            </a:r>
          </a:p>
          <a:p>
            <a:pPr lvl="1"/>
            <a:r>
              <a:rPr lang="en-US" sz="1800" dirty="0" err="1">
                <a:solidFill>
                  <a:srgbClr val="00B0F0"/>
                </a:solidFill>
              </a:rPr>
              <a:t>Hamcrest</a:t>
            </a:r>
            <a:r>
              <a:rPr lang="en-US" sz="1800" dirty="0"/>
              <a:t> - a library of matcher objects</a:t>
            </a:r>
          </a:p>
          <a:p>
            <a:pPr lvl="1"/>
            <a:r>
              <a:rPr lang="en-US" sz="1800" dirty="0"/>
              <a:t>a number of other useful testing libraries.</a:t>
            </a:r>
          </a:p>
          <a:p>
            <a:endParaRPr lang="en-US" sz="2000" dirty="0"/>
          </a:p>
          <a:p>
            <a:pPr marL="0" indent="0">
              <a:buNone/>
            </a:pPr>
            <a:r>
              <a:rPr lang="en-US" sz="1800" dirty="0">
                <a:solidFill>
                  <a:srgbClr val="080808"/>
                </a:solidFill>
                <a:effectLst/>
                <a:latin typeface="JetBrains Mono"/>
              </a:rPr>
              <a:t>&lt;</a:t>
            </a:r>
            <a:r>
              <a:rPr lang="en-US" sz="1800" dirty="0">
                <a:solidFill>
                  <a:srgbClr val="0033B3"/>
                </a:solidFill>
                <a:effectLst/>
                <a:latin typeface="JetBrains Mono"/>
              </a:rPr>
              <a:t>dependency</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err="1">
                <a:solidFill>
                  <a:srgbClr val="0033B3"/>
                </a:solidFill>
                <a:effectLst/>
                <a:latin typeface="JetBrains Mono"/>
              </a:rPr>
              <a:t>groupId</a:t>
            </a:r>
            <a:r>
              <a:rPr lang="en-US" sz="1800" dirty="0">
                <a:solidFill>
                  <a:srgbClr val="080808"/>
                </a:solidFill>
                <a:effectLst/>
                <a:latin typeface="JetBrains Mono"/>
              </a:rPr>
              <a:t>&gt;</a:t>
            </a:r>
            <a:r>
              <a:rPr lang="en-US" sz="1800" dirty="0" err="1">
                <a:solidFill>
                  <a:srgbClr val="080808"/>
                </a:solidFill>
                <a:effectLst/>
                <a:latin typeface="JetBrains Mono"/>
              </a:rPr>
              <a:t>org.springframework.boot</a:t>
            </a:r>
            <a:r>
              <a:rPr lang="en-US" sz="1800" dirty="0">
                <a:solidFill>
                  <a:srgbClr val="080808"/>
                </a:solidFill>
                <a:effectLst/>
                <a:latin typeface="JetBrains Mono"/>
              </a:rPr>
              <a:t>&lt;/</a:t>
            </a:r>
            <a:r>
              <a:rPr lang="en-US" sz="1800" dirty="0" err="1">
                <a:solidFill>
                  <a:srgbClr val="0033B3"/>
                </a:solidFill>
                <a:effectLst/>
                <a:latin typeface="JetBrains Mono"/>
              </a:rPr>
              <a:t>groupId</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err="1">
                <a:solidFill>
                  <a:srgbClr val="0033B3"/>
                </a:solidFill>
                <a:effectLst/>
                <a:latin typeface="JetBrains Mono"/>
              </a:rPr>
              <a:t>artifactId</a:t>
            </a:r>
            <a:r>
              <a:rPr lang="en-US" sz="1800" dirty="0">
                <a:solidFill>
                  <a:srgbClr val="080808"/>
                </a:solidFill>
                <a:effectLst/>
                <a:latin typeface="JetBrains Mono"/>
              </a:rPr>
              <a:t>&gt;spring-boot-starter-test&lt;/</a:t>
            </a:r>
            <a:r>
              <a:rPr lang="en-US" sz="1800" dirty="0" err="1">
                <a:solidFill>
                  <a:srgbClr val="0033B3"/>
                </a:solidFill>
                <a:effectLst/>
                <a:latin typeface="JetBrains Mono"/>
              </a:rPr>
              <a:t>artifactId</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scope</a:t>
            </a:r>
            <a:r>
              <a:rPr lang="en-US" sz="1800" dirty="0">
                <a:solidFill>
                  <a:srgbClr val="080808"/>
                </a:solidFill>
                <a:effectLst/>
                <a:latin typeface="JetBrains Mono"/>
              </a:rPr>
              <a:t>&gt;test&lt;/</a:t>
            </a:r>
            <a:r>
              <a:rPr lang="en-US" sz="1800" dirty="0">
                <a:solidFill>
                  <a:srgbClr val="0033B3"/>
                </a:solidFill>
                <a:effectLst/>
                <a:latin typeface="JetBrains Mono"/>
              </a:rPr>
              <a:t>scope</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&lt;/</a:t>
            </a:r>
            <a:r>
              <a:rPr lang="en-US" sz="1800" dirty="0">
                <a:solidFill>
                  <a:srgbClr val="0033B3"/>
                </a:solidFill>
                <a:effectLst/>
                <a:latin typeface="JetBrains Mono"/>
              </a:rPr>
              <a:t>dependency</a:t>
            </a:r>
            <a:r>
              <a:rPr lang="en-US" sz="1800" dirty="0">
                <a:solidFill>
                  <a:srgbClr val="080808"/>
                </a:solidFill>
                <a:effectLst/>
                <a:latin typeface="JetBrains Mono"/>
              </a:rPr>
              <a:t>&gt;</a:t>
            </a:r>
          </a:p>
          <a:p>
            <a:endParaRPr lang="en-US" sz="2000" dirty="0"/>
          </a:p>
        </p:txBody>
      </p:sp>
    </p:spTree>
    <p:extLst>
      <p:ext uri="{BB962C8B-B14F-4D97-AF65-F5344CB8AC3E}">
        <p14:creationId xmlns:p14="http://schemas.microsoft.com/office/powerpoint/2010/main" val="337651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0C3-15A9-CBE7-D0C3-A830B2DAD700}"/>
              </a:ext>
            </a:extLst>
          </p:cNvPr>
          <p:cNvSpPr>
            <a:spLocks noGrp="1"/>
          </p:cNvSpPr>
          <p:nvPr>
            <p:ph type="title"/>
          </p:nvPr>
        </p:nvSpPr>
        <p:spPr/>
        <p:txBody>
          <a:bodyPr/>
          <a:lstStyle/>
          <a:p>
            <a:r>
              <a:rPr lang="en-IL" dirty="0"/>
              <a:t>Testing with </a:t>
            </a:r>
            <a:r>
              <a:rPr lang="en-US" sz="3600" dirty="0">
                <a:solidFill>
                  <a:schemeClr val="accent1"/>
                </a:solidFill>
              </a:rPr>
              <a:t>@</a:t>
            </a:r>
            <a:r>
              <a:rPr lang="en-US" sz="3600" dirty="0" err="1">
                <a:solidFill>
                  <a:schemeClr val="accent1"/>
                </a:solidFill>
              </a:rPr>
              <a:t>SpringBootTest</a:t>
            </a:r>
            <a:r>
              <a:rPr lang="en-US" sz="3600" dirty="0">
                <a:solidFill>
                  <a:schemeClr val="accent1"/>
                </a:solidFill>
              </a:rPr>
              <a:t> </a:t>
            </a:r>
            <a:endParaRPr lang="en-IL" dirty="0"/>
          </a:p>
        </p:txBody>
      </p:sp>
      <p:sp>
        <p:nvSpPr>
          <p:cNvPr id="3" name="Content Placeholder 2">
            <a:extLst>
              <a:ext uri="{FF2B5EF4-FFF2-40B4-BE49-F238E27FC236}">
                <a16:creationId xmlns:a16="http://schemas.microsoft.com/office/drawing/2014/main" id="{7695F3AC-07A0-6B46-6A24-05ABC310C07C}"/>
              </a:ext>
            </a:extLst>
          </p:cNvPr>
          <p:cNvSpPr>
            <a:spLocks noGrp="1"/>
          </p:cNvSpPr>
          <p:nvPr>
            <p:ph idx="1"/>
          </p:nvPr>
        </p:nvSpPr>
        <p:spPr/>
        <p:txBody>
          <a:bodyPr>
            <a:normAutofit/>
          </a:bodyPr>
          <a:lstStyle/>
          <a:p>
            <a:r>
              <a:rPr lang="en-US" sz="2400" dirty="0">
                <a:solidFill>
                  <a:schemeClr val="tx1"/>
                </a:solidFill>
              </a:rPr>
              <a:t>The </a:t>
            </a:r>
            <a:r>
              <a:rPr lang="en-US" sz="2400" dirty="0">
                <a:solidFill>
                  <a:srgbClr val="92D050"/>
                </a:solidFill>
              </a:rPr>
              <a:t>@</a:t>
            </a:r>
            <a:r>
              <a:rPr lang="en-US" sz="2400" dirty="0" err="1">
                <a:solidFill>
                  <a:srgbClr val="92D050"/>
                </a:solidFill>
              </a:rPr>
              <a:t>SpringBootTest</a:t>
            </a:r>
            <a:r>
              <a:rPr lang="en-US" sz="2400" dirty="0">
                <a:solidFill>
                  <a:srgbClr val="92D050"/>
                </a:solidFill>
              </a:rPr>
              <a:t> </a:t>
            </a:r>
            <a:r>
              <a:rPr lang="en-US" sz="2400" dirty="0">
                <a:solidFill>
                  <a:schemeClr val="tx1"/>
                </a:solidFill>
              </a:rPr>
              <a:t>annotation is useful when we need to bootstrap the entire Spring application container. </a:t>
            </a:r>
          </a:p>
          <a:p>
            <a:r>
              <a:rPr lang="en-US" sz="2400" dirty="0"/>
              <a:t>This annotation creates an application context and loads all beans of the application. It means we can </a:t>
            </a:r>
            <a:r>
              <a:rPr lang="en-US" sz="2400" dirty="0">
                <a:solidFill>
                  <a:srgbClr val="92D050"/>
                </a:solidFill>
              </a:rPr>
              <a:t>@</a:t>
            </a:r>
            <a:r>
              <a:rPr lang="en-US" sz="2400" dirty="0" err="1">
                <a:solidFill>
                  <a:srgbClr val="92D050"/>
                </a:solidFill>
              </a:rPr>
              <a:t>Autowire</a:t>
            </a:r>
            <a:r>
              <a:rPr lang="en-US" sz="2400" dirty="0">
                <a:solidFill>
                  <a:srgbClr val="92D050"/>
                </a:solidFill>
              </a:rPr>
              <a:t> </a:t>
            </a:r>
            <a:r>
              <a:rPr lang="en-US" sz="2400" dirty="0"/>
              <a:t>any bean that's picked up by component scanning into our test. </a:t>
            </a:r>
            <a:r>
              <a:rPr lang="en-US" sz="2400" dirty="0">
                <a:solidFill>
                  <a:srgbClr val="92D050"/>
                </a:solidFill>
              </a:rPr>
              <a:t>@</a:t>
            </a:r>
            <a:r>
              <a:rPr lang="en-US" sz="2400" dirty="0" err="1">
                <a:solidFill>
                  <a:srgbClr val="92D050"/>
                </a:solidFill>
              </a:rPr>
              <a:t>SpringBootTest</a:t>
            </a:r>
            <a:r>
              <a:rPr lang="en-US" sz="2400" dirty="0">
                <a:solidFill>
                  <a:srgbClr val="92D050"/>
                </a:solidFill>
              </a:rPr>
              <a:t> </a:t>
            </a:r>
            <a:r>
              <a:rPr lang="en-US" sz="2400" dirty="0"/>
              <a:t>starts the embedded server and creates a web environment. </a:t>
            </a:r>
          </a:p>
          <a:p>
            <a:r>
              <a:rPr lang="en-US" sz="2400" dirty="0"/>
              <a:t>Use </a:t>
            </a:r>
            <a:r>
              <a:rPr lang="en-US" sz="2400" dirty="0">
                <a:solidFill>
                  <a:schemeClr val="accent1"/>
                </a:solidFill>
              </a:rPr>
              <a:t>@</a:t>
            </a:r>
            <a:r>
              <a:rPr lang="en-US" sz="2400" dirty="0" err="1">
                <a:solidFill>
                  <a:schemeClr val="accent1"/>
                </a:solidFill>
              </a:rPr>
              <a:t>MockBean</a:t>
            </a:r>
            <a:r>
              <a:rPr lang="en-US" sz="2400" dirty="0">
                <a:solidFill>
                  <a:schemeClr val="accent1"/>
                </a:solidFill>
              </a:rPr>
              <a:t> </a:t>
            </a:r>
            <a:r>
              <a:rPr lang="en-US" sz="2400" dirty="0"/>
              <a:t>annotation to mock a bean object.</a:t>
            </a:r>
          </a:p>
          <a:p>
            <a:endParaRPr lang="en-IL" dirty="0"/>
          </a:p>
        </p:txBody>
      </p:sp>
    </p:spTree>
    <p:extLst>
      <p:ext uri="{BB962C8B-B14F-4D97-AF65-F5344CB8AC3E}">
        <p14:creationId xmlns:p14="http://schemas.microsoft.com/office/powerpoint/2010/main" val="393536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B8A8-BE1D-3ADD-89FA-D4C9D987C9EF}"/>
              </a:ext>
            </a:extLst>
          </p:cNvPr>
          <p:cNvSpPr>
            <a:spLocks noGrp="1"/>
          </p:cNvSpPr>
          <p:nvPr>
            <p:ph type="title"/>
          </p:nvPr>
        </p:nvSpPr>
        <p:spPr/>
        <p:txBody>
          <a:bodyPr/>
          <a:lstStyle/>
          <a:p>
            <a:r>
              <a:rPr lang="en-US" dirty="0"/>
              <a:t>Testing With a Mock Environment</a:t>
            </a:r>
            <a:br>
              <a:rPr lang="en-US" dirty="0"/>
            </a:br>
            <a:endParaRPr lang="en-IL" dirty="0"/>
          </a:p>
        </p:txBody>
      </p:sp>
      <p:sp>
        <p:nvSpPr>
          <p:cNvPr id="4" name="Rectangle 3">
            <a:extLst>
              <a:ext uri="{FF2B5EF4-FFF2-40B4-BE49-F238E27FC236}">
                <a16:creationId xmlns:a16="http://schemas.microsoft.com/office/drawing/2014/main" id="{35A2A8D7-D009-33AD-1C74-059C94F48226}"/>
              </a:ext>
            </a:extLst>
          </p:cNvPr>
          <p:cNvSpPr/>
          <p:nvPr/>
        </p:nvSpPr>
        <p:spPr>
          <a:xfrm>
            <a:off x="677334" y="2880360"/>
            <a:ext cx="5659458" cy="301752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9974008F-05B7-F79C-FCF0-C4706C8AFD4E}"/>
              </a:ext>
            </a:extLst>
          </p:cNvPr>
          <p:cNvSpPr>
            <a:spLocks noGrp="1"/>
          </p:cNvSpPr>
          <p:nvPr>
            <p:ph idx="1"/>
          </p:nvPr>
        </p:nvSpPr>
        <p:spPr>
          <a:xfrm>
            <a:off x="677334" y="1627631"/>
            <a:ext cx="8596668" cy="4413731"/>
          </a:xfrm>
        </p:spPr>
        <p:txBody>
          <a:bodyPr>
            <a:normAutofit fontScale="47500" lnSpcReduction="20000"/>
          </a:bodyPr>
          <a:lstStyle/>
          <a:p>
            <a:r>
              <a:rPr lang="en-US" sz="3800" dirty="0"/>
              <a:t>By default, </a:t>
            </a:r>
            <a:r>
              <a:rPr lang="en-US" sz="3800" dirty="0">
                <a:solidFill>
                  <a:srgbClr val="92D050"/>
                </a:solidFill>
              </a:rPr>
              <a:t>@</a:t>
            </a:r>
            <a:r>
              <a:rPr lang="en-US" sz="3800" dirty="0" err="1">
                <a:solidFill>
                  <a:srgbClr val="92D050"/>
                </a:solidFill>
              </a:rPr>
              <a:t>SpringBootTest</a:t>
            </a:r>
            <a:r>
              <a:rPr lang="en-US" sz="3800" dirty="0">
                <a:solidFill>
                  <a:srgbClr val="92D050"/>
                </a:solidFill>
              </a:rPr>
              <a:t> </a:t>
            </a:r>
            <a:r>
              <a:rPr lang="en-US" sz="3800" dirty="0"/>
              <a:t>does not start the server but instead sets up a mock environment for testing web endpoints.</a:t>
            </a:r>
          </a:p>
          <a:p>
            <a:r>
              <a:rPr lang="en-US" sz="3800" dirty="0"/>
              <a:t>With Spring, we can query our web endpoints using </a:t>
            </a:r>
            <a:r>
              <a:rPr lang="en-US" sz="3800" dirty="0" err="1">
                <a:solidFill>
                  <a:srgbClr val="00B0F0"/>
                </a:solidFill>
              </a:rPr>
              <a:t>MockMvc</a:t>
            </a:r>
            <a:r>
              <a:rPr lang="en-US" sz="3800" dirty="0"/>
              <a:t>, as shown in the following example:</a:t>
            </a:r>
          </a:p>
          <a:p>
            <a:pPr marL="0" indent="0">
              <a:buNone/>
            </a:pPr>
            <a:endParaRPr lang="en-US" sz="2000" dirty="0"/>
          </a:p>
          <a:p>
            <a:pPr marL="0" indent="0">
              <a:buNone/>
            </a:pPr>
            <a:r>
              <a:rPr lang="en-US" sz="2500" b="1" dirty="0">
                <a:solidFill>
                  <a:srgbClr val="9E880D"/>
                </a:solidFill>
                <a:effectLst/>
                <a:latin typeface="JetBrains Mono"/>
              </a:rPr>
              <a:t>@</a:t>
            </a:r>
            <a:r>
              <a:rPr lang="en-US" sz="2500" b="1" dirty="0" err="1">
                <a:solidFill>
                  <a:srgbClr val="9E880D"/>
                </a:solidFill>
                <a:effectLst/>
                <a:latin typeface="JetBrains Mono"/>
              </a:rPr>
              <a:t>AutoConfigureMockMvc</a:t>
            </a:r>
            <a:br>
              <a:rPr lang="en-US" sz="2500" b="1" dirty="0">
                <a:solidFill>
                  <a:srgbClr val="9E880D"/>
                </a:solidFill>
                <a:effectLst/>
                <a:latin typeface="JetBrains Mono"/>
              </a:rPr>
            </a:br>
            <a:r>
              <a:rPr lang="en-US" sz="2500" b="1" dirty="0">
                <a:solidFill>
                  <a:srgbClr val="9E880D"/>
                </a:solidFill>
                <a:effectLst/>
                <a:latin typeface="JetBrains Mono"/>
              </a:rPr>
              <a:t>@</a:t>
            </a:r>
            <a:r>
              <a:rPr lang="en-US" sz="2500" b="1" dirty="0" err="1">
                <a:solidFill>
                  <a:srgbClr val="9E880D"/>
                </a:solidFill>
                <a:effectLst/>
                <a:latin typeface="JetBrains Mono"/>
              </a:rPr>
              <a:t>SpringBootTest</a:t>
            </a:r>
            <a:br>
              <a:rPr lang="en-US" sz="2500" dirty="0">
                <a:solidFill>
                  <a:srgbClr val="9E880D"/>
                </a:solidFill>
                <a:effectLst/>
                <a:latin typeface="JetBrains Mono"/>
              </a:rPr>
            </a:br>
            <a:r>
              <a:rPr lang="en-US" sz="2500" dirty="0">
                <a:solidFill>
                  <a:srgbClr val="0033B3"/>
                </a:solidFill>
                <a:effectLst/>
                <a:latin typeface="JetBrains Mono"/>
              </a:rPr>
              <a:t>class </a:t>
            </a:r>
            <a:r>
              <a:rPr lang="en-US" sz="2500" dirty="0" err="1">
                <a:solidFill>
                  <a:srgbClr val="000000"/>
                </a:solidFill>
                <a:effectLst/>
                <a:latin typeface="JetBrains Mono"/>
              </a:rPr>
              <a:t>SpringMicroserviceDemoApplicationTests</a:t>
            </a:r>
            <a:r>
              <a:rPr lang="en-US" sz="2500" dirty="0">
                <a:solidFill>
                  <a:srgbClr val="000000"/>
                </a:solidFill>
                <a:effectLst/>
                <a:latin typeface="JetBrains Mono"/>
              </a:rPr>
              <a:t> </a:t>
            </a:r>
            <a:r>
              <a:rPr lang="en-US" sz="2500" dirty="0">
                <a:solidFill>
                  <a:srgbClr val="080808"/>
                </a:solidFill>
                <a:effectLst/>
                <a:latin typeface="JetBrains Mono"/>
              </a:rPr>
              <a:t>{</a:t>
            </a:r>
            <a:br>
              <a:rPr lang="en-US" sz="2500" dirty="0">
                <a:solidFill>
                  <a:srgbClr val="080808"/>
                </a:solidFill>
                <a:effectLst/>
                <a:latin typeface="JetBrains Mono"/>
              </a:rPr>
            </a:br>
            <a:br>
              <a:rPr lang="en-US" sz="2500" dirty="0">
                <a:solidFill>
                  <a:srgbClr val="080808"/>
                </a:solidFill>
                <a:effectLst/>
                <a:latin typeface="JetBrains Mono"/>
              </a:rPr>
            </a:br>
            <a:r>
              <a:rPr lang="en-US" sz="2500" dirty="0">
                <a:solidFill>
                  <a:srgbClr val="080808"/>
                </a:solidFill>
                <a:effectLst/>
                <a:latin typeface="JetBrains Mono"/>
              </a:rPr>
              <a:t>    </a:t>
            </a:r>
            <a:r>
              <a:rPr lang="en-US" sz="2500" dirty="0">
                <a:solidFill>
                  <a:srgbClr val="9E880D"/>
                </a:solidFill>
                <a:effectLst/>
                <a:latin typeface="JetBrains Mono"/>
              </a:rPr>
              <a:t>@</a:t>
            </a:r>
            <a:r>
              <a:rPr lang="en-US" sz="2500" dirty="0" err="1">
                <a:solidFill>
                  <a:srgbClr val="9E880D"/>
                </a:solidFill>
                <a:effectLst/>
                <a:latin typeface="JetBrains Mono"/>
              </a:rPr>
              <a:t>Autowired</a:t>
            </a:r>
            <a:br>
              <a:rPr lang="en-US" sz="2500" dirty="0">
                <a:solidFill>
                  <a:srgbClr val="9E880D"/>
                </a:solidFill>
                <a:effectLst/>
                <a:latin typeface="JetBrains Mono"/>
              </a:rPr>
            </a:br>
            <a:r>
              <a:rPr lang="en-US" sz="2500" dirty="0">
                <a:solidFill>
                  <a:srgbClr val="9E880D"/>
                </a:solidFill>
                <a:effectLst/>
                <a:latin typeface="JetBrains Mono"/>
              </a:rPr>
              <a:t>    </a:t>
            </a:r>
            <a:r>
              <a:rPr lang="en-US" sz="2500" b="1" dirty="0" err="1">
                <a:solidFill>
                  <a:srgbClr val="000000"/>
                </a:solidFill>
                <a:effectLst/>
                <a:latin typeface="JetBrains Mono"/>
              </a:rPr>
              <a:t>MockMvc</a:t>
            </a:r>
            <a:r>
              <a:rPr lang="en-US" sz="2500" b="1" dirty="0">
                <a:solidFill>
                  <a:srgbClr val="000000"/>
                </a:solidFill>
                <a:effectLst/>
                <a:latin typeface="JetBrains Mono"/>
              </a:rPr>
              <a:t> </a:t>
            </a:r>
            <a:r>
              <a:rPr lang="en-US" sz="2500" b="1" dirty="0" err="1">
                <a:solidFill>
                  <a:srgbClr val="871094"/>
                </a:solidFill>
                <a:effectLst/>
                <a:latin typeface="JetBrains Mono"/>
              </a:rPr>
              <a:t>mockMvc</a:t>
            </a:r>
            <a:r>
              <a:rPr lang="en-US" sz="2500" b="1" dirty="0">
                <a:solidFill>
                  <a:srgbClr val="080808"/>
                </a:solidFill>
                <a:effectLst/>
                <a:latin typeface="JetBrains Mono"/>
              </a:rPr>
              <a:t>;</a:t>
            </a:r>
            <a:br>
              <a:rPr lang="en-US" sz="2500" dirty="0">
                <a:solidFill>
                  <a:srgbClr val="080808"/>
                </a:solidFill>
                <a:effectLst/>
                <a:latin typeface="JetBrains Mono"/>
              </a:rPr>
            </a:br>
            <a:br>
              <a:rPr lang="en-US" sz="2500" dirty="0">
                <a:solidFill>
                  <a:srgbClr val="080808"/>
                </a:solidFill>
                <a:effectLst/>
                <a:latin typeface="JetBrains Mono"/>
              </a:rPr>
            </a:br>
            <a:r>
              <a:rPr lang="en-US" sz="2500" dirty="0">
                <a:solidFill>
                  <a:srgbClr val="080808"/>
                </a:solidFill>
                <a:effectLst/>
                <a:latin typeface="JetBrains Mono"/>
              </a:rPr>
              <a:t>   </a:t>
            </a:r>
            <a:r>
              <a:rPr lang="en-US" sz="2500" dirty="0">
                <a:solidFill>
                  <a:srgbClr val="9E880D"/>
                </a:solidFill>
                <a:effectLst/>
                <a:latin typeface="JetBrains Mono"/>
              </a:rPr>
              <a:t>@Test</a:t>
            </a:r>
            <a:br>
              <a:rPr lang="en-US" sz="2500" dirty="0">
                <a:solidFill>
                  <a:srgbClr val="9E880D"/>
                </a:solidFill>
                <a:effectLst/>
                <a:latin typeface="JetBrains Mono"/>
              </a:rPr>
            </a:br>
            <a:r>
              <a:rPr lang="en-US" sz="2500" dirty="0">
                <a:solidFill>
                  <a:srgbClr val="9E880D"/>
                </a:solidFill>
                <a:effectLst/>
                <a:latin typeface="JetBrains Mono"/>
              </a:rPr>
              <a:t>    </a:t>
            </a:r>
            <a:r>
              <a:rPr lang="en-US" sz="2500" dirty="0">
                <a:solidFill>
                  <a:srgbClr val="0033B3"/>
                </a:solidFill>
                <a:effectLst/>
                <a:latin typeface="JetBrains Mono"/>
              </a:rPr>
              <a:t>void </a:t>
            </a:r>
            <a:r>
              <a:rPr lang="en-US" sz="2500" dirty="0" err="1">
                <a:solidFill>
                  <a:srgbClr val="00627A"/>
                </a:solidFill>
                <a:effectLst/>
                <a:latin typeface="JetBrains Mono"/>
              </a:rPr>
              <a:t>testWithMockMvc</a:t>
            </a:r>
            <a:r>
              <a:rPr lang="en-US" sz="2500" dirty="0">
                <a:solidFill>
                  <a:srgbClr val="080808"/>
                </a:solidFill>
                <a:effectLst/>
                <a:latin typeface="JetBrains Mono"/>
              </a:rPr>
              <a:t>() </a:t>
            </a:r>
            <a:r>
              <a:rPr lang="en-US" sz="2500" dirty="0">
                <a:solidFill>
                  <a:srgbClr val="0033B3"/>
                </a:solidFill>
                <a:effectLst/>
                <a:latin typeface="JetBrains Mono"/>
              </a:rPr>
              <a:t>throws </a:t>
            </a:r>
            <a:r>
              <a:rPr lang="en-US" sz="2500" dirty="0">
                <a:solidFill>
                  <a:srgbClr val="000000"/>
                </a:solidFill>
                <a:effectLst/>
                <a:latin typeface="JetBrains Mono"/>
              </a:rPr>
              <a:t>Exception </a:t>
            </a:r>
            <a:r>
              <a:rPr lang="en-US" sz="2500" dirty="0">
                <a:solidFill>
                  <a:srgbClr val="080808"/>
                </a:solidFill>
                <a:effectLst/>
                <a:latin typeface="JetBrains Mono"/>
              </a:rPr>
              <a:t>{</a:t>
            </a:r>
            <a:br>
              <a:rPr lang="en-US" sz="2500" dirty="0">
                <a:solidFill>
                  <a:srgbClr val="080808"/>
                </a:solidFill>
                <a:effectLst/>
                <a:latin typeface="JetBrains Mono"/>
              </a:rPr>
            </a:br>
            <a:r>
              <a:rPr lang="en-US" sz="2500" dirty="0">
                <a:solidFill>
                  <a:srgbClr val="080808"/>
                </a:solidFill>
                <a:effectLst/>
                <a:latin typeface="JetBrains Mono"/>
              </a:rPr>
              <a:t>	</a:t>
            </a:r>
            <a:r>
              <a:rPr lang="en-US" sz="2500" dirty="0">
                <a:solidFill>
                  <a:srgbClr val="871094"/>
                </a:solidFill>
                <a:effectLst/>
                <a:latin typeface="JetBrains Mono"/>
              </a:rPr>
              <a:t> </a:t>
            </a:r>
            <a:r>
              <a:rPr lang="en-US" sz="2500" b="1" dirty="0" err="1">
                <a:solidFill>
                  <a:srgbClr val="871094"/>
                </a:solidFill>
                <a:effectLst/>
                <a:latin typeface="JetBrains Mono"/>
              </a:rPr>
              <a:t>mockMvc</a:t>
            </a:r>
            <a:r>
              <a:rPr lang="en-US" sz="2500" b="0" i="0" u="none" strike="noStrike" dirty="0">
                <a:solidFill>
                  <a:srgbClr val="24292E"/>
                </a:solidFill>
                <a:effectLst/>
                <a:latin typeface="SFMono-Regular"/>
              </a:rPr>
              <a:t> .perform(get().</a:t>
            </a:r>
            <a:r>
              <a:rPr lang="en-US" sz="2500" b="0" i="0" u="none" strike="noStrike" dirty="0" err="1">
                <a:solidFill>
                  <a:srgbClr val="24292E"/>
                </a:solidFill>
                <a:effectLst/>
                <a:latin typeface="SFMono-Regular"/>
              </a:rPr>
              <a:t>uri</a:t>
            </a:r>
            <a:r>
              <a:rPr lang="en-US" sz="2500" b="0" i="0" u="none" strike="noStrike" dirty="0">
                <a:solidFill>
                  <a:srgbClr val="24292E"/>
                </a:solidFill>
                <a:effectLst/>
                <a:latin typeface="SFMono-Regular"/>
              </a:rPr>
              <a:t>(</a:t>
            </a:r>
            <a:r>
              <a:rPr lang="en-US" sz="2500" b="0" i="0" u="none" strike="noStrike" dirty="0">
                <a:effectLst/>
                <a:latin typeface="SFMono-Regular"/>
              </a:rPr>
              <a:t>"/"</a:t>
            </a:r>
            <a:r>
              <a:rPr lang="en-US" sz="2500" b="0" i="0" u="none" strike="noStrike" dirty="0">
                <a:solidFill>
                  <a:srgbClr val="24292E"/>
                </a:solidFill>
                <a:effectLst/>
                <a:latin typeface="SFMono-Regular"/>
              </a:rPr>
              <a:t>)</a:t>
            </a:r>
          </a:p>
          <a:p>
            <a:pPr marL="0" indent="0">
              <a:spcBef>
                <a:spcPts val="0"/>
              </a:spcBef>
              <a:buNone/>
            </a:pPr>
            <a:r>
              <a:rPr lang="en-US" sz="2500" dirty="0">
                <a:solidFill>
                  <a:srgbClr val="24292E"/>
                </a:solidFill>
                <a:latin typeface="SFMono-Regular"/>
              </a:rPr>
              <a:t>		.</a:t>
            </a:r>
            <a:r>
              <a:rPr lang="en-US" sz="2500" b="0" i="0" u="none" strike="noStrike" dirty="0">
                <a:solidFill>
                  <a:srgbClr val="24292E"/>
                </a:solidFill>
                <a:effectLst/>
                <a:latin typeface="SFMono-Regular"/>
              </a:rPr>
              <a:t>exchange()</a:t>
            </a:r>
          </a:p>
          <a:p>
            <a:pPr marL="0" indent="0">
              <a:spcBef>
                <a:spcPts val="0"/>
              </a:spcBef>
              <a:buNone/>
            </a:pPr>
            <a:r>
              <a:rPr lang="en-US" sz="2500" b="0" i="0" u="none" strike="noStrike" dirty="0">
                <a:solidFill>
                  <a:srgbClr val="24292E"/>
                </a:solidFill>
                <a:effectLst/>
                <a:latin typeface="SFMono-Regular"/>
              </a:rPr>
              <a:t>		.</a:t>
            </a:r>
            <a:r>
              <a:rPr lang="en-US" sz="2500" b="0" i="0" u="none" strike="noStrike" dirty="0" err="1">
                <a:solidFill>
                  <a:srgbClr val="24292E"/>
                </a:solidFill>
                <a:effectLst/>
                <a:latin typeface="SFMono-Regular"/>
              </a:rPr>
              <a:t>expectStatus</a:t>
            </a:r>
            <a:r>
              <a:rPr lang="en-US" sz="2500" b="0" i="0" u="none" strike="noStrike" dirty="0">
                <a:solidFill>
                  <a:srgbClr val="24292E"/>
                </a:solidFill>
                <a:effectLst/>
                <a:latin typeface="SFMono-Regular"/>
              </a:rPr>
              <a:t>()</a:t>
            </a:r>
          </a:p>
          <a:p>
            <a:pPr marL="0" indent="0">
              <a:spcBef>
                <a:spcPts val="0"/>
              </a:spcBef>
              <a:buNone/>
            </a:pPr>
            <a:r>
              <a:rPr lang="en-US" sz="2500" b="0" i="0" u="none" strike="noStrike" dirty="0">
                <a:solidFill>
                  <a:srgbClr val="24292E"/>
                </a:solidFill>
                <a:effectLst/>
                <a:latin typeface="SFMono-Regular"/>
              </a:rPr>
              <a:t>		.</a:t>
            </a:r>
            <a:r>
              <a:rPr lang="en-US" sz="2500" b="0" i="0" u="none" strike="noStrike" dirty="0" err="1">
                <a:solidFill>
                  <a:srgbClr val="24292E"/>
                </a:solidFill>
                <a:effectLst/>
                <a:latin typeface="SFMono-Regular"/>
              </a:rPr>
              <a:t>isOk</a:t>
            </a:r>
            <a:r>
              <a:rPr lang="en-US" sz="2500" b="0" i="0" u="none" strike="noStrike" dirty="0">
                <a:solidFill>
                  <a:srgbClr val="24292E"/>
                </a:solidFill>
                <a:effectLst/>
                <a:latin typeface="SFMono-Regular"/>
              </a:rPr>
              <a:t>()</a:t>
            </a:r>
          </a:p>
          <a:p>
            <a:pPr marL="0" indent="0">
              <a:spcBef>
                <a:spcPts val="0"/>
              </a:spcBef>
              <a:buNone/>
            </a:pPr>
            <a:r>
              <a:rPr lang="en-US" sz="2500" b="0" i="0" u="none" strike="noStrike" dirty="0">
                <a:solidFill>
                  <a:srgbClr val="24292E"/>
                </a:solidFill>
                <a:effectLst/>
                <a:latin typeface="SFMono-Regular"/>
              </a:rPr>
              <a:t>		.</a:t>
            </a:r>
            <a:r>
              <a:rPr lang="en-US" sz="2500" b="0" i="0" u="none" strike="noStrike" dirty="0" err="1">
                <a:solidFill>
                  <a:srgbClr val="24292E"/>
                </a:solidFill>
                <a:effectLst/>
                <a:latin typeface="SFMono-Regular"/>
              </a:rPr>
              <a:t>expectBody</a:t>
            </a:r>
            <a:r>
              <a:rPr lang="en-US" sz="2500" b="0" i="0" u="none" strike="noStrike" dirty="0">
                <a:solidFill>
                  <a:srgbClr val="24292E"/>
                </a:solidFill>
                <a:effectLst/>
                <a:latin typeface="SFMono-Regular"/>
              </a:rPr>
              <a:t>(</a:t>
            </a:r>
            <a:r>
              <a:rPr lang="en-US" sz="2500" b="0" i="0" u="none" strike="noStrike" dirty="0" err="1">
                <a:solidFill>
                  <a:srgbClr val="24292E"/>
                </a:solidFill>
                <a:effectLst/>
                <a:latin typeface="SFMono-Regular"/>
              </a:rPr>
              <a:t>String.class</a:t>
            </a:r>
            <a:r>
              <a:rPr lang="en-US" sz="2500" b="0" i="0" u="none" strike="noStrike" dirty="0">
                <a:solidFill>
                  <a:srgbClr val="24292E"/>
                </a:solidFill>
                <a:effectLst/>
                <a:latin typeface="SFMono-Regular"/>
              </a:rPr>
              <a:t>)</a:t>
            </a:r>
          </a:p>
          <a:p>
            <a:pPr marL="0" indent="0">
              <a:spcBef>
                <a:spcPts val="0"/>
              </a:spcBef>
              <a:buNone/>
            </a:pPr>
            <a:r>
              <a:rPr lang="en-US" sz="2500" dirty="0">
                <a:solidFill>
                  <a:srgbClr val="24292E"/>
                </a:solidFill>
                <a:latin typeface="SFMono-Regular"/>
              </a:rPr>
              <a:t>		</a:t>
            </a:r>
            <a:r>
              <a:rPr lang="en-US" sz="2500" b="0" i="0" u="none" strike="noStrike" dirty="0">
                <a:solidFill>
                  <a:srgbClr val="24292E"/>
                </a:solidFill>
                <a:effectLst/>
                <a:latin typeface="SFMono-Regular"/>
              </a:rPr>
              <a:t>.</a:t>
            </a:r>
            <a:r>
              <a:rPr lang="en-US" sz="2500" b="0" i="0" u="none" strike="noStrike" dirty="0" err="1">
                <a:solidFill>
                  <a:srgbClr val="24292E"/>
                </a:solidFill>
                <a:effectLst/>
                <a:latin typeface="SFMono-Regular"/>
              </a:rPr>
              <a:t>isEqualTo</a:t>
            </a:r>
            <a:r>
              <a:rPr lang="en-US" sz="2500" b="0" i="0" u="none" strike="noStrike" dirty="0">
                <a:solidFill>
                  <a:srgbClr val="24292E"/>
                </a:solidFill>
                <a:effectLst/>
                <a:latin typeface="SFMono-Regular"/>
              </a:rPr>
              <a:t>(</a:t>
            </a:r>
            <a:r>
              <a:rPr lang="en-US" sz="2500" b="0" i="0" u="none" strike="noStrike" dirty="0">
                <a:effectLst/>
                <a:latin typeface="SFMono-Regular"/>
              </a:rPr>
              <a:t>"Hello World"</a:t>
            </a:r>
            <a:r>
              <a:rPr lang="en-US" sz="2500" b="0" i="0" u="none" strike="noStrike" dirty="0">
                <a:solidFill>
                  <a:srgbClr val="24292E"/>
                </a:solidFill>
                <a:effectLst/>
                <a:latin typeface="SFMono-Regular"/>
              </a:rPr>
              <a:t>));</a:t>
            </a:r>
            <a:br>
              <a:rPr lang="en-US" sz="2500" dirty="0">
                <a:solidFill>
                  <a:srgbClr val="080808"/>
                </a:solidFill>
                <a:effectLst/>
                <a:latin typeface="JetBrains Mono"/>
              </a:rPr>
            </a:br>
            <a:r>
              <a:rPr lang="en-US" sz="2500" dirty="0">
                <a:solidFill>
                  <a:srgbClr val="080808"/>
                </a:solidFill>
                <a:effectLst/>
                <a:latin typeface="JetBrains Mono"/>
              </a:rPr>
              <a:t>    }</a:t>
            </a:r>
            <a:br>
              <a:rPr lang="en-US" sz="2500" dirty="0">
                <a:solidFill>
                  <a:srgbClr val="080808"/>
                </a:solidFill>
                <a:effectLst/>
                <a:latin typeface="JetBrains Mono"/>
              </a:rPr>
            </a:br>
            <a:br>
              <a:rPr lang="en-US" sz="2500" dirty="0">
                <a:solidFill>
                  <a:srgbClr val="080808"/>
                </a:solidFill>
                <a:effectLst/>
                <a:latin typeface="JetBrains Mono"/>
              </a:rPr>
            </a:br>
            <a:r>
              <a:rPr lang="en-US" sz="2500" dirty="0">
                <a:solidFill>
                  <a:srgbClr val="080808"/>
                </a:solidFill>
                <a:effectLst/>
                <a:latin typeface="JetBrains Mono"/>
              </a:rPr>
              <a:t>}</a:t>
            </a:r>
          </a:p>
        </p:txBody>
      </p:sp>
      <p:sp>
        <p:nvSpPr>
          <p:cNvPr id="5" name="TextBox 4">
            <a:extLst>
              <a:ext uri="{FF2B5EF4-FFF2-40B4-BE49-F238E27FC236}">
                <a16:creationId xmlns:a16="http://schemas.microsoft.com/office/drawing/2014/main" id="{2AE3F2D2-636B-28FA-93C1-C1F6420FA5A6}"/>
              </a:ext>
            </a:extLst>
          </p:cNvPr>
          <p:cNvSpPr txBox="1"/>
          <p:nvPr/>
        </p:nvSpPr>
        <p:spPr>
          <a:xfrm>
            <a:off x="6821424" y="4045363"/>
            <a:ext cx="3081528" cy="1754326"/>
          </a:xfrm>
          <a:prstGeom prst="rect">
            <a:avLst/>
          </a:prstGeom>
          <a:solidFill>
            <a:schemeClr val="accent1">
              <a:lumMod val="20000"/>
              <a:lumOff val="80000"/>
            </a:schemeClr>
          </a:solidFill>
          <a:ln w="6350">
            <a:solidFill>
              <a:schemeClr val="accent1"/>
            </a:solidFill>
          </a:ln>
        </p:spPr>
        <p:txBody>
          <a:bodyPr wrap="square" rtlCol="0">
            <a:spAutoFit/>
          </a:bodyPr>
          <a:lstStyle/>
          <a:p>
            <a:r>
              <a:rPr lang="en-IL" i="1" dirty="0"/>
              <a:t>In this test </a:t>
            </a:r>
            <a:r>
              <a:rPr lang="en-IL" b="1" i="1" dirty="0">
                <a:solidFill>
                  <a:srgbClr val="00B0F0"/>
                </a:solidFill>
              </a:rPr>
              <a:t>mockMvc</a:t>
            </a:r>
            <a:r>
              <a:rPr lang="en-IL" i="1" dirty="0"/>
              <a:t> calls endPoint (“/”), implemented in the tested application, and verifies that it returns HTTP 200 OK and body “Hello World”. </a:t>
            </a:r>
          </a:p>
        </p:txBody>
      </p:sp>
      <p:sp>
        <p:nvSpPr>
          <p:cNvPr id="6" name="TextBox 5">
            <a:extLst>
              <a:ext uri="{FF2B5EF4-FFF2-40B4-BE49-F238E27FC236}">
                <a16:creationId xmlns:a16="http://schemas.microsoft.com/office/drawing/2014/main" id="{114C128E-27B4-D7A3-9E6F-AF6ACA49DD1A}"/>
              </a:ext>
            </a:extLst>
          </p:cNvPr>
          <p:cNvSpPr txBox="1"/>
          <p:nvPr/>
        </p:nvSpPr>
        <p:spPr>
          <a:xfrm>
            <a:off x="6931152" y="2880360"/>
            <a:ext cx="3282696" cy="923330"/>
          </a:xfrm>
          <a:prstGeom prst="rect">
            <a:avLst/>
          </a:prstGeom>
          <a:solidFill>
            <a:schemeClr val="accent1">
              <a:lumMod val="20000"/>
              <a:lumOff val="80000"/>
            </a:schemeClr>
          </a:solidFill>
          <a:ln>
            <a:solidFill>
              <a:schemeClr val="accent1"/>
            </a:solidFill>
          </a:ln>
        </p:spPr>
        <p:txBody>
          <a:bodyPr wrap="square" rtlCol="0">
            <a:spAutoFit/>
          </a:bodyPr>
          <a:lstStyle/>
          <a:p>
            <a:r>
              <a:rPr lang="en-IL" dirty="0"/>
              <a:t>Use annotation </a:t>
            </a:r>
            <a:r>
              <a:rPr lang="en-US" sz="1800" b="1" dirty="0">
                <a:solidFill>
                  <a:srgbClr val="9E880D"/>
                </a:solidFill>
                <a:effectLst/>
                <a:latin typeface="JetBrains Mono"/>
              </a:rPr>
              <a:t>@</a:t>
            </a:r>
            <a:r>
              <a:rPr lang="en-US" sz="1800" b="1" dirty="0" err="1">
                <a:solidFill>
                  <a:srgbClr val="9E880D"/>
                </a:solidFill>
                <a:effectLst/>
                <a:latin typeface="JetBrains Mono"/>
              </a:rPr>
              <a:t>AutoConfigureMockMvc</a:t>
            </a:r>
            <a:r>
              <a:rPr lang="en-US" sz="1800" b="1" dirty="0">
                <a:solidFill>
                  <a:srgbClr val="9E880D"/>
                </a:solidFill>
                <a:effectLst/>
                <a:latin typeface="JetBrains Mono"/>
              </a:rPr>
              <a:t> </a:t>
            </a:r>
            <a:r>
              <a:rPr lang="en-US" dirty="0"/>
              <a:t>for operations with </a:t>
            </a:r>
            <a:r>
              <a:rPr lang="en-US" b="1" dirty="0" err="1">
                <a:solidFill>
                  <a:srgbClr val="00B0F0"/>
                </a:solidFill>
              </a:rPr>
              <a:t>MockMvc</a:t>
            </a:r>
            <a:r>
              <a:rPr lang="en-IL" dirty="0"/>
              <a:t> </a:t>
            </a:r>
          </a:p>
        </p:txBody>
      </p:sp>
    </p:spTree>
    <p:extLst>
      <p:ext uri="{BB962C8B-B14F-4D97-AF65-F5344CB8AC3E}">
        <p14:creationId xmlns:p14="http://schemas.microsoft.com/office/powerpoint/2010/main" val="1490968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0C3-15A9-CBE7-D0C3-A830B2DAD700}"/>
              </a:ext>
            </a:extLst>
          </p:cNvPr>
          <p:cNvSpPr>
            <a:spLocks noGrp="1"/>
          </p:cNvSpPr>
          <p:nvPr>
            <p:ph type="title"/>
          </p:nvPr>
        </p:nvSpPr>
        <p:spPr/>
        <p:txBody>
          <a:bodyPr/>
          <a:lstStyle/>
          <a:p>
            <a:r>
              <a:rPr lang="en-IL" dirty="0"/>
              <a:t>Testing with </a:t>
            </a:r>
            <a:r>
              <a:rPr lang="en-US" sz="3600" dirty="0">
                <a:solidFill>
                  <a:schemeClr val="accent1"/>
                </a:solidFill>
              </a:rPr>
              <a:t>@</a:t>
            </a:r>
            <a:r>
              <a:rPr lang="en-US" sz="3600" dirty="0" err="1">
                <a:solidFill>
                  <a:schemeClr val="accent1"/>
                </a:solidFill>
              </a:rPr>
              <a:t>WebMvcTest</a:t>
            </a:r>
            <a:endParaRPr lang="en-IL" dirty="0"/>
          </a:p>
        </p:txBody>
      </p:sp>
      <p:sp>
        <p:nvSpPr>
          <p:cNvPr id="3" name="Content Placeholder 2">
            <a:extLst>
              <a:ext uri="{FF2B5EF4-FFF2-40B4-BE49-F238E27FC236}">
                <a16:creationId xmlns:a16="http://schemas.microsoft.com/office/drawing/2014/main" id="{7695F3AC-07A0-6B46-6A24-05ABC310C07C}"/>
              </a:ext>
            </a:extLst>
          </p:cNvPr>
          <p:cNvSpPr>
            <a:spLocks noGrp="1"/>
          </p:cNvSpPr>
          <p:nvPr>
            <p:ph idx="1"/>
          </p:nvPr>
        </p:nvSpPr>
        <p:spPr/>
        <p:txBody>
          <a:bodyPr>
            <a:normAutofit fontScale="92500" lnSpcReduction="20000"/>
          </a:bodyPr>
          <a:lstStyle/>
          <a:p>
            <a:r>
              <a:rPr lang="en-US" sz="2400" dirty="0">
                <a:solidFill>
                  <a:schemeClr val="tx1"/>
                </a:solidFill>
              </a:rPr>
              <a:t>If you want to focus only on the web layer and not start a complete </a:t>
            </a:r>
            <a:r>
              <a:rPr lang="en-US" sz="2400" dirty="0" err="1">
                <a:solidFill>
                  <a:schemeClr val="tx1"/>
                </a:solidFill>
              </a:rPr>
              <a:t>ApplicationContext</a:t>
            </a:r>
            <a:r>
              <a:rPr lang="en-US" sz="2400" dirty="0">
                <a:solidFill>
                  <a:schemeClr val="tx1"/>
                </a:solidFill>
              </a:rPr>
              <a:t>, consider using </a:t>
            </a:r>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solidFill>
                  <a:schemeClr val="tx1"/>
                </a:solidFill>
              </a:rPr>
              <a:t>instead.</a:t>
            </a:r>
          </a:p>
          <a:p>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solidFill>
                  <a:schemeClr val="tx1"/>
                </a:solidFill>
              </a:rPr>
              <a:t>auto-configures the Spring MVC infrastructure and limits scanned beans to @Controller-related beans. So, if your controller has some dependency to other beans from your service layer, the test won't start until you either load that config yourself or provide a mock for it. </a:t>
            </a:r>
          </a:p>
          <a:p>
            <a:r>
              <a:rPr lang="en-US" sz="2400" dirty="0"/>
              <a:t>Often, </a:t>
            </a:r>
            <a:r>
              <a:rPr lang="en-US" sz="2500" dirty="0">
                <a:solidFill>
                  <a:schemeClr val="accent1"/>
                </a:solidFill>
              </a:rPr>
              <a:t>@</a:t>
            </a:r>
            <a:r>
              <a:rPr lang="en-US" sz="2500" dirty="0" err="1">
                <a:solidFill>
                  <a:schemeClr val="accent1"/>
                </a:solidFill>
              </a:rPr>
              <a:t>WebMvcTest</a:t>
            </a:r>
            <a:r>
              <a:rPr lang="en-US" sz="2500" dirty="0">
                <a:solidFill>
                  <a:schemeClr val="accent1"/>
                </a:solidFill>
              </a:rPr>
              <a:t> </a:t>
            </a:r>
            <a:r>
              <a:rPr lang="en-US" sz="2400" dirty="0"/>
              <a:t>is limited to a single controller and is used in combination with </a:t>
            </a:r>
            <a:r>
              <a:rPr lang="en-US" sz="2500" dirty="0">
                <a:solidFill>
                  <a:schemeClr val="accent1"/>
                </a:solidFill>
              </a:rPr>
              <a:t>@</a:t>
            </a:r>
            <a:r>
              <a:rPr lang="en-US" sz="2500" dirty="0" err="1">
                <a:solidFill>
                  <a:schemeClr val="accent1"/>
                </a:solidFill>
              </a:rPr>
              <a:t>MockBean</a:t>
            </a:r>
            <a:r>
              <a:rPr lang="en-US" sz="2500" dirty="0">
                <a:solidFill>
                  <a:schemeClr val="accent1"/>
                </a:solidFill>
              </a:rPr>
              <a:t> </a:t>
            </a:r>
            <a:r>
              <a:rPr lang="en-US" sz="2400" dirty="0"/>
              <a:t>to provide mock implementations for required dependencies.</a:t>
            </a:r>
          </a:p>
          <a:p>
            <a:r>
              <a:rPr lang="en-US" sz="2400" dirty="0"/>
              <a:t>Note: </a:t>
            </a:r>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t>also auto-configures </a:t>
            </a:r>
            <a:r>
              <a:rPr lang="en-US" sz="2400" dirty="0" err="1"/>
              <a:t>MockMvc</a:t>
            </a:r>
            <a:r>
              <a:rPr lang="en-US" sz="2400" dirty="0"/>
              <a:t>. </a:t>
            </a:r>
          </a:p>
          <a:p>
            <a:endParaRPr lang="en-IL" dirty="0"/>
          </a:p>
        </p:txBody>
      </p:sp>
    </p:spTree>
    <p:extLst>
      <p:ext uri="{BB962C8B-B14F-4D97-AF65-F5344CB8AC3E}">
        <p14:creationId xmlns:p14="http://schemas.microsoft.com/office/powerpoint/2010/main" val="65026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650E-704A-05BA-C44D-B60D833AD400}"/>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1A7CD13F-FA6F-3E8C-F9AE-F29C9B5DF573}"/>
              </a:ext>
            </a:extLst>
          </p:cNvPr>
          <p:cNvSpPr>
            <a:spLocks noGrp="1"/>
          </p:cNvSpPr>
          <p:nvPr>
            <p:ph idx="1"/>
          </p:nvPr>
        </p:nvSpPr>
        <p:spPr/>
        <p:txBody>
          <a:bodyPr>
            <a:normAutofit fontScale="85000" lnSpcReduction="10000"/>
          </a:bodyPr>
          <a:lstStyle/>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Create a REST microservice that implements ATM (</a:t>
            </a:r>
            <a:r>
              <a:rPr lang="he-IL" dirty="0"/>
              <a:t>כספומט</a:t>
            </a:r>
            <a:r>
              <a:rPr lang="en-IL" dirty="0"/>
              <a:t>)</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Implement a repository class that keeps the amount of money for different accounts.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Implement the following APIs:</a:t>
            </a:r>
          </a:p>
          <a:p>
            <a:pPr lvl="1" indent="-342900"/>
            <a:r>
              <a:rPr lang="en-IL" dirty="0"/>
              <a:t>GET </a:t>
            </a:r>
            <a:r>
              <a:rPr lang="en-US" dirty="0">
                <a:hlinkClick r:id="rId2"/>
              </a:rPr>
              <a:t>http://localhost:8080/ballance/{accountID}/info?currency=NIS</a:t>
            </a:r>
            <a:endParaRPr lang="en-IL" dirty="0"/>
          </a:p>
          <a:p>
            <a:pPr lvl="2" indent="-342900"/>
            <a:r>
              <a:rPr lang="en-IL" dirty="0"/>
              <a:t>Returns the amount of money for the specified account. Currency is an optional </a:t>
            </a:r>
            <a:r>
              <a:rPr lang="en-US" dirty="0"/>
              <a:t>parameter;</a:t>
            </a:r>
            <a:r>
              <a:rPr lang="en-IL" dirty="0"/>
              <a:t> the default value is NIS.</a:t>
            </a:r>
          </a:p>
          <a:p>
            <a:pPr lvl="1"/>
            <a:r>
              <a:rPr lang="en-IL" dirty="0"/>
              <a:t>POST </a:t>
            </a:r>
            <a:r>
              <a:rPr lang="en-US" dirty="0">
                <a:hlinkClick r:id="rId3"/>
              </a:rPr>
              <a:t>http://localhost:8080/ballance/{accountID}/transaction/withdraw?amount=100&amp;currency=NIS  </a:t>
            </a:r>
            <a:endParaRPr lang="en-US" dirty="0"/>
          </a:p>
          <a:p>
            <a:pPr lvl="2"/>
            <a:r>
              <a:rPr lang="en-US" dirty="0"/>
              <a:t>Sends a request to withdraw money from the account. Returns the balance of the account after the transaction. </a:t>
            </a:r>
          </a:p>
          <a:p>
            <a:pPr lvl="1"/>
            <a:r>
              <a:rPr lang="en-IL" dirty="0"/>
              <a:t>POST </a:t>
            </a:r>
            <a:r>
              <a:rPr lang="en-US" dirty="0">
                <a:hlinkClick r:id="rId4"/>
              </a:rPr>
              <a:t>http://localhost:8080/ballance/{accountID}/transaction/invest?amount=100&amp;currency=NIS  </a:t>
            </a:r>
            <a:endParaRPr lang="en-US" dirty="0"/>
          </a:p>
          <a:p>
            <a:pPr lvl="2"/>
            <a:r>
              <a:rPr lang="en-US" dirty="0"/>
              <a:t>Sends a request to put money into the account. Returns the balance of the account after the transaction. </a:t>
            </a:r>
            <a:endParaRPr lang="en-IL" dirty="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IL" dirty="0"/>
              <a:t>Write tests</a:t>
            </a:r>
          </a:p>
        </p:txBody>
      </p:sp>
    </p:spTree>
    <p:extLst>
      <p:ext uri="{BB962C8B-B14F-4D97-AF65-F5344CB8AC3E}">
        <p14:creationId xmlns:p14="http://schemas.microsoft.com/office/powerpoint/2010/main" val="223892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5E1-B918-27DD-CFB3-D3AEB376AB4B}"/>
              </a:ext>
            </a:extLst>
          </p:cNvPr>
          <p:cNvSpPr>
            <a:spLocks noGrp="1"/>
          </p:cNvSpPr>
          <p:nvPr>
            <p:ph type="title"/>
          </p:nvPr>
        </p:nvSpPr>
        <p:spPr/>
        <p:txBody>
          <a:bodyPr/>
          <a:lstStyle/>
          <a:p>
            <a:r>
              <a:rPr lang="en-IL" dirty="0"/>
              <a:t>Part 1: create REST microservice with Spring Boot</a:t>
            </a:r>
          </a:p>
        </p:txBody>
      </p:sp>
      <p:sp>
        <p:nvSpPr>
          <p:cNvPr id="3" name="Content Placeholder 2">
            <a:extLst>
              <a:ext uri="{FF2B5EF4-FFF2-40B4-BE49-F238E27FC236}">
                <a16:creationId xmlns:a16="http://schemas.microsoft.com/office/drawing/2014/main" id="{0DF85047-95E4-8073-9BBF-318DDF5F53FB}"/>
              </a:ext>
            </a:extLst>
          </p:cNvPr>
          <p:cNvSpPr>
            <a:spLocks noGrp="1"/>
          </p:cNvSpPr>
          <p:nvPr>
            <p:ph idx="1"/>
          </p:nvPr>
        </p:nvSpPr>
        <p:spPr/>
        <p:txBody>
          <a:bodyPr/>
          <a:lstStyle/>
          <a:p>
            <a:pPr marL="0" indent="0">
              <a:buNone/>
            </a:pPr>
            <a:r>
              <a:rPr lang="en-US" sz="2400" dirty="0"/>
              <a:t>We will go through the following steps:</a:t>
            </a:r>
          </a:p>
          <a:p>
            <a:endParaRPr lang="en-US" sz="2400" dirty="0"/>
          </a:p>
          <a:p>
            <a:pPr>
              <a:buFont typeface="+mj-lt"/>
              <a:buAutoNum type="arabicPeriod"/>
            </a:pPr>
            <a:r>
              <a:rPr lang="en-US" sz="2400" dirty="0"/>
              <a:t>Initializing a Spring Boot application</a:t>
            </a:r>
          </a:p>
          <a:p>
            <a:pPr>
              <a:buFont typeface="+mj-lt"/>
              <a:buAutoNum type="arabicPeriod"/>
            </a:pPr>
            <a:r>
              <a:rPr lang="en-US" sz="2400" dirty="0"/>
              <a:t>Importing the application</a:t>
            </a:r>
          </a:p>
          <a:p>
            <a:pPr>
              <a:buFont typeface="+mj-lt"/>
              <a:buAutoNum type="arabicPeriod"/>
            </a:pPr>
            <a:r>
              <a:rPr lang="en-US" sz="2400" dirty="0"/>
              <a:t>Running an “empty” application and checking it (sanity)</a:t>
            </a:r>
          </a:p>
          <a:p>
            <a:pPr>
              <a:buFont typeface="+mj-lt"/>
              <a:buAutoNum type="arabicPeriod"/>
            </a:pPr>
            <a:r>
              <a:rPr lang="en-US" sz="2400" dirty="0"/>
              <a:t>Adding and mapping our first microservice (REST service)</a:t>
            </a:r>
          </a:p>
          <a:p>
            <a:pPr>
              <a:buFont typeface="+mj-lt"/>
              <a:buAutoNum type="arabicPeriod"/>
            </a:pPr>
            <a:r>
              <a:rPr lang="en-US" sz="2400" dirty="0"/>
              <a:t>Calling our microservice from the Postman</a:t>
            </a:r>
          </a:p>
          <a:p>
            <a:endParaRPr lang="en-IL" dirty="0"/>
          </a:p>
        </p:txBody>
      </p:sp>
    </p:spTree>
    <p:extLst>
      <p:ext uri="{BB962C8B-B14F-4D97-AF65-F5344CB8AC3E}">
        <p14:creationId xmlns:p14="http://schemas.microsoft.com/office/powerpoint/2010/main" val="191449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1E1D-F7CD-9C2E-E611-F939102AC085}"/>
              </a:ext>
            </a:extLst>
          </p:cNvPr>
          <p:cNvSpPr>
            <a:spLocks noGrp="1"/>
          </p:cNvSpPr>
          <p:nvPr>
            <p:ph type="title"/>
          </p:nvPr>
        </p:nvSpPr>
        <p:spPr/>
        <p:txBody>
          <a:bodyPr/>
          <a:lstStyle/>
          <a:p>
            <a:r>
              <a:rPr lang="en-IL" dirty="0"/>
              <a:t>Part 2: Error handling in REST with Spring</a:t>
            </a:r>
          </a:p>
        </p:txBody>
      </p:sp>
      <p:sp>
        <p:nvSpPr>
          <p:cNvPr id="3" name="Content Placeholder 2">
            <a:extLst>
              <a:ext uri="{FF2B5EF4-FFF2-40B4-BE49-F238E27FC236}">
                <a16:creationId xmlns:a16="http://schemas.microsoft.com/office/drawing/2014/main" id="{55681765-B02E-FFFD-E528-AE539CB297CE}"/>
              </a:ext>
            </a:extLst>
          </p:cNvPr>
          <p:cNvSpPr>
            <a:spLocks noGrp="1"/>
          </p:cNvSpPr>
          <p:nvPr>
            <p:ph idx="1"/>
          </p:nvPr>
        </p:nvSpPr>
        <p:spPr/>
        <p:txBody>
          <a:bodyPr>
            <a:normAutofit lnSpcReduction="10000"/>
          </a:bodyPr>
          <a:lstStyle/>
          <a:p>
            <a:r>
              <a:rPr lang="en-IL" sz="2400" dirty="0"/>
              <a:t>What do we expect from the REST microservice error handling?</a:t>
            </a:r>
          </a:p>
          <a:p>
            <a:pPr lvl="1"/>
            <a:r>
              <a:rPr lang="en-IL" sz="2000" dirty="0"/>
              <a:t>We want to handle all possible errors and report to the client detailed information about the problem.</a:t>
            </a:r>
          </a:p>
          <a:p>
            <a:pPr lvl="1"/>
            <a:r>
              <a:rPr lang="en-IL" sz="2000" dirty="0"/>
              <a:t>We want to build a centralized error-handling mechanism, to consolidate all errors we want to handle in one place. At the same time, we want to provide a default error handling for unexpected exceptions.</a:t>
            </a:r>
          </a:p>
          <a:p>
            <a:r>
              <a:rPr lang="en-IL" sz="2400" dirty="0"/>
              <a:t>The solution – </a:t>
            </a:r>
            <a:r>
              <a:rPr lang="en-IL" sz="2400" b="1" i="1" dirty="0">
                <a:solidFill>
                  <a:srgbClr val="0070C0"/>
                </a:solidFill>
              </a:rPr>
              <a:t>@ResponseStatus</a:t>
            </a:r>
            <a:r>
              <a:rPr lang="en-IL" sz="2400" dirty="0"/>
              <a:t>, </a:t>
            </a:r>
            <a:r>
              <a:rPr lang="en-IL" sz="2400" b="1" i="1" dirty="0">
                <a:solidFill>
                  <a:srgbClr val="0070C0"/>
                </a:solidFill>
              </a:rPr>
              <a:t>@E</a:t>
            </a:r>
            <a:r>
              <a:rPr lang="en-US" sz="2400" b="1" i="1" dirty="0">
                <a:solidFill>
                  <a:srgbClr val="0070C0"/>
                </a:solidFill>
              </a:rPr>
              <a:t>x</a:t>
            </a:r>
            <a:r>
              <a:rPr lang="en-IL" sz="2400" b="1" i="1" dirty="0">
                <a:solidFill>
                  <a:srgbClr val="0070C0"/>
                </a:solidFill>
              </a:rPr>
              <a:t>ceptionHandler </a:t>
            </a:r>
            <a:r>
              <a:rPr lang="en-IL" sz="2400" dirty="0"/>
              <a:t>and </a:t>
            </a:r>
            <a:r>
              <a:rPr lang="en-IL" sz="2400" b="1" i="1" dirty="0">
                <a:solidFill>
                  <a:srgbClr val="0070C0"/>
                </a:solidFill>
              </a:rPr>
              <a:t>@RestControllerAdvice </a:t>
            </a:r>
            <a:r>
              <a:rPr lang="en-IL" sz="2400" dirty="0"/>
              <a:t>annotations and </a:t>
            </a:r>
            <a:r>
              <a:rPr lang="en-IL" sz="2400" b="1" i="1" dirty="0">
                <a:solidFill>
                  <a:srgbClr val="0070C0"/>
                </a:solidFill>
              </a:rPr>
              <a:t>ResponseEntityExceptionHandler</a:t>
            </a:r>
            <a:r>
              <a:rPr lang="en-IL" sz="2400" dirty="0"/>
              <a:t> class.</a:t>
            </a:r>
            <a:endParaRPr lang="en-IL" sz="2400" b="1" i="1" dirty="0">
              <a:solidFill>
                <a:srgbClr val="0070C0"/>
              </a:solidFill>
            </a:endParaRPr>
          </a:p>
        </p:txBody>
      </p:sp>
    </p:spTree>
    <p:extLst>
      <p:ext uri="{BB962C8B-B14F-4D97-AF65-F5344CB8AC3E}">
        <p14:creationId xmlns:p14="http://schemas.microsoft.com/office/powerpoint/2010/main" val="4282582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A05C-A01F-DF2C-310C-D7C0B27D9A0E}"/>
              </a:ext>
            </a:extLst>
          </p:cNvPr>
          <p:cNvSpPr>
            <a:spLocks noGrp="1"/>
          </p:cNvSpPr>
          <p:nvPr>
            <p:ph type="title"/>
          </p:nvPr>
        </p:nvSpPr>
        <p:spPr/>
        <p:txBody>
          <a:bodyPr/>
          <a:lstStyle/>
          <a:p>
            <a:r>
              <a:rPr lang="en-US" dirty="0">
                <a:solidFill>
                  <a:srgbClr val="92D050"/>
                </a:solidFill>
              </a:rPr>
              <a:t>@</a:t>
            </a:r>
            <a:r>
              <a:rPr lang="en-US" b="0" i="0" dirty="0" err="1">
                <a:solidFill>
                  <a:srgbClr val="92D050"/>
                </a:solidFill>
                <a:effectLst/>
              </a:rPr>
              <a:t>ExceptionHandler</a:t>
            </a:r>
            <a:r>
              <a:rPr lang="en-US" b="0" i="0" u="none" strike="noStrike" dirty="0">
                <a:solidFill>
                  <a:srgbClr val="000000"/>
                </a:solidFill>
                <a:effectLst/>
              </a:rPr>
              <a:t> </a:t>
            </a:r>
            <a:endParaRPr lang="en-IL" dirty="0"/>
          </a:p>
        </p:txBody>
      </p:sp>
      <p:sp>
        <p:nvSpPr>
          <p:cNvPr id="3" name="Content Placeholder 2">
            <a:extLst>
              <a:ext uri="{FF2B5EF4-FFF2-40B4-BE49-F238E27FC236}">
                <a16:creationId xmlns:a16="http://schemas.microsoft.com/office/drawing/2014/main" id="{85FFC017-A7BC-8FC0-887B-CD7EB945FA7E}"/>
              </a:ext>
            </a:extLst>
          </p:cNvPr>
          <p:cNvSpPr>
            <a:spLocks noGrp="1"/>
          </p:cNvSpPr>
          <p:nvPr>
            <p:ph idx="1"/>
          </p:nvPr>
        </p:nvSpPr>
        <p:spPr>
          <a:xfrm>
            <a:off x="677334" y="1488613"/>
            <a:ext cx="8596668" cy="4759787"/>
          </a:xfrm>
        </p:spPr>
        <p:txBody>
          <a:bodyPr>
            <a:normAutofit/>
          </a:bodyPr>
          <a:lstStyle/>
          <a:p>
            <a:pPr marL="0" indent="0">
              <a:buNone/>
            </a:pPr>
            <a:r>
              <a:rPr lang="en-US" sz="2000" dirty="0">
                <a:solidFill>
                  <a:srgbClr val="92D050"/>
                </a:solidFill>
              </a:rPr>
              <a:t>@</a:t>
            </a:r>
            <a:r>
              <a:rPr lang="en-US" sz="2000" b="0" i="0" dirty="0" err="1">
                <a:solidFill>
                  <a:srgbClr val="92D050"/>
                </a:solidFill>
                <a:effectLst/>
              </a:rPr>
              <a:t>ExceptionHandler</a:t>
            </a:r>
            <a:r>
              <a:rPr lang="en-US" sz="2000" b="0" i="0" u="none" strike="noStrike" dirty="0">
                <a:solidFill>
                  <a:srgbClr val="000000"/>
                </a:solidFill>
                <a:effectLst/>
              </a:rPr>
              <a:t> is a Spring annotation that provides a mechanism to treat exceptions thrown during execution of handlers (controller operations).</a:t>
            </a:r>
          </a:p>
          <a:p>
            <a:pPr marL="0" indent="0">
              <a:buNone/>
            </a:pPr>
            <a:endParaRPr lang="en-US" sz="2000" dirty="0">
              <a:solidFill>
                <a:srgbClr val="000000"/>
              </a:solidFill>
            </a:endParaRPr>
          </a:p>
          <a:p>
            <a:pPr marL="0" indent="0">
              <a:buNone/>
            </a:pPr>
            <a:r>
              <a:rPr lang="en-US" sz="1600" b="1" i="0" u="none" strike="noStrike" dirty="0">
                <a:solidFill>
                  <a:srgbClr val="63B175"/>
                </a:solidFill>
                <a:effectLst/>
                <a:latin typeface="Source Code Pro" panose="020B0509030403020204" pitchFamily="49" charset="0"/>
              </a:rPr>
              <a:t>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class</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FooController</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888888"/>
                </a:solidFill>
                <a:effectLst/>
                <a:latin typeface="Source Code Pro" panose="020B0509030403020204" pitchFamily="49" charset="0"/>
              </a:rPr>
              <a:t>  //...</a:t>
            </a:r>
            <a:endParaRPr lang="en-US" sz="1600" dirty="0">
              <a:solidFill>
                <a:srgbClr val="000000"/>
              </a:solidFill>
            </a:endParaRPr>
          </a:p>
          <a:p>
            <a:pPr marL="0" indent="0">
              <a:buNone/>
            </a:pPr>
            <a:r>
              <a:rPr lang="en-US" sz="1400" b="0" i="0" u="none" strike="noStrike" dirty="0">
                <a:solidFill>
                  <a:srgbClr val="1F7199"/>
                </a:solidFill>
                <a:effectLst/>
                <a:latin typeface="Source Code Pro" panose="020B0509030403020204" pitchFamily="49" charset="0"/>
              </a:rPr>
              <a:t>  @</a:t>
            </a:r>
            <a:r>
              <a:rPr lang="en-US" sz="1400" b="0" i="0" u="none" strike="noStrike" dirty="0" err="1">
                <a:solidFill>
                  <a:srgbClr val="1F7199"/>
                </a:solidFill>
                <a:effectLst/>
                <a:latin typeface="Source Code Pro" panose="020B0509030403020204" pitchFamily="49" charset="0"/>
              </a:rPr>
              <a:t>ExceptionHandler</a:t>
            </a:r>
            <a:r>
              <a:rPr lang="en-US" sz="1400" b="0" i="0" u="none" strike="noStrike" dirty="0">
                <a:solidFill>
                  <a:srgbClr val="1F7199"/>
                </a:solidFill>
                <a:effectLst/>
                <a:latin typeface="Source Code Pro" panose="020B0509030403020204" pitchFamily="49" charset="0"/>
              </a:rPr>
              <a:t>({ CustomException1.class, CustomException2.class })</a:t>
            </a:r>
            <a:r>
              <a:rPr lang="en-US" sz="1400" b="0" i="0" u="none" strike="noStrike" dirty="0">
                <a:solidFill>
                  <a:srgbClr val="000000"/>
                </a:solidFill>
                <a:effectLst/>
                <a:latin typeface="Source Code Pro" panose="020B0509030403020204" pitchFamily="49" charset="0"/>
              </a:rPr>
              <a:t> </a:t>
            </a:r>
          </a:p>
          <a:p>
            <a:pPr marL="0" indent="0">
              <a:buNone/>
            </a:pPr>
            <a:r>
              <a:rPr lang="en-US" sz="1600" b="1" i="0" u="none" strike="noStrike" dirty="0">
                <a:solidFill>
                  <a:srgbClr val="63B175"/>
                </a:solidFill>
                <a:effectLst/>
                <a:latin typeface="Source Code Pro" panose="020B0509030403020204" pitchFamily="49" charset="0"/>
              </a:rPr>
              <a:t>  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void</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handleException</a:t>
            </a:r>
            <a:r>
              <a:rPr lang="en-US" sz="1600" b="0" i="0" u="none" strike="noStrike" dirty="0">
                <a:solidFill>
                  <a:srgbClr val="000000"/>
                </a:solidFill>
                <a:effectLst/>
                <a:latin typeface="Source Code Pro" panose="020B0509030403020204" pitchFamily="49" charset="0"/>
              </a:rPr>
              <a:t>() { </a:t>
            </a:r>
            <a:r>
              <a:rPr lang="en-US" sz="1600" b="0" i="0" u="none" strike="noStrike" dirty="0">
                <a:solidFill>
                  <a:srgbClr val="888888"/>
                </a:solidFill>
                <a:effectLst/>
                <a:latin typeface="Source Code Pro" panose="020B0509030403020204" pitchFamily="49" charset="0"/>
              </a:rPr>
              <a:t>//</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a:t>
            </a:r>
            <a:endParaRPr lang="en-US" sz="2000" dirty="0">
              <a:solidFill>
                <a:srgbClr val="000000"/>
              </a:solidFill>
              <a:latin typeface="Source Code Pro" panose="020B0509030403020204" pitchFamily="49" charset="0"/>
            </a:endParaRPr>
          </a:p>
          <a:p>
            <a:pPr marL="0" indent="0">
              <a:buNone/>
            </a:pPr>
            <a:r>
              <a:rPr lang="en-US" sz="2000" b="0" i="0" u="none" strike="noStrike" dirty="0">
                <a:solidFill>
                  <a:srgbClr val="000000"/>
                </a:solidFill>
                <a:effectLst/>
              </a:rPr>
              <a:t>If we will enter this </a:t>
            </a:r>
            <a:r>
              <a:rPr lang="en-US" sz="2000" dirty="0">
                <a:solidFill>
                  <a:srgbClr val="000000"/>
                </a:solidFill>
              </a:rPr>
              <a:t>annotation </a:t>
            </a:r>
            <a:r>
              <a:rPr lang="en-US" sz="2000" b="0" i="0" u="none" strike="noStrike" dirty="0">
                <a:solidFill>
                  <a:srgbClr val="000000"/>
                </a:solidFill>
                <a:effectLst/>
              </a:rPr>
              <a:t>on methods of controller classes, it will serve as the entry point for handling exceptions thrown within this controller only.</a:t>
            </a:r>
            <a:endParaRPr lang="en-IL" sz="2000" dirty="0"/>
          </a:p>
        </p:txBody>
      </p:sp>
    </p:spTree>
    <p:extLst>
      <p:ext uri="{BB962C8B-B14F-4D97-AF65-F5344CB8AC3E}">
        <p14:creationId xmlns:p14="http://schemas.microsoft.com/office/powerpoint/2010/main" val="61532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5250-7750-4EB0-4704-385E3A74FF94}"/>
              </a:ext>
            </a:extLst>
          </p:cNvPr>
          <p:cNvSpPr>
            <a:spLocks noGrp="1"/>
          </p:cNvSpPr>
          <p:nvPr>
            <p:ph type="title"/>
          </p:nvPr>
        </p:nvSpPr>
        <p:spPr/>
        <p:txBody>
          <a:bodyPr/>
          <a:lstStyle/>
          <a:p>
            <a:r>
              <a:rPr lang="en-US" dirty="0"/>
              <a:t>@</a:t>
            </a:r>
            <a:r>
              <a:rPr lang="en-US" dirty="0" err="1"/>
              <a:t>RestControllerAdvice</a:t>
            </a:r>
            <a:r>
              <a:rPr lang="en-US" dirty="0"/>
              <a:t> </a:t>
            </a:r>
            <a:endParaRPr lang="en-IL" dirty="0"/>
          </a:p>
        </p:txBody>
      </p:sp>
      <p:sp>
        <p:nvSpPr>
          <p:cNvPr id="3" name="Content Placeholder 2">
            <a:extLst>
              <a:ext uri="{FF2B5EF4-FFF2-40B4-BE49-F238E27FC236}">
                <a16:creationId xmlns:a16="http://schemas.microsoft.com/office/drawing/2014/main" id="{4B4FDE07-0CC7-7A2A-D275-086560F956D2}"/>
              </a:ext>
            </a:extLst>
          </p:cNvPr>
          <p:cNvSpPr>
            <a:spLocks noGrp="1"/>
          </p:cNvSpPr>
          <p:nvPr>
            <p:ph idx="1"/>
          </p:nvPr>
        </p:nvSpPr>
        <p:spPr>
          <a:xfrm>
            <a:off x="677334" y="1930401"/>
            <a:ext cx="8705205" cy="4110962"/>
          </a:xfrm>
        </p:spPr>
        <p:txBody>
          <a:bodyPr>
            <a:normAutofit/>
          </a:bodyPr>
          <a:lstStyle/>
          <a:p>
            <a:r>
              <a:rPr lang="en-US" sz="2000" dirty="0"/>
              <a:t>Altogether, the most common approach is to use </a:t>
            </a:r>
            <a:r>
              <a:rPr lang="en-US" sz="2000" dirty="0">
                <a:solidFill>
                  <a:srgbClr val="92D050"/>
                </a:solidFill>
              </a:rPr>
              <a:t>@</a:t>
            </a:r>
            <a:r>
              <a:rPr lang="en-US" sz="2000" dirty="0" err="1">
                <a:solidFill>
                  <a:srgbClr val="92D050"/>
                </a:solidFill>
              </a:rPr>
              <a:t>ExceptionHandler</a:t>
            </a:r>
            <a:r>
              <a:rPr lang="en-US" sz="2000" dirty="0">
                <a:solidFill>
                  <a:srgbClr val="92D050"/>
                </a:solidFill>
              </a:rPr>
              <a:t> </a:t>
            </a:r>
            <a:r>
              <a:rPr lang="en-US" sz="2000" dirty="0"/>
              <a:t>on methods of </a:t>
            </a:r>
            <a:r>
              <a:rPr lang="en-US" sz="2000" dirty="0">
                <a:solidFill>
                  <a:srgbClr val="92D050"/>
                </a:solidFill>
              </a:rPr>
              <a:t>@</a:t>
            </a:r>
            <a:r>
              <a:rPr lang="en-US" sz="2000" dirty="0" err="1">
                <a:solidFill>
                  <a:srgbClr val="92D050"/>
                </a:solidFill>
              </a:rPr>
              <a:t>RestControllerAdvice</a:t>
            </a:r>
            <a:r>
              <a:rPr lang="en-US" sz="2000" dirty="0">
                <a:solidFill>
                  <a:srgbClr val="92D050"/>
                </a:solidFill>
              </a:rPr>
              <a:t> </a:t>
            </a:r>
            <a:r>
              <a:rPr lang="en-US" sz="2000" dirty="0"/>
              <a:t>classes so that the Spring Boot exception handling will be applied globally for all application controllers (or to a subset of controllers, if specified).</a:t>
            </a:r>
          </a:p>
          <a:p>
            <a:r>
              <a:rPr lang="en-US" sz="2000" dirty="0">
                <a:solidFill>
                  <a:srgbClr val="92D050"/>
                </a:solidFill>
              </a:rPr>
              <a:t>@</a:t>
            </a:r>
            <a:r>
              <a:rPr lang="en-US" sz="2000" dirty="0" err="1">
                <a:solidFill>
                  <a:srgbClr val="92D050"/>
                </a:solidFill>
              </a:rPr>
              <a:t>RestControllerAdvice</a:t>
            </a:r>
            <a:r>
              <a:rPr lang="en-US" sz="2000" dirty="0"/>
              <a:t> is an annotation in Spring and, as the name suggests, is “advice” for multiple controllers. It enables the application of a single </a:t>
            </a:r>
            <a:r>
              <a:rPr lang="en-US" sz="2000" dirty="0">
                <a:solidFill>
                  <a:srgbClr val="92D050"/>
                </a:solidFill>
              </a:rPr>
              <a:t>@</a:t>
            </a:r>
            <a:r>
              <a:rPr lang="en-US" sz="2000" dirty="0" err="1">
                <a:solidFill>
                  <a:srgbClr val="92D050"/>
                </a:solidFill>
              </a:rPr>
              <a:t>ExceptionHandler</a:t>
            </a:r>
            <a:r>
              <a:rPr lang="en-US" sz="2000" dirty="0"/>
              <a:t> to multiple controllers. With this annotation, we can define how to treat such an exception in a single place, and the system will call this handler for thrown exceptions on classes covered by this </a:t>
            </a:r>
            <a:r>
              <a:rPr lang="en-US" sz="2000" dirty="0">
                <a:solidFill>
                  <a:srgbClr val="92D050"/>
                </a:solidFill>
              </a:rPr>
              <a:t>@</a:t>
            </a:r>
            <a:r>
              <a:rPr lang="en-US" sz="2000" dirty="0" err="1">
                <a:solidFill>
                  <a:srgbClr val="92D050"/>
                </a:solidFill>
              </a:rPr>
              <a:t>RestControllerAdvice</a:t>
            </a:r>
            <a:r>
              <a:rPr lang="en-US" sz="2000" dirty="0"/>
              <a:t>.</a:t>
            </a:r>
            <a:endParaRPr lang="en-IL" sz="2000" dirty="0"/>
          </a:p>
        </p:txBody>
      </p:sp>
    </p:spTree>
    <p:extLst>
      <p:ext uri="{BB962C8B-B14F-4D97-AF65-F5344CB8AC3E}">
        <p14:creationId xmlns:p14="http://schemas.microsoft.com/office/powerpoint/2010/main" val="484608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11DD-E732-E75C-9006-02A075B8015E}"/>
              </a:ext>
            </a:extLst>
          </p:cNvPr>
          <p:cNvSpPr>
            <a:spLocks noGrp="1"/>
          </p:cNvSpPr>
          <p:nvPr>
            <p:ph type="title"/>
          </p:nvPr>
        </p:nvSpPr>
        <p:spPr/>
        <p:txBody>
          <a:bodyPr/>
          <a:lstStyle/>
          <a:p>
            <a:r>
              <a:rPr lang="en-IL" dirty="0"/>
              <a:t>@ResponseStatus</a:t>
            </a:r>
          </a:p>
        </p:txBody>
      </p:sp>
      <p:sp>
        <p:nvSpPr>
          <p:cNvPr id="3" name="Content Placeholder 2">
            <a:extLst>
              <a:ext uri="{FF2B5EF4-FFF2-40B4-BE49-F238E27FC236}">
                <a16:creationId xmlns:a16="http://schemas.microsoft.com/office/drawing/2014/main" id="{E98A6790-8D0C-D178-221E-CFDF1160FE14}"/>
              </a:ext>
            </a:extLst>
          </p:cNvPr>
          <p:cNvSpPr>
            <a:spLocks noGrp="1"/>
          </p:cNvSpPr>
          <p:nvPr>
            <p:ph idx="1"/>
          </p:nvPr>
        </p:nvSpPr>
        <p:spPr/>
        <p:txBody>
          <a:bodyPr/>
          <a:lstStyle/>
          <a:p>
            <a:r>
              <a:rPr lang="en-US" sz="2000" dirty="0"/>
              <a:t>As the name suggests, </a:t>
            </a:r>
            <a:r>
              <a:rPr lang="en-US" sz="2000" dirty="0">
                <a:solidFill>
                  <a:schemeClr val="accent2"/>
                </a:solidFill>
              </a:rPr>
              <a:t>@</a:t>
            </a:r>
            <a:r>
              <a:rPr lang="en-US" sz="2000" dirty="0" err="1">
                <a:solidFill>
                  <a:schemeClr val="accent2"/>
                </a:solidFill>
              </a:rPr>
              <a:t>ResponseStatus</a:t>
            </a:r>
            <a:r>
              <a:rPr lang="en-US" sz="2000" dirty="0">
                <a:solidFill>
                  <a:schemeClr val="accent2"/>
                </a:solidFill>
              </a:rPr>
              <a:t> </a:t>
            </a:r>
            <a:r>
              <a:rPr lang="en-US" sz="2000" dirty="0"/>
              <a:t>allows us to modify the HTTP status of our response. It can be applied in the following places:</a:t>
            </a:r>
          </a:p>
          <a:p>
            <a:pPr lvl="1"/>
            <a:r>
              <a:rPr lang="en-US" sz="1800" dirty="0"/>
              <a:t>On the exception class itself</a:t>
            </a:r>
          </a:p>
          <a:p>
            <a:pPr lvl="1"/>
            <a:r>
              <a:rPr lang="en-US" sz="1800" dirty="0"/>
              <a:t>Along with the </a:t>
            </a:r>
            <a:r>
              <a:rPr lang="en-US" sz="1800" dirty="0">
                <a:solidFill>
                  <a:schemeClr val="accent2"/>
                </a:solidFill>
              </a:rPr>
              <a:t>@</a:t>
            </a:r>
            <a:r>
              <a:rPr lang="en-US" sz="1800" dirty="0" err="1">
                <a:solidFill>
                  <a:schemeClr val="accent2"/>
                </a:solidFill>
              </a:rPr>
              <a:t>ExceptionHandler</a:t>
            </a:r>
            <a:r>
              <a:rPr lang="en-US" sz="1800" dirty="0">
                <a:solidFill>
                  <a:schemeClr val="accent2"/>
                </a:solidFill>
              </a:rPr>
              <a:t> </a:t>
            </a:r>
            <a:r>
              <a:rPr lang="en-US" sz="1800" dirty="0"/>
              <a:t>annotation on methods</a:t>
            </a:r>
          </a:p>
          <a:p>
            <a:pPr lvl="1"/>
            <a:r>
              <a:rPr lang="en-US" sz="1800" dirty="0"/>
              <a:t>Along with the </a:t>
            </a:r>
            <a:r>
              <a:rPr lang="en-US" sz="1800" dirty="0">
                <a:solidFill>
                  <a:schemeClr val="accent2"/>
                </a:solidFill>
              </a:rPr>
              <a:t>@</a:t>
            </a:r>
            <a:r>
              <a:rPr lang="en-US" sz="1800" dirty="0" err="1">
                <a:solidFill>
                  <a:schemeClr val="accent2"/>
                </a:solidFill>
              </a:rPr>
              <a:t>ControllerAdvice</a:t>
            </a:r>
            <a:r>
              <a:rPr lang="en-US" sz="1800" dirty="0">
                <a:solidFill>
                  <a:schemeClr val="accent2"/>
                </a:solidFill>
              </a:rPr>
              <a:t> </a:t>
            </a:r>
            <a:r>
              <a:rPr lang="en-US" sz="1800" dirty="0"/>
              <a:t>annotation on classes</a:t>
            </a:r>
          </a:p>
          <a:p>
            <a:r>
              <a:rPr lang="en-US" sz="2000" dirty="0">
                <a:solidFill>
                  <a:schemeClr val="accent2"/>
                </a:solidFill>
              </a:rPr>
              <a:t>@</a:t>
            </a:r>
            <a:r>
              <a:rPr lang="en-US" sz="2000" dirty="0" err="1">
                <a:solidFill>
                  <a:schemeClr val="accent2"/>
                </a:solidFill>
              </a:rPr>
              <a:t>ResponseStatus</a:t>
            </a:r>
            <a:r>
              <a:rPr lang="en-US" sz="2000" dirty="0">
                <a:solidFill>
                  <a:schemeClr val="accent2"/>
                </a:solidFill>
              </a:rPr>
              <a:t> </a:t>
            </a:r>
            <a:r>
              <a:rPr lang="en-US" sz="2000" dirty="0"/>
              <a:t>allows to define a status code that we want to return.</a:t>
            </a:r>
          </a:p>
          <a:p>
            <a:endParaRPr lang="en-IL" dirty="0"/>
          </a:p>
        </p:txBody>
      </p:sp>
    </p:spTree>
    <p:extLst>
      <p:ext uri="{BB962C8B-B14F-4D97-AF65-F5344CB8AC3E}">
        <p14:creationId xmlns:p14="http://schemas.microsoft.com/office/powerpoint/2010/main" val="252359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1F2B-2C06-1DF4-5029-EAEE0866CC4F}"/>
              </a:ext>
            </a:extLst>
          </p:cNvPr>
          <p:cNvSpPr>
            <a:spLocks noGrp="1"/>
          </p:cNvSpPr>
          <p:nvPr>
            <p:ph type="title"/>
          </p:nvPr>
        </p:nvSpPr>
        <p:spPr/>
        <p:txBody>
          <a:bodyPr/>
          <a:lstStyle/>
          <a:p>
            <a:r>
              <a:rPr lang="en-IL" dirty="0"/>
              <a:t>Error Handling – handle custom exception</a:t>
            </a:r>
          </a:p>
        </p:txBody>
      </p:sp>
      <p:sp>
        <p:nvSpPr>
          <p:cNvPr id="3" name="Content Placeholder 2">
            <a:extLst>
              <a:ext uri="{FF2B5EF4-FFF2-40B4-BE49-F238E27FC236}">
                <a16:creationId xmlns:a16="http://schemas.microsoft.com/office/drawing/2014/main" id="{D3B0120F-6667-0C08-F70A-2C3B79F2714D}"/>
              </a:ext>
            </a:extLst>
          </p:cNvPr>
          <p:cNvSpPr>
            <a:spLocks noGrp="1"/>
          </p:cNvSpPr>
          <p:nvPr>
            <p:ph idx="1"/>
          </p:nvPr>
        </p:nvSpPr>
        <p:spPr>
          <a:xfrm>
            <a:off x="677334" y="2160589"/>
            <a:ext cx="8596668" cy="4087811"/>
          </a:xfrm>
        </p:spPr>
        <p:txBody>
          <a:bodyPr>
            <a:noAutofit/>
          </a:bodyPr>
          <a:lstStyle/>
          <a:p>
            <a:pPr marL="0" indent="0">
              <a:buNone/>
            </a:pPr>
            <a:r>
              <a:rPr lang="en-US" sz="1400" dirty="0">
                <a:solidFill>
                  <a:srgbClr val="0033B3"/>
                </a:solidFill>
                <a:effectLst/>
              </a:rPr>
              <a:t>public record </a:t>
            </a:r>
            <a:r>
              <a:rPr lang="en-US" sz="1400" dirty="0" err="1">
                <a:solidFill>
                  <a:srgbClr val="000000"/>
                </a:solidFill>
                <a:effectLst/>
              </a:rPr>
              <a:t>ErrorResponse</a:t>
            </a:r>
            <a:r>
              <a:rPr lang="en-US" sz="1400" dirty="0"/>
              <a:t>(</a:t>
            </a:r>
            <a:r>
              <a:rPr lang="en-US" sz="1400" dirty="0">
                <a:solidFill>
                  <a:srgbClr val="000000"/>
                </a:solidFill>
                <a:effectLst/>
              </a:rPr>
              <a:t>String </a:t>
            </a:r>
            <a:r>
              <a:rPr lang="en-US" sz="1400" dirty="0"/>
              <a:t>message) {</a:t>
            </a:r>
            <a:br>
              <a:rPr lang="en-US" sz="1400" dirty="0"/>
            </a:br>
            <a:r>
              <a:rPr lang="en-US" sz="1400" dirty="0"/>
              <a:t>}</a:t>
            </a:r>
            <a:endParaRPr lang="en-US" sz="1400" dirty="0">
              <a:solidFill>
                <a:srgbClr val="9E880D"/>
              </a:solidFill>
            </a:endParaRPr>
          </a:p>
          <a:p>
            <a:pPr marL="0" indent="0">
              <a:buNone/>
            </a:pPr>
            <a:endParaRPr lang="en-US" sz="1400" dirty="0">
              <a:solidFill>
                <a:srgbClr val="9E880D"/>
              </a:solidFill>
            </a:endParaRPr>
          </a:p>
          <a:p>
            <a:pPr marL="0" indent="0">
              <a:buNone/>
            </a:pPr>
            <a:r>
              <a:rPr lang="en-US" sz="1400" dirty="0">
                <a:solidFill>
                  <a:srgbClr val="9E880D"/>
                </a:solidFill>
              </a:rPr>
              <a:t>@</a:t>
            </a:r>
            <a:r>
              <a:rPr lang="en-US" sz="1400" dirty="0" err="1">
                <a:solidFill>
                  <a:srgbClr val="9E880D"/>
                </a:solidFill>
              </a:rPr>
              <a:t>RestControllerAdvice</a:t>
            </a:r>
            <a:endParaRPr lang="en-US" sz="1400" dirty="0">
              <a:solidFill>
                <a:srgbClr val="9E880D"/>
              </a:solidFill>
            </a:endParaRPr>
          </a:p>
          <a:p>
            <a:pPr marL="0" indent="0">
              <a:buNone/>
            </a:pPr>
            <a:r>
              <a:rPr lang="en-US" sz="1400" dirty="0">
                <a:solidFill>
                  <a:srgbClr val="0033B3"/>
                </a:solidFill>
              </a:rPr>
              <a:t>public class </a:t>
            </a:r>
            <a:r>
              <a:rPr lang="en-US" sz="1400" dirty="0" err="1"/>
              <a:t>AppControllerAdvice</a:t>
            </a:r>
            <a:r>
              <a:rPr lang="en-US" sz="1400" dirty="0"/>
              <a:t>	</a:t>
            </a:r>
            <a:r>
              <a:rPr lang="en-US" sz="1400" dirty="0">
                <a:solidFill>
                  <a:srgbClr val="0033B3"/>
                </a:solidFill>
              </a:rPr>
              <a:t>extends</a:t>
            </a:r>
            <a:r>
              <a:rPr lang="en-US" sz="1400" dirty="0"/>
              <a:t> </a:t>
            </a:r>
            <a:r>
              <a:rPr lang="en-US" sz="1400" dirty="0" err="1"/>
              <a:t>ResponseEntityExceptionHandler</a:t>
            </a:r>
            <a:r>
              <a:rPr lang="en-US" sz="1400" dirty="0"/>
              <a:t> </a:t>
            </a:r>
          </a:p>
          <a:p>
            <a:pPr marL="0" indent="0">
              <a:buNone/>
            </a:pPr>
            <a:r>
              <a:rPr lang="en-US" sz="1400" dirty="0"/>
              <a:t>{ </a:t>
            </a:r>
          </a:p>
          <a:p>
            <a:pPr marL="0" indent="0">
              <a:buNone/>
            </a:pPr>
            <a:r>
              <a:rPr lang="en-US" sz="1400" dirty="0">
                <a:solidFill>
                  <a:srgbClr val="9E880D"/>
                </a:solidFill>
              </a:rPr>
              <a:t>@</a:t>
            </a:r>
            <a:r>
              <a:rPr lang="en-US" sz="1400" dirty="0" err="1">
                <a:solidFill>
                  <a:srgbClr val="9E880D"/>
                </a:solidFill>
              </a:rPr>
              <a:t>ExceptionHandler</a:t>
            </a:r>
            <a:r>
              <a:rPr lang="en-US" sz="1400" dirty="0"/>
              <a:t>({</a:t>
            </a:r>
            <a:r>
              <a:rPr lang="en-US" sz="1400" dirty="0" err="1"/>
              <a:t>AccessDeniedException.class</a:t>
            </a:r>
            <a:r>
              <a:rPr lang="en-US" sz="1400" dirty="0"/>
              <a:t>})</a:t>
            </a:r>
          </a:p>
          <a:p>
            <a:pPr marL="0" indent="0">
              <a:buNone/>
            </a:pPr>
            <a:r>
              <a:rPr lang="en-US" sz="1400" dirty="0"/>
              <a:t> </a:t>
            </a:r>
            <a:r>
              <a:rPr lang="en-US" sz="1400" dirty="0">
                <a:solidFill>
                  <a:srgbClr val="9E880D"/>
                </a:solidFill>
                <a:effectLst/>
              </a:rPr>
              <a:t>@</a:t>
            </a:r>
            <a:r>
              <a:rPr lang="en-US" sz="1400" dirty="0" err="1">
                <a:solidFill>
                  <a:srgbClr val="9E880D"/>
                </a:solidFill>
                <a:effectLst/>
              </a:rPr>
              <a:t>ResponseStatus</a:t>
            </a:r>
            <a:r>
              <a:rPr lang="en-US" sz="1400" dirty="0"/>
              <a:t>(</a:t>
            </a:r>
            <a:r>
              <a:rPr lang="en-US" sz="1400" b="0" i="0" u="none" strike="noStrike" dirty="0">
                <a:solidFill>
                  <a:srgbClr val="000000"/>
                </a:solidFill>
                <a:effectLst/>
                <a:latin typeface="Source Code Pro" panose="020B0509030403020204" pitchFamily="49" charset="0"/>
              </a:rPr>
              <a:t>FORBIDDEN</a:t>
            </a:r>
            <a:r>
              <a:rPr lang="en-US" sz="1400" dirty="0"/>
              <a:t>)   </a:t>
            </a:r>
          </a:p>
          <a:p>
            <a:pPr marL="0" indent="0">
              <a:buNone/>
            </a:pPr>
            <a:r>
              <a:rPr lang="en-US" sz="1400" dirty="0">
                <a:solidFill>
                  <a:srgbClr val="0033B3"/>
                </a:solidFill>
              </a:rPr>
              <a:t>  protected</a:t>
            </a:r>
            <a:r>
              <a:rPr lang="en-US" sz="1400" dirty="0"/>
              <a:t> </a:t>
            </a:r>
            <a:r>
              <a:rPr lang="en-US" sz="1400" dirty="0" err="1"/>
              <a:t>ResponseEntity</a:t>
            </a:r>
            <a:r>
              <a:rPr lang="en-US" sz="1400" dirty="0"/>
              <a:t>&lt;Object&gt; </a:t>
            </a:r>
            <a:r>
              <a:rPr lang="en-US" sz="1400" dirty="0" err="1"/>
              <a:t>handleAccessDeniedException</a:t>
            </a:r>
            <a:r>
              <a:rPr lang="en-US" sz="1400" dirty="0"/>
              <a:t>(</a:t>
            </a:r>
            <a:r>
              <a:rPr lang="en-US" sz="1400" dirty="0" err="1"/>
              <a:t>AccessDeniedException</a:t>
            </a:r>
            <a:r>
              <a:rPr lang="en-US" sz="1400" dirty="0"/>
              <a:t> ex, </a:t>
            </a:r>
            <a:r>
              <a:rPr lang="en-US" sz="1400" dirty="0" err="1"/>
              <a:t>WebRequest</a:t>
            </a:r>
            <a:r>
              <a:rPr lang="en-US" sz="1400" dirty="0"/>
              <a:t> request) {</a:t>
            </a:r>
          </a:p>
          <a:p>
            <a:pPr marL="0" indent="0">
              <a:buNone/>
            </a:pPr>
            <a:r>
              <a:rPr lang="en-US" sz="1400" dirty="0"/>
              <a:t>       </a:t>
            </a:r>
            <a:r>
              <a:rPr lang="en-US" sz="1400" dirty="0">
                <a:solidFill>
                  <a:srgbClr val="0033B3"/>
                </a:solidFill>
              </a:rPr>
              <a:t>return</a:t>
            </a:r>
            <a:r>
              <a:rPr lang="en-US" sz="1400" dirty="0"/>
              <a:t> </a:t>
            </a:r>
            <a:r>
              <a:rPr lang="en-US" sz="1400" dirty="0">
                <a:solidFill>
                  <a:srgbClr val="0033B3"/>
                </a:solidFill>
              </a:rPr>
              <a:t>new</a:t>
            </a:r>
            <a:r>
              <a:rPr lang="en-US" sz="1400" dirty="0"/>
              <a:t> </a:t>
            </a:r>
            <a:r>
              <a:rPr lang="en-US" sz="1400" dirty="0" err="1">
                <a:solidFill>
                  <a:srgbClr val="000000"/>
                </a:solidFill>
                <a:effectLst/>
              </a:rPr>
              <a:t>ErrorResponse</a:t>
            </a:r>
            <a:r>
              <a:rPr lang="en-US" sz="1400" dirty="0">
                <a:solidFill>
                  <a:srgbClr val="000000"/>
                </a:solidFill>
                <a:effectLst/>
              </a:rPr>
              <a:t> </a:t>
            </a:r>
            <a:r>
              <a:rPr lang="en-US" sz="1400" dirty="0"/>
              <a:t>("Access denied message here”);</a:t>
            </a:r>
          </a:p>
          <a:p>
            <a:pPr marL="0" indent="0">
              <a:buNone/>
            </a:pPr>
            <a:r>
              <a:rPr lang="en-US" sz="1400" dirty="0"/>
              <a:t>    }</a:t>
            </a:r>
          </a:p>
          <a:p>
            <a:pPr marL="0" indent="0">
              <a:buNone/>
            </a:pPr>
            <a:r>
              <a:rPr lang="en-US" sz="1400" dirty="0"/>
              <a:t>}</a:t>
            </a:r>
            <a:endParaRPr lang="en-IL" sz="1400" dirty="0"/>
          </a:p>
        </p:txBody>
      </p:sp>
      <p:sp>
        <p:nvSpPr>
          <p:cNvPr id="4" name="TextBox 3">
            <a:extLst>
              <a:ext uri="{FF2B5EF4-FFF2-40B4-BE49-F238E27FC236}">
                <a16:creationId xmlns:a16="http://schemas.microsoft.com/office/drawing/2014/main" id="{21C2CCF0-C6F9-CC9C-7DA4-731C96258252}"/>
              </a:ext>
            </a:extLst>
          </p:cNvPr>
          <p:cNvSpPr txBox="1"/>
          <p:nvPr/>
        </p:nvSpPr>
        <p:spPr>
          <a:xfrm rot="10800000" flipV="1">
            <a:off x="6142390" y="2296851"/>
            <a:ext cx="4303059" cy="1107996"/>
          </a:xfrm>
          <a:prstGeom prst="rect">
            <a:avLst/>
          </a:prstGeom>
          <a:solidFill>
            <a:schemeClr val="accent3">
              <a:lumMod val="20000"/>
              <a:lumOff val="80000"/>
            </a:schemeClr>
          </a:solidFill>
          <a:ln>
            <a:solidFill>
              <a:schemeClr val="accent1"/>
            </a:solidFill>
          </a:ln>
        </p:spPr>
        <p:txBody>
          <a:bodyPr wrap="square" rtlCol="0">
            <a:spAutoFit/>
          </a:bodyPr>
          <a:lstStyle/>
          <a:p>
            <a:pPr marL="171450" indent="-171450">
              <a:buFont typeface="Arial" panose="020B0604020202020204" pitchFamily="34" charset="0"/>
              <a:buChar char="•"/>
            </a:pPr>
            <a:r>
              <a:rPr lang="en-US" sz="1100" dirty="0"/>
              <a:t>Create your exception handler and add annotation </a:t>
            </a:r>
            <a:r>
              <a:rPr lang="en-US" sz="1100" dirty="0">
                <a:solidFill>
                  <a:srgbClr val="92D050"/>
                </a:solidFill>
              </a:rPr>
              <a:t>@</a:t>
            </a:r>
            <a:r>
              <a:rPr lang="en-US" sz="1100" dirty="0" err="1">
                <a:solidFill>
                  <a:srgbClr val="92D050"/>
                </a:solidFill>
              </a:rPr>
              <a:t>RestControllerAdvice</a:t>
            </a:r>
            <a:r>
              <a:rPr lang="en-US" sz="1100" dirty="0"/>
              <a:t>.</a:t>
            </a:r>
          </a:p>
          <a:p>
            <a:pPr marL="171450" indent="-171450">
              <a:buFont typeface="Arial" panose="020B0604020202020204" pitchFamily="34" charset="0"/>
              <a:buChar char="•"/>
            </a:pPr>
            <a:r>
              <a:rPr lang="en-US" sz="1100" dirty="0"/>
              <a:t>Extend it from </a:t>
            </a:r>
            <a:r>
              <a:rPr lang="en-US" sz="1100" dirty="0" err="1">
                <a:solidFill>
                  <a:srgbClr val="92D050"/>
                </a:solidFill>
              </a:rPr>
              <a:t>ResponseEntityExceptionHandler</a:t>
            </a:r>
            <a:r>
              <a:rPr lang="en-US" sz="1100" dirty="0"/>
              <a:t>, as it already provides some basic handling of Spring MVC exceptions. We’ll add handlers for new exceptions while improving the existing ones.</a:t>
            </a:r>
            <a:endParaRPr lang="en-IL" sz="1100" i="1" dirty="0"/>
          </a:p>
        </p:txBody>
      </p:sp>
      <p:sp>
        <p:nvSpPr>
          <p:cNvPr id="6" name="Left Arrow 5">
            <a:extLst>
              <a:ext uri="{FF2B5EF4-FFF2-40B4-BE49-F238E27FC236}">
                <a16:creationId xmlns:a16="http://schemas.microsoft.com/office/drawing/2014/main" id="{A3A17193-6D56-DDFB-BF37-2536E4319EDB}"/>
              </a:ext>
            </a:extLst>
          </p:cNvPr>
          <p:cNvSpPr/>
          <p:nvPr/>
        </p:nvSpPr>
        <p:spPr>
          <a:xfrm>
            <a:off x="5143606" y="3082172"/>
            <a:ext cx="96818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Left Arrow 7">
            <a:extLst>
              <a:ext uri="{FF2B5EF4-FFF2-40B4-BE49-F238E27FC236}">
                <a16:creationId xmlns:a16="http://schemas.microsoft.com/office/drawing/2014/main" id="{18CCD6F9-C471-4CD8-A07A-24B3CA1DA871}"/>
              </a:ext>
            </a:extLst>
          </p:cNvPr>
          <p:cNvSpPr/>
          <p:nvPr/>
        </p:nvSpPr>
        <p:spPr>
          <a:xfrm>
            <a:off x="7257919" y="4300677"/>
            <a:ext cx="41237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0AA66297-DA96-EAEB-6B46-96134E148F61}"/>
              </a:ext>
            </a:extLst>
          </p:cNvPr>
          <p:cNvSpPr txBox="1"/>
          <p:nvPr/>
        </p:nvSpPr>
        <p:spPr>
          <a:xfrm rot="10800000" flipV="1">
            <a:off x="3731664" y="4446436"/>
            <a:ext cx="2823883" cy="261610"/>
          </a:xfrm>
          <a:prstGeom prst="rect">
            <a:avLst/>
          </a:prstGeom>
          <a:noFill/>
        </p:spPr>
        <p:txBody>
          <a:bodyPr wrap="square" rtlCol="0">
            <a:spAutoFit/>
          </a:bodyPr>
          <a:lstStyle/>
          <a:p>
            <a:r>
              <a:rPr lang="en-US" sz="1100" b="0" i="1" u="none" strike="noStrike" dirty="0">
                <a:solidFill>
                  <a:srgbClr val="212529"/>
                </a:solidFill>
                <a:effectLst/>
                <a:latin typeface="system-ui"/>
              </a:rPr>
              <a:t>Response code will be </a:t>
            </a:r>
            <a:r>
              <a:rPr lang="en-US" sz="1100" b="0" i="1" u="none" strike="noStrike" dirty="0" err="1">
                <a:solidFill>
                  <a:srgbClr val="212529"/>
                </a:solidFill>
                <a:effectLst/>
                <a:latin typeface="system-ui"/>
              </a:rPr>
              <a:t>HTTPStatus.FORBIDDEN</a:t>
            </a:r>
            <a:endParaRPr lang="en-IL" sz="1100" i="1" dirty="0"/>
          </a:p>
        </p:txBody>
      </p:sp>
      <p:sp>
        <p:nvSpPr>
          <p:cNvPr id="10" name="Left Arrow 9">
            <a:extLst>
              <a:ext uri="{FF2B5EF4-FFF2-40B4-BE49-F238E27FC236}">
                <a16:creationId xmlns:a16="http://schemas.microsoft.com/office/drawing/2014/main" id="{EFC1E1BF-48D7-D006-3879-71B9633F7EF0}"/>
              </a:ext>
            </a:extLst>
          </p:cNvPr>
          <p:cNvSpPr/>
          <p:nvPr/>
        </p:nvSpPr>
        <p:spPr>
          <a:xfrm flipV="1">
            <a:off x="3345060" y="4527545"/>
            <a:ext cx="386603" cy="993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297B5E7B-2AC1-87CD-B9A4-D620DB61EA0F}"/>
              </a:ext>
            </a:extLst>
          </p:cNvPr>
          <p:cNvSpPr txBox="1"/>
          <p:nvPr/>
        </p:nvSpPr>
        <p:spPr>
          <a:xfrm rot="10800000" flipV="1">
            <a:off x="7257919" y="5225553"/>
            <a:ext cx="3231777" cy="430887"/>
          </a:xfrm>
          <a:prstGeom prst="rect">
            <a:avLst/>
          </a:prstGeom>
          <a:solidFill>
            <a:schemeClr val="accent3">
              <a:lumMod val="20000"/>
              <a:lumOff val="80000"/>
            </a:schemeClr>
          </a:solidFill>
          <a:ln>
            <a:solidFill>
              <a:schemeClr val="accent1"/>
            </a:solidFill>
          </a:ln>
        </p:spPr>
        <p:txBody>
          <a:bodyPr wrap="square" rtlCol="0">
            <a:spAutoFit/>
          </a:bodyPr>
          <a:lstStyle/>
          <a:p>
            <a:r>
              <a:rPr lang="en-US" sz="1100" b="0" i="1" u="none" strike="noStrike" dirty="0">
                <a:solidFill>
                  <a:srgbClr val="212529"/>
                </a:solidFill>
                <a:effectLst/>
                <a:latin typeface="system-ui"/>
              </a:rPr>
              <a:t>The </a:t>
            </a:r>
            <a:r>
              <a:rPr lang="en-US" sz="1100" b="0" i="1" u="none" strike="noStrike" dirty="0" err="1">
                <a:solidFill>
                  <a:srgbClr val="212529"/>
                </a:solidFill>
                <a:effectLst/>
                <a:latin typeface="system-ui"/>
              </a:rPr>
              <a:t>ErrorResponse</a:t>
            </a:r>
            <a:r>
              <a:rPr lang="en-US" sz="1100" b="0" i="1" u="none" strike="noStrike" dirty="0">
                <a:solidFill>
                  <a:srgbClr val="212529"/>
                </a:solidFill>
                <a:effectLst/>
                <a:latin typeface="system-ui"/>
              </a:rPr>
              <a:t> object will be serialized to JSON and passed back into the </a:t>
            </a:r>
            <a:r>
              <a:rPr lang="en-US" sz="1100" b="0" i="1" u="none" strike="noStrike" dirty="0" err="1">
                <a:solidFill>
                  <a:srgbClr val="212529"/>
                </a:solidFill>
                <a:effectLst/>
                <a:latin typeface="system-ui"/>
              </a:rPr>
              <a:t>HttpResponse</a:t>
            </a:r>
            <a:r>
              <a:rPr lang="en-US" sz="1100" b="0" i="1" u="none" strike="noStrike" dirty="0">
                <a:solidFill>
                  <a:srgbClr val="212529"/>
                </a:solidFill>
                <a:effectLst/>
                <a:latin typeface="system-ui"/>
              </a:rPr>
              <a:t> object</a:t>
            </a:r>
            <a:endParaRPr lang="en-IL" sz="1100" i="1" dirty="0"/>
          </a:p>
        </p:txBody>
      </p:sp>
      <p:sp>
        <p:nvSpPr>
          <p:cNvPr id="11" name="Left Arrow 10">
            <a:extLst>
              <a:ext uri="{FF2B5EF4-FFF2-40B4-BE49-F238E27FC236}">
                <a16:creationId xmlns:a16="http://schemas.microsoft.com/office/drawing/2014/main" id="{187B35E2-5B77-5F98-E177-84EEC4BA6AB9}"/>
              </a:ext>
            </a:extLst>
          </p:cNvPr>
          <p:cNvSpPr/>
          <p:nvPr/>
        </p:nvSpPr>
        <p:spPr>
          <a:xfrm flipV="1">
            <a:off x="6845543" y="5395278"/>
            <a:ext cx="41237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85B105E6-6F80-858E-AD0F-8F734E50FFF1}"/>
              </a:ext>
            </a:extLst>
          </p:cNvPr>
          <p:cNvSpPr txBox="1"/>
          <p:nvPr/>
        </p:nvSpPr>
        <p:spPr>
          <a:xfrm rot="10800000" flipV="1">
            <a:off x="7649825" y="4043707"/>
            <a:ext cx="3397623" cy="600164"/>
          </a:xfrm>
          <a:prstGeom prst="rect">
            <a:avLst/>
          </a:prstGeom>
          <a:solidFill>
            <a:schemeClr val="accent3">
              <a:lumMod val="20000"/>
              <a:lumOff val="80000"/>
            </a:schemeClr>
          </a:solidFill>
          <a:ln>
            <a:solidFill>
              <a:schemeClr val="accent1"/>
            </a:solidFill>
          </a:ln>
        </p:spPr>
        <p:txBody>
          <a:bodyPr wrap="square" rtlCol="0">
            <a:spAutoFit/>
          </a:bodyPr>
          <a:lstStyle/>
          <a:p>
            <a:r>
              <a:rPr lang="en-IL" sz="1100" dirty="0"/>
              <a:t>Define an exception handler function, specify a </a:t>
            </a:r>
            <a:r>
              <a:rPr lang="en-US" sz="1100" dirty="0">
                <a:solidFill>
                  <a:srgbClr val="9E880D"/>
                </a:solidFill>
              </a:rPr>
              <a:t>@</a:t>
            </a:r>
            <a:r>
              <a:rPr lang="en-US" sz="1100" dirty="0" err="1">
                <a:solidFill>
                  <a:srgbClr val="9E880D"/>
                </a:solidFill>
              </a:rPr>
              <a:t>ExceptionHandler</a:t>
            </a:r>
            <a:r>
              <a:rPr lang="en-US" sz="1100" dirty="0">
                <a:solidFill>
                  <a:srgbClr val="9E880D"/>
                </a:solidFill>
              </a:rPr>
              <a:t> </a:t>
            </a:r>
            <a:r>
              <a:rPr lang="en-US" sz="1100" dirty="0"/>
              <a:t>and the list of exceptions you want to handle</a:t>
            </a:r>
            <a:endParaRPr lang="en-IL" sz="1100" dirty="0"/>
          </a:p>
        </p:txBody>
      </p:sp>
    </p:spTree>
    <p:extLst>
      <p:ext uri="{BB962C8B-B14F-4D97-AF65-F5344CB8AC3E}">
        <p14:creationId xmlns:p14="http://schemas.microsoft.com/office/powerpoint/2010/main" val="354979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2F62-DDAE-134D-8AA7-090B748B9CD0}"/>
              </a:ext>
            </a:extLst>
          </p:cNvPr>
          <p:cNvSpPr>
            <a:spLocks noGrp="1"/>
          </p:cNvSpPr>
          <p:nvPr>
            <p:ph type="title"/>
          </p:nvPr>
        </p:nvSpPr>
        <p:spPr/>
        <p:txBody>
          <a:bodyPr/>
          <a:lstStyle/>
          <a:p>
            <a:r>
              <a:rPr lang="en-IL" dirty="0"/>
              <a:t>How does Spring process the exception</a:t>
            </a:r>
          </a:p>
        </p:txBody>
      </p:sp>
      <p:pic>
        <p:nvPicPr>
          <p:cNvPr id="5" name="Content Placeholder 4" descr="Timeline&#10;&#10;Description automatically generated">
            <a:extLst>
              <a:ext uri="{FF2B5EF4-FFF2-40B4-BE49-F238E27FC236}">
                <a16:creationId xmlns:a16="http://schemas.microsoft.com/office/drawing/2014/main" id="{EBDC222C-FB70-B40C-4069-635B84FCFB01}"/>
              </a:ext>
            </a:extLst>
          </p:cNvPr>
          <p:cNvPicPr>
            <a:picLocks noGrp="1" noChangeAspect="1"/>
          </p:cNvPicPr>
          <p:nvPr>
            <p:ph idx="1"/>
          </p:nvPr>
        </p:nvPicPr>
        <p:blipFill>
          <a:blip r:embed="rId2"/>
          <a:stretch>
            <a:fillRect/>
          </a:stretch>
        </p:blipFill>
        <p:spPr>
          <a:xfrm>
            <a:off x="3369366" y="1266247"/>
            <a:ext cx="6728791" cy="5325174"/>
          </a:xfrm>
        </p:spPr>
      </p:pic>
      <p:sp>
        <p:nvSpPr>
          <p:cNvPr id="6" name="TextBox 5">
            <a:extLst>
              <a:ext uri="{FF2B5EF4-FFF2-40B4-BE49-F238E27FC236}">
                <a16:creationId xmlns:a16="http://schemas.microsoft.com/office/drawing/2014/main" id="{FDB1E06F-B9F8-0682-3412-3DC83D3AAFE2}"/>
              </a:ext>
            </a:extLst>
          </p:cNvPr>
          <p:cNvSpPr txBox="1"/>
          <p:nvPr/>
        </p:nvSpPr>
        <p:spPr>
          <a:xfrm>
            <a:off x="495730" y="1309511"/>
            <a:ext cx="3251200" cy="1754326"/>
          </a:xfrm>
          <a:prstGeom prst="rect">
            <a:avLst/>
          </a:prstGeom>
          <a:noFill/>
        </p:spPr>
        <p:txBody>
          <a:bodyPr wrap="square" rtlCol="0">
            <a:spAutoFit/>
          </a:bodyPr>
          <a:lstStyle/>
          <a:p>
            <a:r>
              <a:rPr lang="en-US" dirty="0"/>
              <a:t>Have a look through the following flow chart that traces the process of the exception handling by Spring if we have not built our own exception handler:</a:t>
            </a:r>
            <a:endParaRPr lang="en-IL" dirty="0"/>
          </a:p>
        </p:txBody>
      </p:sp>
    </p:spTree>
    <p:extLst>
      <p:ext uri="{BB962C8B-B14F-4D97-AF65-F5344CB8AC3E}">
        <p14:creationId xmlns:p14="http://schemas.microsoft.com/office/powerpoint/2010/main" val="198530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4C35-055C-A152-4C19-AF6EC23814D9}"/>
              </a:ext>
            </a:extLst>
          </p:cNvPr>
          <p:cNvSpPr>
            <a:spLocks noGrp="1"/>
          </p:cNvSpPr>
          <p:nvPr>
            <p:ph type="title"/>
          </p:nvPr>
        </p:nvSpPr>
        <p:spPr/>
        <p:txBody>
          <a:bodyPr/>
          <a:lstStyle/>
          <a:p>
            <a:r>
              <a:rPr lang="en-IL" dirty="0"/>
              <a:t>Part 3: Configuration in Spring Boot applications</a:t>
            </a:r>
          </a:p>
        </p:txBody>
      </p:sp>
      <p:sp>
        <p:nvSpPr>
          <p:cNvPr id="3" name="Content Placeholder 2">
            <a:extLst>
              <a:ext uri="{FF2B5EF4-FFF2-40B4-BE49-F238E27FC236}">
                <a16:creationId xmlns:a16="http://schemas.microsoft.com/office/drawing/2014/main" id="{D170671A-FEBE-04D6-C606-A323FA811135}"/>
              </a:ext>
            </a:extLst>
          </p:cNvPr>
          <p:cNvSpPr>
            <a:spLocks noGrp="1"/>
          </p:cNvSpPr>
          <p:nvPr>
            <p:ph idx="1"/>
          </p:nvPr>
        </p:nvSpPr>
        <p:spPr/>
        <p:txBody>
          <a:bodyPr>
            <a:normAutofit/>
          </a:bodyPr>
          <a:lstStyle/>
          <a:p>
            <a:pPr marL="0" indent="0">
              <a:buNone/>
            </a:pPr>
            <a:r>
              <a:rPr lang="en-IL" sz="2800" dirty="0">
                <a:latin typeface="+mj-lt"/>
              </a:rPr>
              <a:t>Agenda</a:t>
            </a:r>
            <a:r>
              <a:rPr lang="en-IL" sz="2800" dirty="0"/>
              <a:t>:</a:t>
            </a:r>
          </a:p>
          <a:p>
            <a:r>
              <a:rPr lang="en-IL" sz="2800" dirty="0"/>
              <a:t>Properties in Java and Spring Boot applications</a:t>
            </a:r>
          </a:p>
          <a:p>
            <a:r>
              <a:rPr lang="en-IL" sz="2800" dirty="0"/>
              <a:t>Load configuration in Spring Boot</a:t>
            </a:r>
          </a:p>
          <a:p>
            <a:pPr lvl="1"/>
            <a:r>
              <a:rPr lang="en-IL" sz="2000" dirty="0">
                <a:solidFill>
                  <a:schemeClr val="accent2"/>
                </a:solidFill>
              </a:rPr>
              <a:t>@Value</a:t>
            </a:r>
          </a:p>
          <a:p>
            <a:pPr lvl="1"/>
            <a:r>
              <a:rPr lang="en-IL" sz="2000" dirty="0">
                <a:solidFill>
                  <a:schemeClr val="accent2"/>
                </a:solidFill>
              </a:rPr>
              <a:t>@C</a:t>
            </a:r>
            <a:r>
              <a:rPr lang="en-US" sz="2000" dirty="0">
                <a:solidFill>
                  <a:schemeClr val="accent2"/>
                </a:solidFill>
              </a:rPr>
              <a:t>o</a:t>
            </a:r>
            <a:r>
              <a:rPr lang="en-IL" sz="2000" dirty="0">
                <a:solidFill>
                  <a:schemeClr val="accent2"/>
                </a:solidFill>
              </a:rPr>
              <a:t>nfigurationProperties</a:t>
            </a:r>
          </a:p>
          <a:p>
            <a:r>
              <a:rPr lang="en-IL" sz="2800" dirty="0"/>
              <a:t>Environment bean</a:t>
            </a:r>
          </a:p>
        </p:txBody>
      </p:sp>
    </p:spTree>
    <p:extLst>
      <p:ext uri="{BB962C8B-B14F-4D97-AF65-F5344CB8AC3E}">
        <p14:creationId xmlns:p14="http://schemas.microsoft.com/office/powerpoint/2010/main" val="2538794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798-24CB-35D1-84CD-17E458FC3C3F}"/>
              </a:ext>
            </a:extLst>
          </p:cNvPr>
          <p:cNvSpPr>
            <a:spLocks noGrp="1"/>
          </p:cNvSpPr>
          <p:nvPr>
            <p:ph type="title"/>
          </p:nvPr>
        </p:nvSpPr>
        <p:spPr/>
        <p:txBody>
          <a:bodyPr/>
          <a:lstStyle/>
          <a:p>
            <a:r>
              <a:rPr lang="en-IL" dirty="0"/>
              <a:t>Properties in Java</a:t>
            </a:r>
          </a:p>
        </p:txBody>
      </p:sp>
      <p:sp>
        <p:nvSpPr>
          <p:cNvPr id="3" name="Content Placeholder 2">
            <a:extLst>
              <a:ext uri="{FF2B5EF4-FFF2-40B4-BE49-F238E27FC236}">
                <a16:creationId xmlns:a16="http://schemas.microsoft.com/office/drawing/2014/main" id="{C1D4B9B9-C520-641F-E6FC-F12538E7522E}"/>
              </a:ext>
            </a:extLst>
          </p:cNvPr>
          <p:cNvSpPr>
            <a:spLocks noGrp="1"/>
          </p:cNvSpPr>
          <p:nvPr>
            <p:ph idx="1"/>
          </p:nvPr>
        </p:nvSpPr>
        <p:spPr>
          <a:xfrm>
            <a:off x="677334" y="1490871"/>
            <a:ext cx="8596668" cy="4550492"/>
          </a:xfrm>
        </p:spPr>
        <p:txBody>
          <a:bodyPr>
            <a:normAutofit/>
          </a:bodyPr>
          <a:lstStyle/>
          <a:p>
            <a:r>
              <a:rPr lang="en-IL" sz="2000" dirty="0"/>
              <a:t>Properties in Java are </a:t>
            </a:r>
            <a:r>
              <a:rPr lang="en-US" sz="2000" dirty="0"/>
              <a:t>configuration values managed as </a:t>
            </a:r>
            <a:r>
              <a:rPr lang="en-US" sz="2000" i="1" dirty="0"/>
              <a:t>key/value pairs</a:t>
            </a:r>
            <a:r>
              <a:rPr lang="en-US" sz="2000" dirty="0"/>
              <a:t>.</a:t>
            </a:r>
          </a:p>
          <a:p>
            <a:r>
              <a:rPr lang="en-US" sz="2000" dirty="0"/>
              <a:t>Java maintains several layers of properties:</a:t>
            </a:r>
          </a:p>
          <a:p>
            <a:pPr lvl="1"/>
            <a:r>
              <a:rPr lang="en-IL" sz="1800" dirty="0"/>
              <a:t>OS properties (a.k.a. environment variables)</a:t>
            </a:r>
          </a:p>
          <a:p>
            <a:pPr lvl="2"/>
            <a:r>
              <a:rPr lang="en-US" sz="1600" dirty="0"/>
              <a:t>Can be accessed through </a:t>
            </a:r>
            <a:r>
              <a:rPr lang="en-US" sz="1600" dirty="0" err="1">
                <a:solidFill>
                  <a:srgbClr val="0000FF"/>
                </a:solidFill>
              </a:rPr>
              <a:t>System.getEnv</a:t>
            </a:r>
            <a:r>
              <a:rPr lang="en-US" sz="1600" dirty="0">
                <a:solidFill>
                  <a:srgbClr val="0000FF"/>
                </a:solidFill>
              </a:rPr>
              <a:t>() </a:t>
            </a:r>
            <a:r>
              <a:rPr lang="en-US" sz="1600" dirty="0"/>
              <a:t>in form of a </a:t>
            </a:r>
            <a:r>
              <a:rPr lang="en-US" sz="1600" dirty="0">
                <a:solidFill>
                  <a:srgbClr val="0000FF"/>
                </a:solidFill>
              </a:rPr>
              <a:t>Map&lt;String, String&gt;</a:t>
            </a:r>
            <a:endParaRPr lang="en-IL" sz="1600" dirty="0">
              <a:solidFill>
                <a:srgbClr val="0000FF"/>
              </a:solidFill>
            </a:endParaRPr>
          </a:p>
          <a:p>
            <a:pPr lvl="1"/>
            <a:r>
              <a:rPr lang="en-US" sz="1800" dirty="0"/>
              <a:t>JVM properties (a.k.a. system properties)</a:t>
            </a:r>
          </a:p>
          <a:p>
            <a:pPr lvl="2"/>
            <a:r>
              <a:rPr lang="en-US" sz="1600" dirty="0"/>
              <a:t>Can be accessed through </a:t>
            </a:r>
            <a:r>
              <a:rPr lang="en-US" sz="1600" dirty="0" err="1">
                <a:solidFill>
                  <a:srgbClr val="0000FF"/>
                </a:solidFill>
              </a:rPr>
              <a:t>System.getProperties</a:t>
            </a:r>
            <a:r>
              <a:rPr lang="en-US" sz="1600" dirty="0">
                <a:solidFill>
                  <a:srgbClr val="0000FF"/>
                </a:solidFill>
              </a:rPr>
              <a:t>() </a:t>
            </a:r>
            <a:r>
              <a:rPr lang="en-US" sz="1600" dirty="0"/>
              <a:t>in form of a </a:t>
            </a:r>
            <a:r>
              <a:rPr lang="en-US" sz="1600" dirty="0">
                <a:solidFill>
                  <a:srgbClr val="0000FF"/>
                </a:solidFill>
              </a:rPr>
              <a:t>Properties</a:t>
            </a:r>
            <a:r>
              <a:rPr lang="en-US" sz="1600" dirty="0"/>
              <a:t> class</a:t>
            </a:r>
          </a:p>
          <a:p>
            <a:pPr lvl="2"/>
            <a:r>
              <a:rPr lang="en-US" sz="1600" dirty="0"/>
              <a:t>Can be given in the command line with </a:t>
            </a:r>
            <a:r>
              <a:rPr lang="en-US" sz="1600" dirty="0">
                <a:solidFill>
                  <a:srgbClr val="0000FF"/>
                </a:solidFill>
              </a:rPr>
              <a:t>–D&lt;key&gt;=&lt;value&gt;</a:t>
            </a:r>
          </a:p>
          <a:p>
            <a:r>
              <a:rPr lang="en-US" sz="2000" dirty="0"/>
              <a:t>Besides, an application needs an additional set of “internal” properties to serve its needs (for example, connection properties, feature flags, business logic configuration, etc.). Usually, they are specified in .properties or YAML files.</a:t>
            </a:r>
          </a:p>
        </p:txBody>
      </p:sp>
    </p:spTree>
    <p:extLst>
      <p:ext uri="{BB962C8B-B14F-4D97-AF65-F5344CB8AC3E}">
        <p14:creationId xmlns:p14="http://schemas.microsoft.com/office/powerpoint/2010/main" val="425718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CE08-EA66-DD65-35D7-4AF271B1B669}"/>
              </a:ext>
            </a:extLst>
          </p:cNvPr>
          <p:cNvSpPr>
            <a:spLocks noGrp="1"/>
          </p:cNvSpPr>
          <p:nvPr>
            <p:ph type="title"/>
          </p:nvPr>
        </p:nvSpPr>
        <p:spPr/>
        <p:txBody>
          <a:bodyPr/>
          <a:lstStyle/>
          <a:p>
            <a:r>
              <a:rPr lang="en-IL" dirty="0"/>
              <a:t>Configuration in Spring Boot applications</a:t>
            </a:r>
          </a:p>
        </p:txBody>
      </p:sp>
      <p:sp>
        <p:nvSpPr>
          <p:cNvPr id="3" name="Content Placeholder 2">
            <a:extLst>
              <a:ext uri="{FF2B5EF4-FFF2-40B4-BE49-F238E27FC236}">
                <a16:creationId xmlns:a16="http://schemas.microsoft.com/office/drawing/2014/main" id="{A5250B5C-215A-A41D-87D4-DB0279D55A96}"/>
              </a:ext>
            </a:extLst>
          </p:cNvPr>
          <p:cNvSpPr>
            <a:spLocks noGrp="1"/>
          </p:cNvSpPr>
          <p:nvPr>
            <p:ph idx="1"/>
          </p:nvPr>
        </p:nvSpPr>
        <p:spPr/>
        <p:txBody>
          <a:bodyPr>
            <a:normAutofit/>
          </a:bodyPr>
          <a:lstStyle/>
          <a:p>
            <a:r>
              <a:rPr lang="en-IL" sz="2400" dirty="0"/>
              <a:t>Spring Boot loads the properties in a very particular order: </a:t>
            </a:r>
            <a:r>
              <a:rPr lang="en-US" sz="2400" dirty="0"/>
              <a:t>see </a:t>
            </a:r>
            <a:r>
              <a:rPr lang="en-US" sz="2400" dirty="0">
                <a:hlinkClick r:id="rId2"/>
              </a:rPr>
              <a:t>https://docs.spring.io/spring-boot/docs/2.1.13.RELEASE/reference/html/boot-features-external-config.html</a:t>
            </a:r>
            <a:endParaRPr lang="en-IL" sz="2400" dirty="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2400" dirty="0"/>
              <a:t>Property values can be injected directly into the application’s beans using the </a:t>
            </a:r>
            <a:r>
              <a:rPr lang="en-US" sz="2400" dirty="0">
                <a:solidFill>
                  <a:srgbClr val="0070C0"/>
                </a:solidFill>
              </a:rPr>
              <a:t>@Value </a:t>
            </a:r>
            <a:r>
              <a:rPr lang="en-US" sz="2400" dirty="0"/>
              <a:t>annotation, accessed through Spring’s </a:t>
            </a:r>
            <a:r>
              <a:rPr lang="en-US" sz="2400" dirty="0">
                <a:solidFill>
                  <a:srgbClr val="0070C0"/>
                </a:solidFill>
              </a:rPr>
              <a:t>Environment</a:t>
            </a:r>
            <a:r>
              <a:rPr lang="en-US" sz="2400" dirty="0"/>
              <a:t> abstraction, or bound to structured objects through </a:t>
            </a:r>
            <a:r>
              <a:rPr lang="en-US" sz="2400" dirty="0">
                <a:solidFill>
                  <a:srgbClr val="0070C0"/>
                </a:solidFill>
              </a:rPr>
              <a:t>@</a:t>
            </a:r>
            <a:r>
              <a:rPr lang="en-US" sz="2400" dirty="0" err="1">
                <a:solidFill>
                  <a:srgbClr val="0070C0"/>
                </a:solidFill>
              </a:rPr>
              <a:t>ConfigurationProperties</a:t>
            </a:r>
            <a:r>
              <a:rPr lang="en-US" sz="2400" dirty="0"/>
              <a:t>.</a:t>
            </a:r>
            <a:endParaRPr lang="en-IL" sz="2400" dirty="0"/>
          </a:p>
        </p:txBody>
      </p:sp>
    </p:spTree>
    <p:extLst>
      <p:ext uri="{BB962C8B-B14F-4D97-AF65-F5344CB8AC3E}">
        <p14:creationId xmlns:p14="http://schemas.microsoft.com/office/powerpoint/2010/main" val="2446164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9B8E49-6699-A7A9-425A-5EB251E66F5D}"/>
              </a:ext>
            </a:extLst>
          </p:cNvPr>
          <p:cNvSpPr/>
          <p:nvPr/>
        </p:nvSpPr>
        <p:spPr>
          <a:xfrm>
            <a:off x="677332" y="2924189"/>
            <a:ext cx="8353455" cy="3610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B3A3C616-E58C-386B-EB03-88C0FD7794EA}"/>
              </a:ext>
            </a:extLst>
          </p:cNvPr>
          <p:cNvSpPr>
            <a:spLocks noGrp="1"/>
          </p:cNvSpPr>
          <p:nvPr>
            <p:ph idx="1"/>
          </p:nvPr>
        </p:nvSpPr>
        <p:spPr>
          <a:xfrm>
            <a:off x="677334" y="1776549"/>
            <a:ext cx="8596668" cy="4757815"/>
          </a:xfrm>
        </p:spPr>
        <p:txBody>
          <a:bodyPr>
            <a:normAutofit fontScale="77500" lnSpcReduction="20000"/>
          </a:bodyPr>
          <a:lstStyle/>
          <a:p>
            <a:endParaRPr lang="en-IL" dirty="0"/>
          </a:p>
          <a:p>
            <a:endParaRPr lang="en-IL" dirty="0"/>
          </a:p>
          <a:p>
            <a:endParaRPr lang="en-IL" dirty="0"/>
          </a:p>
          <a:p>
            <a:pPr marL="0" indent="0">
              <a:buNone/>
            </a:pPr>
            <a:endParaRPr lang="en-US" b="1" i="1" dirty="0">
              <a:solidFill>
                <a:srgbClr val="808080"/>
              </a:solidFill>
              <a:effectLst/>
            </a:endParaRPr>
          </a:p>
          <a:p>
            <a:pPr marL="0" indent="0">
              <a:buNone/>
            </a:pPr>
            <a:r>
              <a:rPr lang="en-US" b="1" i="1" dirty="0">
                <a:solidFill>
                  <a:srgbClr val="808080"/>
                </a:solidFill>
                <a:effectLst/>
              </a:rPr>
              <a:t>@Component</a:t>
            </a:r>
            <a:r>
              <a:rPr lang="en-US" b="1"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MyBean</a:t>
            </a:r>
            <a:r>
              <a:rPr lang="en-US" dirty="0"/>
              <a:t> {</a:t>
            </a:r>
          </a:p>
          <a:p>
            <a:pPr marL="0" indent="0">
              <a:buNone/>
            </a:pPr>
            <a:r>
              <a:rPr lang="en-US" i="1" dirty="0">
                <a:solidFill>
                  <a:srgbClr val="808080"/>
                </a:solidFill>
                <a:effectLst/>
              </a:rPr>
              <a:t>	</a:t>
            </a:r>
            <a:r>
              <a:rPr lang="en-US" b="1" i="1" dirty="0">
                <a:solidFill>
                  <a:srgbClr val="808080"/>
                </a:solidFill>
                <a:effectLst/>
              </a:rPr>
              <a:t>@Value("${</a:t>
            </a:r>
            <a:r>
              <a:rPr lang="en-US" b="1" i="1" dirty="0" err="1">
                <a:solidFill>
                  <a:srgbClr val="808080"/>
                </a:solidFill>
                <a:effectLst/>
              </a:rPr>
              <a:t>server.address</a:t>
            </a:r>
            <a:r>
              <a:rPr lang="en-US" b="1" i="1" dirty="0">
                <a:solidFill>
                  <a:srgbClr val="808080"/>
                </a:solidFill>
                <a:effectLst/>
              </a:rPr>
              <a:t>}")</a:t>
            </a:r>
            <a:r>
              <a:rPr lang="en-US" b="1" dirty="0"/>
              <a:t> </a:t>
            </a:r>
          </a:p>
          <a:p>
            <a:pPr marL="0" indent="0">
              <a:buNone/>
            </a:pPr>
            <a:r>
              <a:rPr lang="en-US" b="1" dirty="0">
                <a:solidFill>
                  <a:srgbClr val="7F0055"/>
                </a:solidFill>
                <a:effectLst/>
              </a:rPr>
              <a:t>	private</a:t>
            </a:r>
            <a:r>
              <a:rPr lang="en-US" dirty="0"/>
              <a:t> </a:t>
            </a:r>
            <a:r>
              <a:rPr lang="en-US" dirty="0" err="1">
                <a:solidFill>
                  <a:srgbClr val="000000"/>
                </a:solidFill>
                <a:effectLst/>
              </a:rPr>
              <a:t>InetAddress</a:t>
            </a:r>
            <a:r>
              <a:rPr lang="en-US" dirty="0"/>
              <a:t> </a:t>
            </a:r>
            <a:r>
              <a:rPr lang="en-US" dirty="0" err="1"/>
              <a:t>serverAddr</a:t>
            </a:r>
            <a:r>
              <a:rPr lang="en-US" dirty="0"/>
              <a:t>; </a:t>
            </a:r>
          </a:p>
          <a:p>
            <a:pPr marL="0" indent="0">
              <a:buNone/>
            </a:pPr>
            <a:r>
              <a:rPr lang="en-US" i="1" dirty="0">
                <a:solidFill>
                  <a:srgbClr val="808080"/>
                </a:solidFill>
                <a:effectLst/>
              </a:rPr>
              <a:t>	</a:t>
            </a:r>
            <a:r>
              <a:rPr lang="en-US" b="1" i="1" dirty="0">
                <a:solidFill>
                  <a:srgbClr val="808080"/>
                </a:solidFill>
                <a:effectLst/>
              </a:rPr>
              <a:t>@Value("${server.port:8080}")</a:t>
            </a:r>
            <a:r>
              <a:rPr lang="en-US" b="1" dirty="0"/>
              <a:t>            here we defined the variable default value - 8080</a:t>
            </a:r>
          </a:p>
          <a:p>
            <a:pPr marL="0" indent="0">
              <a:buNone/>
            </a:pPr>
            <a:r>
              <a:rPr lang="en-US" b="1" dirty="0">
                <a:solidFill>
                  <a:srgbClr val="7F0055"/>
                </a:solidFill>
                <a:effectLst/>
              </a:rPr>
              <a:t>	private</a:t>
            </a:r>
            <a:r>
              <a:rPr lang="en-US" dirty="0"/>
              <a:t> </a:t>
            </a:r>
            <a:r>
              <a:rPr lang="en-US" dirty="0">
                <a:solidFill>
                  <a:srgbClr val="000000"/>
                </a:solidFill>
                <a:effectLst/>
              </a:rPr>
              <a:t>int</a:t>
            </a:r>
            <a:r>
              <a:rPr lang="en-US" dirty="0"/>
              <a:t> </a:t>
            </a:r>
            <a:r>
              <a:rPr lang="en-US" dirty="0" err="1"/>
              <a:t>serverPort</a:t>
            </a:r>
            <a:r>
              <a:rPr lang="en-US" dirty="0"/>
              <a:t>; </a:t>
            </a:r>
          </a:p>
          <a:p>
            <a:pPr marL="0" indent="0">
              <a:buNone/>
            </a:pPr>
            <a:r>
              <a:rPr lang="en-US" i="1" dirty="0">
                <a:solidFill>
                  <a:srgbClr val="3F5F5F"/>
                </a:solidFill>
              </a:rPr>
              <a:t>	</a:t>
            </a:r>
            <a:r>
              <a:rPr lang="en-US" b="1" i="1" dirty="0">
                <a:solidFill>
                  <a:srgbClr val="808080"/>
                </a:solidFill>
              </a:rPr>
              <a:t>@Value(“${HOME}”)</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homeDir</a:t>
            </a:r>
            <a:r>
              <a:rPr lang="en-US" dirty="0"/>
              <a:t>;</a:t>
            </a:r>
          </a:p>
          <a:p>
            <a:pPr marL="0" indent="0">
              <a:buNone/>
            </a:pPr>
            <a:r>
              <a:rPr lang="en-US" dirty="0"/>
              <a:t> </a:t>
            </a:r>
            <a:r>
              <a:rPr lang="en-US" i="1" dirty="0">
                <a:solidFill>
                  <a:srgbClr val="3F5F5F"/>
                </a:solidFill>
              </a:rPr>
              <a:t>	</a:t>
            </a:r>
            <a:r>
              <a:rPr lang="en-US" b="1" i="1" dirty="0">
                <a:solidFill>
                  <a:srgbClr val="808080"/>
                </a:solidFill>
              </a:rPr>
              <a:t>@Value(“${</a:t>
            </a:r>
            <a:r>
              <a:rPr lang="en-US" b="1" i="1" dirty="0" err="1">
                <a:solidFill>
                  <a:srgbClr val="808080"/>
                </a:solidFill>
              </a:rPr>
              <a:t>demo.course</a:t>
            </a:r>
            <a:r>
              <a:rPr lang="en-US" b="1" i="1" dirty="0">
                <a:solidFill>
                  <a:srgbClr val="808080"/>
                </a:solidFill>
              </a:rPr>
              <a:t>}”)</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courseNum</a:t>
            </a:r>
            <a:r>
              <a:rPr lang="en-US" dirty="0"/>
              <a:t>;</a:t>
            </a:r>
          </a:p>
          <a:p>
            <a:pPr marL="0" indent="0">
              <a:buNone/>
            </a:pPr>
            <a:r>
              <a:rPr lang="en-US" i="1" dirty="0">
                <a:solidFill>
                  <a:srgbClr val="3F5F5F"/>
                </a:solidFill>
                <a:effectLst/>
              </a:rPr>
              <a:t>	...</a:t>
            </a:r>
            <a:r>
              <a:rPr lang="en-US" dirty="0"/>
              <a:t> </a:t>
            </a:r>
          </a:p>
          <a:p>
            <a:pPr marL="0" indent="0">
              <a:buNone/>
            </a:pPr>
            <a:r>
              <a:rPr lang="en-US" dirty="0"/>
              <a:t>}</a:t>
            </a:r>
            <a:endParaRPr lang="en-IL" dirty="0"/>
          </a:p>
        </p:txBody>
      </p:sp>
      <p:sp>
        <p:nvSpPr>
          <p:cNvPr id="2" name="Title 1">
            <a:extLst>
              <a:ext uri="{FF2B5EF4-FFF2-40B4-BE49-F238E27FC236}">
                <a16:creationId xmlns:a16="http://schemas.microsoft.com/office/drawing/2014/main" id="{031901DC-E139-2EC9-569B-202344B30931}"/>
              </a:ext>
            </a:extLst>
          </p:cNvPr>
          <p:cNvSpPr>
            <a:spLocks noGrp="1"/>
          </p:cNvSpPr>
          <p:nvPr>
            <p:ph type="title"/>
          </p:nvPr>
        </p:nvSpPr>
        <p:spPr/>
        <p:txBody>
          <a:bodyPr/>
          <a:lstStyle/>
          <a:p>
            <a:r>
              <a:rPr lang="en-IL" dirty="0"/>
              <a:t>Load configuration values in the code: @Value</a:t>
            </a:r>
          </a:p>
        </p:txBody>
      </p:sp>
      <p:graphicFrame>
        <p:nvGraphicFramePr>
          <p:cNvPr id="7" name="Table 7">
            <a:extLst>
              <a:ext uri="{FF2B5EF4-FFF2-40B4-BE49-F238E27FC236}">
                <a16:creationId xmlns:a16="http://schemas.microsoft.com/office/drawing/2014/main" id="{AF19DFB6-4C85-1E2D-589F-8FF1659B1A1E}"/>
              </a:ext>
            </a:extLst>
          </p:cNvPr>
          <p:cNvGraphicFramePr>
            <a:graphicFrameLocks noGrp="1"/>
          </p:cNvGraphicFramePr>
          <p:nvPr/>
        </p:nvGraphicFramePr>
        <p:xfrm>
          <a:off x="677332" y="1776549"/>
          <a:ext cx="8353455" cy="1005840"/>
        </p:xfrm>
        <a:graphic>
          <a:graphicData uri="http://schemas.openxmlformats.org/drawingml/2006/table">
            <a:tbl>
              <a:tblPr firstRow="1" bandRow="1">
                <a:tableStyleId>{5C22544A-7EE6-4342-B048-85BDC9FD1C3A}</a:tableStyleId>
              </a:tblPr>
              <a:tblGrid>
                <a:gridCol w="3089784">
                  <a:extLst>
                    <a:ext uri="{9D8B030D-6E8A-4147-A177-3AD203B41FA5}">
                      <a16:colId xmlns:a16="http://schemas.microsoft.com/office/drawing/2014/main" val="1815690530"/>
                    </a:ext>
                  </a:extLst>
                </a:gridCol>
                <a:gridCol w="2479186">
                  <a:extLst>
                    <a:ext uri="{9D8B030D-6E8A-4147-A177-3AD203B41FA5}">
                      <a16:colId xmlns:a16="http://schemas.microsoft.com/office/drawing/2014/main" val="3367717155"/>
                    </a:ext>
                  </a:extLst>
                </a:gridCol>
                <a:gridCol w="2784485">
                  <a:extLst>
                    <a:ext uri="{9D8B030D-6E8A-4147-A177-3AD203B41FA5}">
                      <a16:colId xmlns:a16="http://schemas.microsoft.com/office/drawing/2014/main" val="1586312912"/>
                    </a:ext>
                  </a:extLst>
                </a:gridCol>
              </a:tblGrid>
              <a:tr h="362718">
                <a:tc>
                  <a:txBody>
                    <a:bodyPr/>
                    <a:lstStyle/>
                    <a:p>
                      <a:r>
                        <a:rPr lang="en-IL" dirty="0"/>
                        <a:t>Configuration file:</a:t>
                      </a:r>
                    </a:p>
                  </a:txBody>
                  <a:tcPr/>
                </a:tc>
                <a:tc>
                  <a:txBody>
                    <a:bodyPr/>
                    <a:lstStyle/>
                    <a:p>
                      <a:r>
                        <a:rPr lang="en-IL" dirty="0"/>
                        <a:t>Environment:</a:t>
                      </a:r>
                    </a:p>
                  </a:txBody>
                  <a:tcPr/>
                </a:tc>
                <a:tc>
                  <a:txBody>
                    <a:bodyPr/>
                    <a:lstStyle/>
                    <a:p>
                      <a:r>
                        <a:rPr lang="en-IL" dirty="0"/>
                        <a:t>System properties:</a:t>
                      </a:r>
                    </a:p>
                  </a:txBody>
                  <a:tcPr/>
                </a:tc>
                <a:extLst>
                  <a:ext uri="{0D108BD9-81ED-4DB2-BD59-A6C34878D82A}">
                    <a16:rowId xmlns:a16="http://schemas.microsoft.com/office/drawing/2014/main" val="2094724661"/>
                  </a:ext>
                </a:extLst>
              </a:tr>
              <a:tr h="6347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server.address</a:t>
                      </a:r>
                      <a:r>
                        <a:rPr lang="en-US" dirty="0"/>
                        <a:t>=</a:t>
                      </a:r>
                      <a:r>
                        <a:rPr lang="en-US" sz="1800" kern="1200" dirty="0">
                          <a:solidFill>
                            <a:schemeClr val="dk1"/>
                          </a:solidFill>
                          <a:effectLst/>
                          <a:latin typeface="+mn-lt"/>
                          <a:ea typeface="+mn-ea"/>
                          <a:cs typeface="+mn-cs"/>
                        </a:rPr>
                        <a:t>127.0.0.1</a:t>
                      </a:r>
                      <a:br>
                        <a:rPr lang="en-US" sz="1800" kern="1200" dirty="0">
                          <a:solidFill>
                            <a:schemeClr val="dk1"/>
                          </a:solidFill>
                          <a:effectLst/>
                          <a:latin typeface="+mn-lt"/>
                          <a:ea typeface="+mn-ea"/>
                          <a:cs typeface="+mn-cs"/>
                        </a:rPr>
                      </a:br>
                      <a:r>
                        <a:rPr lang="en-US" sz="1800" kern="1200" dirty="0" err="1">
                          <a:solidFill>
                            <a:schemeClr val="dk1"/>
                          </a:solidFill>
                          <a:effectLst/>
                          <a:latin typeface="+mn-lt"/>
                          <a:ea typeface="+mn-ea"/>
                          <a:cs typeface="+mn-cs"/>
                        </a:rPr>
                        <a:t>server.port</a:t>
                      </a:r>
                      <a:r>
                        <a:rPr lang="en-US" dirty="0"/>
                        <a:t>=</a:t>
                      </a:r>
                      <a:r>
                        <a:rPr lang="en-US" sz="1800" kern="1200" dirty="0">
                          <a:solidFill>
                            <a:schemeClr val="dk1"/>
                          </a:solidFill>
                          <a:effectLst/>
                          <a:latin typeface="+mn-lt"/>
                          <a:ea typeface="+mn-ea"/>
                          <a:cs typeface="+mn-cs"/>
                        </a:rPr>
                        <a:t>8080</a:t>
                      </a:r>
                      <a:endParaRPr lang="en-IL" dirty="0"/>
                    </a:p>
                  </a:txBody>
                  <a:tcPr/>
                </a:tc>
                <a:tc>
                  <a:txBody>
                    <a:bodyPr/>
                    <a:lstStyle/>
                    <a:p>
                      <a:r>
                        <a:rPr lang="en-IL" dirty="0"/>
                        <a:t>HOME=/Users/yb444b</a:t>
                      </a:r>
                    </a:p>
                  </a:txBody>
                  <a:tcPr/>
                </a:tc>
                <a:tc>
                  <a:txBody>
                    <a:bodyPr/>
                    <a:lstStyle/>
                    <a:p>
                      <a:r>
                        <a:rPr lang="en-US" dirty="0" err="1"/>
                        <a:t>demo.course</a:t>
                      </a:r>
                      <a:r>
                        <a:rPr lang="en-US" dirty="0"/>
                        <a:t>=1.0</a:t>
                      </a:r>
                      <a:endParaRPr lang="en-IL" dirty="0"/>
                    </a:p>
                  </a:txBody>
                  <a:tcPr/>
                </a:tc>
                <a:extLst>
                  <a:ext uri="{0D108BD9-81ED-4DB2-BD59-A6C34878D82A}">
                    <a16:rowId xmlns:a16="http://schemas.microsoft.com/office/drawing/2014/main" val="705258796"/>
                  </a:ext>
                </a:extLst>
              </a:tr>
            </a:tbl>
          </a:graphicData>
        </a:graphic>
      </p:graphicFrame>
      <p:sp>
        <p:nvSpPr>
          <p:cNvPr id="5" name="Left Arrow 4">
            <a:extLst>
              <a:ext uri="{FF2B5EF4-FFF2-40B4-BE49-F238E27FC236}">
                <a16:creationId xmlns:a16="http://schemas.microsoft.com/office/drawing/2014/main" id="{B3D144FA-0182-13D0-66C9-06B9DE893DA5}"/>
              </a:ext>
            </a:extLst>
          </p:cNvPr>
          <p:cNvSpPr/>
          <p:nvPr/>
        </p:nvSpPr>
        <p:spPr>
          <a:xfrm>
            <a:off x="3836505" y="4225030"/>
            <a:ext cx="427382" cy="168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92414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1AF-F9B3-6391-6BF6-6E94EC361F74}"/>
              </a:ext>
            </a:extLst>
          </p:cNvPr>
          <p:cNvSpPr>
            <a:spLocks noGrp="1"/>
          </p:cNvSpPr>
          <p:nvPr>
            <p:ph type="title"/>
          </p:nvPr>
        </p:nvSpPr>
        <p:spPr>
          <a:xfrm>
            <a:off x="676746" y="541176"/>
            <a:ext cx="7109434" cy="931181"/>
          </a:xfrm>
        </p:spPr>
        <p:txBody>
          <a:bodyPr anchor="ctr">
            <a:normAutofit/>
          </a:bodyPr>
          <a:lstStyle/>
          <a:p>
            <a:pPr>
              <a:lnSpc>
                <a:spcPct val="90000"/>
              </a:lnSpc>
            </a:pPr>
            <a:r>
              <a:rPr lang="en" sz="3100" dirty="0"/>
              <a:t>Initializing a Spring Boot application</a:t>
            </a:r>
            <a:endParaRPr lang="en-IL" sz="3100" dirty="0"/>
          </a:p>
        </p:txBody>
      </p:sp>
      <p:sp>
        <p:nvSpPr>
          <p:cNvPr id="3" name="Content Placeholder 2">
            <a:extLst>
              <a:ext uri="{FF2B5EF4-FFF2-40B4-BE49-F238E27FC236}">
                <a16:creationId xmlns:a16="http://schemas.microsoft.com/office/drawing/2014/main" id="{9AA943C3-6023-BF85-F58A-036C64B4654D}"/>
              </a:ext>
            </a:extLst>
          </p:cNvPr>
          <p:cNvSpPr>
            <a:spLocks noGrp="1"/>
          </p:cNvSpPr>
          <p:nvPr>
            <p:ph idx="1"/>
          </p:nvPr>
        </p:nvSpPr>
        <p:spPr>
          <a:xfrm>
            <a:off x="676746" y="1472357"/>
            <a:ext cx="3720916" cy="613611"/>
          </a:xfrm>
        </p:spPr>
        <p:txBody>
          <a:bodyPr>
            <a:normAutofit/>
          </a:bodyPr>
          <a:lstStyle/>
          <a:p>
            <a:pPr marL="0" indent="0">
              <a:buNone/>
            </a:pPr>
            <a:r>
              <a:rPr lang="en-US" dirty="0">
                <a:hlinkClick r:id="rId2"/>
              </a:rPr>
              <a:t>https://start.spring.io</a:t>
            </a:r>
            <a:endParaRPr lang="ru-RU" dirty="0"/>
          </a:p>
          <a:p>
            <a:endParaRPr lang="en-IL" dirty="0"/>
          </a:p>
        </p:txBody>
      </p:sp>
      <p:pic>
        <p:nvPicPr>
          <p:cNvPr id="12" name="Picture 11">
            <a:extLst>
              <a:ext uri="{FF2B5EF4-FFF2-40B4-BE49-F238E27FC236}">
                <a16:creationId xmlns:a16="http://schemas.microsoft.com/office/drawing/2014/main" id="{6C8D03F0-7548-D680-E8F4-2517B2EE8451}"/>
              </a:ext>
            </a:extLst>
          </p:cNvPr>
          <p:cNvPicPr>
            <a:picLocks noChangeAspect="1"/>
          </p:cNvPicPr>
          <p:nvPr/>
        </p:nvPicPr>
        <p:blipFill>
          <a:blip r:embed="rId3"/>
          <a:stretch>
            <a:fillRect/>
          </a:stretch>
        </p:blipFill>
        <p:spPr>
          <a:xfrm>
            <a:off x="1435359" y="1859943"/>
            <a:ext cx="7772400" cy="4631012"/>
          </a:xfrm>
          <a:prstGeom prst="rect">
            <a:avLst/>
          </a:prstGeom>
        </p:spPr>
      </p:pic>
    </p:spTree>
    <p:extLst>
      <p:ext uri="{BB962C8B-B14F-4D97-AF65-F5344CB8AC3E}">
        <p14:creationId xmlns:p14="http://schemas.microsoft.com/office/powerpoint/2010/main" val="3562978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5BE0-0023-19B1-C157-CCB698FCC209}"/>
              </a:ext>
            </a:extLst>
          </p:cNvPr>
          <p:cNvSpPr>
            <a:spLocks noGrp="1"/>
          </p:cNvSpPr>
          <p:nvPr>
            <p:ph type="title"/>
          </p:nvPr>
        </p:nvSpPr>
        <p:spPr/>
        <p:txBody>
          <a:bodyPr/>
          <a:lstStyle/>
          <a:p>
            <a:r>
              <a:rPr lang="en-IL" dirty="0"/>
              <a:t>Load configuration values in the code: @ConfigurationProperties</a:t>
            </a:r>
          </a:p>
        </p:txBody>
      </p:sp>
      <p:sp>
        <p:nvSpPr>
          <p:cNvPr id="3" name="Text Placeholder 2">
            <a:extLst>
              <a:ext uri="{FF2B5EF4-FFF2-40B4-BE49-F238E27FC236}">
                <a16:creationId xmlns:a16="http://schemas.microsoft.com/office/drawing/2014/main" id="{38505742-509F-381A-E922-B38A59261DF7}"/>
              </a:ext>
            </a:extLst>
          </p:cNvPr>
          <p:cNvSpPr>
            <a:spLocks noGrp="1"/>
          </p:cNvSpPr>
          <p:nvPr>
            <p:ph type="body" idx="1"/>
          </p:nvPr>
        </p:nvSpPr>
        <p:spPr>
          <a:xfrm>
            <a:off x="675745" y="1930400"/>
            <a:ext cx="4185623" cy="576262"/>
          </a:xfrm>
        </p:spPr>
        <p:txBody>
          <a:bodyPr/>
          <a:lstStyle/>
          <a:p>
            <a:r>
              <a:rPr lang="en-IL" dirty="0"/>
              <a:t>Configuration file:</a:t>
            </a:r>
          </a:p>
        </p:txBody>
      </p:sp>
      <p:sp>
        <p:nvSpPr>
          <p:cNvPr id="4" name="Content Placeholder 3">
            <a:extLst>
              <a:ext uri="{FF2B5EF4-FFF2-40B4-BE49-F238E27FC236}">
                <a16:creationId xmlns:a16="http://schemas.microsoft.com/office/drawing/2014/main" id="{40F13A66-DCB4-7280-9F03-4B4EC86AF7AD}"/>
              </a:ext>
            </a:extLst>
          </p:cNvPr>
          <p:cNvSpPr>
            <a:spLocks noGrp="1"/>
          </p:cNvSpPr>
          <p:nvPr>
            <p:ph sz="half" idx="2"/>
          </p:nvPr>
        </p:nvSpPr>
        <p:spPr>
          <a:xfrm>
            <a:off x="675746" y="2506663"/>
            <a:ext cx="3034106" cy="3741736"/>
          </a:xfrm>
          <a:solidFill>
            <a:schemeClr val="accent1">
              <a:lumMod val="20000"/>
              <a:lumOff val="80000"/>
            </a:schemeClr>
          </a:solidFill>
          <a:ln>
            <a:solidFill>
              <a:schemeClr val="accent2">
                <a:lumMod val="50000"/>
              </a:schemeClr>
            </a:solidFill>
          </a:ln>
        </p:spPr>
        <p:txBody>
          <a:bodyPr>
            <a:normAutofit/>
          </a:bodyPr>
          <a:lstStyle/>
          <a:p>
            <a:pPr marL="0" indent="0">
              <a:buNone/>
            </a:pPr>
            <a:r>
              <a:rPr lang="en-US" dirty="0"/>
              <a:t>s</a:t>
            </a:r>
            <a:r>
              <a:rPr lang="en-IL" dirty="0"/>
              <a:t>erver.address = 127.0.0.1</a:t>
            </a:r>
          </a:p>
          <a:p>
            <a:pPr marL="0" indent="0">
              <a:buNone/>
            </a:pPr>
            <a:r>
              <a:rPr lang="en-US" dirty="0"/>
              <a:t>s</a:t>
            </a:r>
            <a:r>
              <a:rPr lang="en-IL" dirty="0"/>
              <a:t>erver.port = 8080</a:t>
            </a:r>
          </a:p>
          <a:p>
            <a:pPr marL="0" indent="0">
              <a:buNone/>
            </a:pPr>
            <a:r>
              <a:rPr lang="en-US" dirty="0"/>
              <a:t>s</a:t>
            </a:r>
            <a:r>
              <a:rPr lang="en-IL" dirty="0"/>
              <a:t>erver.enabled = false</a:t>
            </a:r>
          </a:p>
          <a:p>
            <a:pPr marL="0" indent="0">
              <a:buNone/>
            </a:pPr>
            <a:r>
              <a:rPr lang="en-US" dirty="0"/>
              <a:t>s</a:t>
            </a:r>
            <a:r>
              <a:rPr lang="en-IL" dirty="0"/>
              <a:t>erver.security.username = user</a:t>
            </a:r>
          </a:p>
          <a:p>
            <a:pPr marL="0" indent="0">
              <a:buNone/>
            </a:pPr>
            <a:r>
              <a:rPr lang="en-US" dirty="0"/>
              <a:t>s</a:t>
            </a:r>
            <a:r>
              <a:rPr lang="en-IL" dirty="0"/>
              <a:t>erver.security.password = ”password”</a:t>
            </a:r>
          </a:p>
          <a:p>
            <a:pPr marL="0" indent="0">
              <a:buNone/>
            </a:pPr>
            <a:r>
              <a:rPr lang="en-IL" dirty="0"/>
              <a:t>sever.security.roles = user, admin</a:t>
            </a:r>
          </a:p>
        </p:txBody>
      </p:sp>
      <p:sp>
        <p:nvSpPr>
          <p:cNvPr id="5" name="Text Placeholder 4">
            <a:extLst>
              <a:ext uri="{FF2B5EF4-FFF2-40B4-BE49-F238E27FC236}">
                <a16:creationId xmlns:a16="http://schemas.microsoft.com/office/drawing/2014/main" id="{37DF7256-0FD3-D66D-3001-E02FC798084C}"/>
              </a:ext>
            </a:extLst>
          </p:cNvPr>
          <p:cNvSpPr>
            <a:spLocks noGrp="1"/>
          </p:cNvSpPr>
          <p:nvPr>
            <p:ph type="body" sz="quarter" idx="3"/>
          </p:nvPr>
        </p:nvSpPr>
        <p:spPr>
          <a:xfrm>
            <a:off x="3944983" y="1930400"/>
            <a:ext cx="5329018" cy="576262"/>
          </a:xfrm>
        </p:spPr>
        <p:txBody>
          <a:bodyPr/>
          <a:lstStyle/>
          <a:p>
            <a:r>
              <a:rPr lang="en-IL" dirty="0"/>
              <a:t>Code:</a:t>
            </a:r>
          </a:p>
        </p:txBody>
      </p:sp>
      <p:sp>
        <p:nvSpPr>
          <p:cNvPr id="6" name="Content Placeholder 5">
            <a:extLst>
              <a:ext uri="{FF2B5EF4-FFF2-40B4-BE49-F238E27FC236}">
                <a16:creationId xmlns:a16="http://schemas.microsoft.com/office/drawing/2014/main" id="{09F75FFB-F5CB-D6EF-7A3D-EA3766B5CDE1}"/>
              </a:ext>
            </a:extLst>
          </p:cNvPr>
          <p:cNvSpPr>
            <a:spLocks noGrp="1"/>
          </p:cNvSpPr>
          <p:nvPr>
            <p:ph sz="quarter" idx="4"/>
          </p:nvPr>
        </p:nvSpPr>
        <p:spPr>
          <a:xfrm>
            <a:off x="3944983" y="2506662"/>
            <a:ext cx="6043747" cy="3741737"/>
          </a:xfrm>
          <a:solidFill>
            <a:schemeClr val="tx2">
              <a:lumMod val="20000"/>
              <a:lumOff val="80000"/>
            </a:schemeClr>
          </a:solidFill>
          <a:ln>
            <a:solidFill>
              <a:schemeClr val="tx2">
                <a:lumMod val="50000"/>
              </a:schemeClr>
            </a:solidFill>
          </a:ln>
        </p:spPr>
        <p:txBody>
          <a:bodyPr>
            <a:noAutofit/>
          </a:bodyPr>
          <a:lstStyle/>
          <a:p>
            <a:pPr marL="0" indent="0">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None/>
            </a:pPr>
            <a:r>
              <a:rPr lang="en-IL" sz="1200" dirty="0"/>
              <a:t>    </a:t>
            </a:r>
            <a:r>
              <a:rPr lang="en-IL" sz="1200" dirty="0">
                <a:solidFill>
                  <a:schemeClr val="accent5">
                    <a:lumMod val="75000"/>
                  </a:schemeClr>
                </a:solidFill>
              </a:rPr>
              <a:t>private int</a:t>
            </a:r>
            <a:r>
              <a:rPr lang="en-IL" sz="1200" dirty="0"/>
              <a:t> port;</a:t>
            </a:r>
          </a:p>
          <a:p>
            <a:pPr marL="0" indent="0">
              <a:buNone/>
            </a:pPr>
            <a:r>
              <a:rPr lang="en-IL" sz="1200" dirty="0"/>
              <a:t>    </a:t>
            </a:r>
            <a:r>
              <a:rPr lang="en-IL" sz="1200" dirty="0">
                <a:solidFill>
                  <a:schemeClr val="accent5">
                    <a:lumMod val="75000"/>
                  </a:schemeClr>
                </a:solidFill>
              </a:rPr>
              <a:t>private boolean</a:t>
            </a:r>
            <a:r>
              <a:rPr lang="en-IL" sz="1200" dirty="0"/>
              <a:t> enabled;</a:t>
            </a:r>
          </a:p>
          <a:p>
            <a:pPr marL="0" indent="0">
              <a:buNone/>
            </a:pPr>
            <a:r>
              <a:rPr lang="en-IL" sz="1200" dirty="0"/>
              <a:t>    </a:t>
            </a:r>
            <a:r>
              <a:rPr lang="en-IL" sz="1200" dirty="0">
                <a:solidFill>
                  <a:schemeClr val="accent5">
                    <a:lumMod val="75000"/>
                  </a:schemeClr>
                </a:solidFill>
              </a:rPr>
              <a:t>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None/>
            </a:pPr>
            <a:r>
              <a:rPr lang="en-IL" sz="1200" dirty="0"/>
              <a:t>    </a:t>
            </a:r>
            <a:r>
              <a:rPr lang="en-IL" sz="1200" dirty="0">
                <a:solidFill>
                  <a:schemeClr val="accent5">
                    <a:lumMod val="75000"/>
                  </a:schemeClr>
                </a:solidFill>
              </a:rPr>
              <a:t>public static class </a:t>
            </a:r>
            <a:r>
              <a:rPr lang="en-IL" sz="1200" dirty="0"/>
              <a:t>Security {</a:t>
            </a:r>
          </a:p>
          <a:p>
            <a:pPr marL="0" indent="0">
              <a:buNone/>
            </a:pPr>
            <a:r>
              <a:rPr lang="en-IL" sz="1200" dirty="0"/>
              <a:t>        </a:t>
            </a:r>
            <a:r>
              <a:rPr lang="en-IL" sz="1200" dirty="0">
                <a:solidFill>
                  <a:schemeClr val="accent5">
                    <a:lumMod val="75000"/>
                  </a:schemeClr>
                </a:solidFill>
              </a:rPr>
              <a:t>private </a:t>
            </a:r>
            <a:r>
              <a:rPr lang="en-IL" sz="1200" dirty="0"/>
              <a:t>String username;</a:t>
            </a:r>
          </a:p>
          <a:p>
            <a:pPr marL="0" indent="0">
              <a:buNone/>
            </a:pPr>
            <a:r>
              <a:rPr lang="en-IL" sz="1200" dirty="0"/>
              <a:t>        </a:t>
            </a:r>
            <a:r>
              <a:rPr lang="en-IL" sz="1200" dirty="0">
                <a:solidFill>
                  <a:schemeClr val="accent5">
                    <a:lumMod val="75000"/>
                  </a:schemeClr>
                </a:solidFill>
              </a:rPr>
              <a:t>private </a:t>
            </a:r>
            <a:r>
              <a:rPr lang="en-IL" sz="1200" dirty="0"/>
              <a:t>String password;</a:t>
            </a:r>
          </a:p>
          <a:p>
            <a:pPr marL="0" indent="0">
              <a:buNone/>
            </a:pPr>
            <a:r>
              <a:rPr lang="en-US" sz="1200" b="1" dirty="0">
                <a:solidFill>
                  <a:srgbClr val="7F0055"/>
                </a:solidFill>
              </a:rPr>
              <a:t>        </a:t>
            </a:r>
            <a:r>
              <a:rPr lang="en-US" sz="1200" dirty="0">
                <a:solidFill>
                  <a:schemeClr val="accent5">
                    <a:lumMod val="75000"/>
                  </a:schemeClr>
                </a:solidFill>
              </a:rPr>
              <a:t>private</a:t>
            </a:r>
            <a:r>
              <a:rPr lang="en-US" sz="1200" dirty="0"/>
              <a:t> List&lt;String&gt; roles = </a:t>
            </a:r>
            <a:r>
              <a:rPr lang="en-US" sz="1200" b="1" dirty="0">
                <a:solidFill>
                  <a:srgbClr val="7F0055"/>
                </a:solidFill>
                <a:effectLst/>
              </a:rPr>
              <a:t>new</a:t>
            </a:r>
            <a:r>
              <a:rPr lang="en-US" sz="1200" dirty="0"/>
              <a:t> </a:t>
            </a:r>
            <a:r>
              <a:rPr lang="en-US" sz="1200" dirty="0" err="1"/>
              <a:t>ArrayList</a:t>
            </a:r>
            <a:r>
              <a:rPr lang="en-US" sz="1200" dirty="0"/>
              <a:t>&lt;&gt;(</a:t>
            </a:r>
            <a:r>
              <a:rPr lang="en-US" sz="1200" dirty="0" err="1"/>
              <a:t>Collections.singleton</a:t>
            </a:r>
            <a:r>
              <a:rPr lang="en-US" sz="1200" dirty="0"/>
              <a:t>(</a:t>
            </a:r>
            <a:r>
              <a:rPr lang="en-US" sz="1200" dirty="0">
                <a:solidFill>
                  <a:srgbClr val="2A00FF"/>
                </a:solidFill>
                <a:effectLst/>
              </a:rPr>
              <a:t>"USER"</a:t>
            </a:r>
            <a:r>
              <a:rPr lang="en-US" sz="1200" dirty="0"/>
              <a:t>));</a:t>
            </a:r>
            <a:endParaRPr lang="en-IL" sz="1200" dirty="0"/>
          </a:p>
          <a:p>
            <a:pPr marL="0" indent="0">
              <a:buNone/>
            </a:pPr>
            <a:r>
              <a:rPr lang="en-IL" sz="1200" dirty="0"/>
              <a:t>    }</a:t>
            </a:r>
          </a:p>
          <a:p>
            <a:pPr marL="0" indent="0">
              <a:buNone/>
            </a:pPr>
            <a:r>
              <a:rPr lang="en-IL" sz="1200" dirty="0"/>
              <a:t>    </a:t>
            </a:r>
            <a:r>
              <a:rPr lang="en-IL" sz="1200" dirty="0">
                <a:solidFill>
                  <a:schemeClr val="accent1"/>
                </a:solidFill>
              </a:rPr>
              <a:t>// Note: getters and setters are mandatory!</a:t>
            </a:r>
          </a:p>
          <a:p>
            <a:pPr marL="0" indent="0">
              <a:buNone/>
            </a:pPr>
            <a:r>
              <a:rPr lang="en-IL" sz="1200" dirty="0"/>
              <a:t>}</a:t>
            </a:r>
          </a:p>
        </p:txBody>
      </p:sp>
    </p:spTree>
    <p:extLst>
      <p:ext uri="{BB962C8B-B14F-4D97-AF65-F5344CB8AC3E}">
        <p14:creationId xmlns:p14="http://schemas.microsoft.com/office/powerpoint/2010/main" val="442822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0C33-58C1-1A76-B448-E45C45845773}"/>
              </a:ext>
            </a:extLst>
          </p:cNvPr>
          <p:cNvSpPr>
            <a:spLocks noGrp="1"/>
          </p:cNvSpPr>
          <p:nvPr>
            <p:ph type="title"/>
          </p:nvPr>
        </p:nvSpPr>
        <p:spPr>
          <a:xfrm>
            <a:off x="677334" y="609600"/>
            <a:ext cx="8596668" cy="980661"/>
          </a:xfrm>
        </p:spPr>
        <p:txBody>
          <a:bodyPr/>
          <a:lstStyle/>
          <a:p>
            <a:r>
              <a:rPr lang="en-IL" dirty="0"/>
              <a:t>@ConfigurationProperties</a:t>
            </a:r>
            <a:r>
              <a:rPr lang="en-IL" dirty="0">
                <a:sym typeface="Wingdings" pitchFamily="2" charset="2"/>
              </a:rPr>
              <a:t> (cont.)</a:t>
            </a:r>
            <a:endParaRPr lang="en-IL" dirty="0"/>
          </a:p>
        </p:txBody>
      </p:sp>
      <p:sp>
        <p:nvSpPr>
          <p:cNvPr id="3" name="Content Placeholder 2">
            <a:extLst>
              <a:ext uri="{FF2B5EF4-FFF2-40B4-BE49-F238E27FC236}">
                <a16:creationId xmlns:a16="http://schemas.microsoft.com/office/drawing/2014/main" id="{B8FB431D-4F92-C886-2FA9-561C48BEAD75}"/>
              </a:ext>
            </a:extLst>
          </p:cNvPr>
          <p:cNvSpPr>
            <a:spLocks noGrp="1"/>
          </p:cNvSpPr>
          <p:nvPr>
            <p:ph idx="1"/>
          </p:nvPr>
        </p:nvSpPr>
        <p:spPr>
          <a:xfrm>
            <a:off x="677334" y="1679713"/>
            <a:ext cx="8596668" cy="4361649"/>
          </a:xfrm>
        </p:spPr>
        <p:txBody>
          <a:bodyPr>
            <a:normAutofit/>
          </a:bodyPr>
          <a:lstStyle/>
          <a:p>
            <a:r>
              <a:rPr lang="en-IL" sz="2000" dirty="0">
                <a:solidFill>
                  <a:schemeClr val="accent1"/>
                </a:solidFill>
              </a:rPr>
              <a:t>@ConfigurationProperties </a:t>
            </a:r>
            <a:r>
              <a:rPr lang="en-IL" sz="2000" dirty="0"/>
              <a:t>annotation allows isolating a section of properties (with the same prefix) into separate POJO. </a:t>
            </a:r>
          </a:p>
          <a:p>
            <a:r>
              <a:rPr lang="en-IL" sz="2000" dirty="0"/>
              <a:t>The class annotated with </a:t>
            </a:r>
            <a:r>
              <a:rPr lang="en-IL" sz="2000" dirty="0">
                <a:solidFill>
                  <a:schemeClr val="accent1"/>
                </a:solidFill>
              </a:rPr>
              <a:t>@ConfigurationProperties </a:t>
            </a:r>
            <a:r>
              <a:rPr lang="en-IL" sz="2000" dirty="0"/>
              <a:t>can be injected as any regular Spring bean. For this, use annotation </a:t>
            </a:r>
            <a:r>
              <a:rPr lang="en-IL" sz="2000" b="1" dirty="0">
                <a:solidFill>
                  <a:schemeClr val="accent1"/>
                </a:solidFill>
              </a:rPr>
              <a:t>@ConfigurationPropertiesScan</a:t>
            </a:r>
            <a:r>
              <a:rPr lang="en-IL" sz="2000" dirty="0"/>
              <a:t>:</a:t>
            </a:r>
          </a:p>
          <a:p>
            <a:pPr lvl="1"/>
            <a:r>
              <a:rPr lang="en-IL" sz="1800" dirty="0"/>
              <a:t>When some class is annotated with </a:t>
            </a:r>
            <a:r>
              <a:rPr lang="en-IL" sz="1800" dirty="0">
                <a:solidFill>
                  <a:schemeClr val="accent1"/>
                </a:solidFill>
              </a:rPr>
              <a:t>@ConfigurationPropertiesScan</a:t>
            </a:r>
            <a:r>
              <a:rPr lang="en-IL" sz="1800" dirty="0"/>
              <a:t>, Spring will scan all </a:t>
            </a:r>
            <a:r>
              <a:rPr lang="en-IL" sz="1800" dirty="0">
                <a:solidFill>
                  <a:schemeClr val="accent1"/>
                </a:solidFill>
              </a:rPr>
              <a:t>@ConfigurationProperties </a:t>
            </a:r>
            <a:r>
              <a:rPr lang="en-IL" sz="1800" dirty="0"/>
              <a:t>classes from the current package and its children and register them as Beans. </a:t>
            </a:r>
            <a:r>
              <a:rPr lang="ru-RU" sz="1800" dirty="0"/>
              <a:t>(</a:t>
            </a:r>
            <a:r>
              <a:rPr lang="en-IL" sz="1800" dirty="0">
                <a:solidFill>
                  <a:schemeClr val="accent1"/>
                </a:solidFill>
              </a:rPr>
              <a:t>@ConfigurationPropertiesScan </a:t>
            </a:r>
            <a:r>
              <a:rPr lang="en-US" sz="1800" dirty="0"/>
              <a:t>is often used together with </a:t>
            </a:r>
            <a:r>
              <a:rPr lang="en-US" sz="1800" dirty="0">
                <a:solidFill>
                  <a:schemeClr val="accent1"/>
                </a:solidFill>
              </a:rPr>
              <a:t>@</a:t>
            </a:r>
            <a:r>
              <a:rPr lang="en-US" sz="1800" dirty="0" err="1">
                <a:solidFill>
                  <a:schemeClr val="accent1"/>
                </a:solidFill>
              </a:rPr>
              <a:t>SpringBootApplication</a:t>
            </a:r>
            <a:r>
              <a:rPr lang="en-US" sz="1800" dirty="0"/>
              <a:t>, to activate it for all application classes).</a:t>
            </a:r>
          </a:p>
          <a:p>
            <a:pPr lvl="1"/>
            <a:r>
              <a:rPr lang="en-IL" sz="1800" dirty="0">
                <a:solidFill>
                  <a:schemeClr val="accent1"/>
                </a:solidFill>
              </a:rPr>
              <a:t>@ConfigurationPropertiesScan </a:t>
            </a:r>
            <a:r>
              <a:rPr lang="en-US" sz="1800" dirty="0"/>
              <a:t>c</a:t>
            </a:r>
            <a:r>
              <a:rPr lang="en-IL" sz="1800" dirty="0"/>
              <a:t>an be used to scan custom locations for configuration properties classes, for example, </a:t>
            </a:r>
            <a:r>
              <a:rPr lang="en-IL" sz="1800" dirty="0">
                <a:solidFill>
                  <a:schemeClr val="accent1"/>
                </a:solidFill>
              </a:rPr>
              <a:t>@ConfigurationPropertiesScan(“server.security”)</a:t>
            </a:r>
            <a:endParaRPr lang="en-IL" sz="1800" dirty="0"/>
          </a:p>
          <a:p>
            <a:endParaRPr lang="en-IL" dirty="0"/>
          </a:p>
        </p:txBody>
      </p:sp>
    </p:spTree>
    <p:extLst>
      <p:ext uri="{BB962C8B-B14F-4D97-AF65-F5344CB8AC3E}">
        <p14:creationId xmlns:p14="http://schemas.microsoft.com/office/powerpoint/2010/main" val="329756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B2DE-F32F-1207-4DC8-CA16CA28E5E2}"/>
              </a:ext>
            </a:extLst>
          </p:cNvPr>
          <p:cNvSpPr>
            <a:spLocks noGrp="1"/>
          </p:cNvSpPr>
          <p:nvPr>
            <p:ph type="title"/>
          </p:nvPr>
        </p:nvSpPr>
        <p:spPr>
          <a:xfrm>
            <a:off x="677334" y="609600"/>
            <a:ext cx="8596668" cy="496389"/>
          </a:xfrm>
        </p:spPr>
        <p:txBody>
          <a:bodyPr>
            <a:normAutofit fontScale="90000"/>
          </a:bodyPr>
          <a:lstStyle/>
          <a:p>
            <a:r>
              <a:rPr lang="en-IL" dirty="0"/>
              <a:t>@ConfigurationProperties:</a:t>
            </a:r>
            <a:r>
              <a:rPr lang="en-IL" dirty="0">
                <a:sym typeface="Wingdings" pitchFamily="2" charset="2"/>
              </a:rPr>
              <a:t> </a:t>
            </a:r>
            <a:r>
              <a:rPr lang="en-IL" dirty="0"/>
              <a:t>code sample</a:t>
            </a:r>
          </a:p>
        </p:txBody>
      </p:sp>
      <p:sp>
        <p:nvSpPr>
          <p:cNvPr id="3" name="Content Placeholder 2">
            <a:extLst>
              <a:ext uri="{FF2B5EF4-FFF2-40B4-BE49-F238E27FC236}">
                <a16:creationId xmlns:a16="http://schemas.microsoft.com/office/drawing/2014/main" id="{7103F691-75D3-6317-8CA9-AE0CB61687F8}"/>
              </a:ext>
            </a:extLst>
          </p:cNvPr>
          <p:cNvSpPr>
            <a:spLocks noGrp="1"/>
          </p:cNvSpPr>
          <p:nvPr>
            <p:ph idx="1"/>
          </p:nvPr>
        </p:nvSpPr>
        <p:spPr>
          <a:xfrm>
            <a:off x="677334" y="1332411"/>
            <a:ext cx="5209660" cy="4708951"/>
          </a:xfrm>
          <a:solidFill>
            <a:schemeClr val="tx2">
              <a:lumMod val="20000"/>
              <a:lumOff val="80000"/>
            </a:schemeClr>
          </a:solidFill>
          <a:ln>
            <a:solidFill>
              <a:schemeClr val="tx2">
                <a:lumMod val="50000"/>
              </a:schemeClr>
            </a:solidFill>
          </a:ln>
        </p:spPr>
        <p:txBody>
          <a:bodyPr>
            <a:normAutofit fontScale="85000" lnSpcReduction="10000"/>
          </a:bodyPr>
          <a:lstStyle/>
          <a:p>
            <a:pPr marL="0" indent="0">
              <a:buNone/>
            </a:pPr>
            <a:r>
              <a:rPr lang="en-US" i="1" dirty="0">
                <a:solidFill>
                  <a:srgbClr val="808080"/>
                </a:solidFill>
                <a:effectLst/>
              </a:rPr>
              <a:t>@Service</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MyService</a:t>
            </a:r>
            <a:r>
              <a:rPr lang="en-US" dirty="0"/>
              <a:t> { </a:t>
            </a:r>
          </a:p>
          <a:p>
            <a:pPr marL="0" indent="0">
              <a:buNone/>
            </a:pPr>
            <a:r>
              <a:rPr lang="en-US" b="1" dirty="0">
                <a:solidFill>
                  <a:srgbClr val="7F0055"/>
                </a:solidFill>
                <a:effectLst/>
              </a:rPr>
              <a:t>private</a:t>
            </a:r>
            <a:r>
              <a:rPr lang="en-US" dirty="0"/>
              <a:t> </a:t>
            </a:r>
            <a:r>
              <a:rPr lang="en-US" b="1" dirty="0">
                <a:solidFill>
                  <a:srgbClr val="7F0055"/>
                </a:solidFill>
                <a:effectLst/>
              </a:rPr>
              <a:t>final</a:t>
            </a:r>
            <a:r>
              <a:rPr lang="en-US" dirty="0"/>
              <a:t> </a:t>
            </a:r>
            <a:r>
              <a:rPr lang="en-US" dirty="0" err="1"/>
              <a:t>ServerConfiguration</a:t>
            </a:r>
            <a:r>
              <a:rPr lang="en-US" dirty="0"/>
              <a:t> </a:t>
            </a:r>
            <a:r>
              <a:rPr lang="en-US" dirty="0" err="1"/>
              <a:t>serverConfig</a:t>
            </a:r>
            <a:r>
              <a:rPr lang="en-US" dirty="0"/>
              <a:t>; </a:t>
            </a:r>
          </a:p>
          <a:p>
            <a:pPr marL="0" indent="0">
              <a:buNone/>
            </a:pPr>
            <a:endParaRPr lang="en-US" dirty="0"/>
          </a:p>
          <a:p>
            <a:pPr marL="0" indent="0">
              <a:buNone/>
            </a:pPr>
            <a:r>
              <a:rPr lang="en-US" b="1" dirty="0">
                <a:solidFill>
                  <a:srgbClr val="7F0055"/>
                </a:solidFill>
                <a:effectLst/>
              </a:rPr>
              <a:t>public</a:t>
            </a:r>
            <a:r>
              <a:rPr lang="en-US" dirty="0"/>
              <a:t> </a:t>
            </a:r>
            <a:r>
              <a:rPr lang="en-US" dirty="0" err="1"/>
              <a:t>MyService</a:t>
            </a:r>
            <a:r>
              <a:rPr lang="en-US" dirty="0"/>
              <a:t>(</a:t>
            </a:r>
            <a:r>
              <a:rPr lang="en-US" dirty="0" err="1"/>
              <a:t>ServerConfiguration</a:t>
            </a:r>
            <a:r>
              <a:rPr lang="en-US" dirty="0"/>
              <a:t> </a:t>
            </a:r>
            <a:r>
              <a:rPr lang="en-US" dirty="0" err="1"/>
              <a:t>serverConfig</a:t>
            </a:r>
            <a:r>
              <a:rPr lang="en-US" dirty="0"/>
              <a:t>) { </a:t>
            </a:r>
          </a:p>
          <a:p>
            <a:pPr marL="0" indent="0">
              <a:buNone/>
            </a:pPr>
            <a:r>
              <a:rPr lang="en-US" b="1" dirty="0">
                <a:solidFill>
                  <a:srgbClr val="7F0055"/>
                </a:solidFill>
              </a:rPr>
              <a:t>    </a:t>
            </a:r>
            <a:r>
              <a:rPr lang="en-US" b="1" dirty="0">
                <a:solidFill>
                  <a:srgbClr val="7F0055"/>
                </a:solidFill>
                <a:effectLst/>
              </a:rPr>
              <a:t>this</a:t>
            </a:r>
            <a:r>
              <a:rPr lang="en-US" dirty="0"/>
              <a:t>. </a:t>
            </a:r>
            <a:r>
              <a:rPr lang="en-US" dirty="0" err="1"/>
              <a:t>serverConfig</a:t>
            </a:r>
            <a:r>
              <a:rPr lang="en-US" dirty="0"/>
              <a:t> = </a:t>
            </a:r>
            <a:r>
              <a:rPr lang="en-US" dirty="0" err="1"/>
              <a:t>serverConfig</a:t>
            </a:r>
            <a:r>
              <a:rPr lang="en-US" dirty="0"/>
              <a:t>; </a:t>
            </a:r>
          </a:p>
          <a:p>
            <a:pPr marL="0" indent="0">
              <a:buNone/>
            </a:pPr>
            <a:r>
              <a:rPr lang="en-US" dirty="0"/>
              <a:t>} </a:t>
            </a:r>
          </a:p>
          <a:p>
            <a:pPr marL="0" indent="0">
              <a:buNone/>
            </a:pPr>
            <a:r>
              <a:rPr lang="en-US" i="1" dirty="0">
                <a:solidFill>
                  <a:srgbClr val="3F5F5F"/>
                </a:solidFill>
                <a:effectLst/>
              </a:rPr>
              <a:t>//...</a:t>
            </a:r>
            <a:r>
              <a:rPr lang="en-US" dirty="0"/>
              <a:t> </a:t>
            </a:r>
          </a:p>
          <a:p>
            <a:pPr marL="0" indent="0">
              <a:buNone/>
            </a:pPr>
            <a:r>
              <a:rPr lang="en-US" i="1" dirty="0">
                <a:solidFill>
                  <a:srgbClr val="808080"/>
                </a:solidFill>
                <a:effectLst/>
              </a:rPr>
              <a:t>@</a:t>
            </a:r>
            <a:r>
              <a:rPr lang="en-US" i="1" dirty="0" err="1">
                <a:solidFill>
                  <a:srgbClr val="808080"/>
                </a:solidFill>
                <a:effectLst/>
              </a:rPr>
              <a:t>PostConstruct</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void</a:t>
            </a:r>
            <a:r>
              <a:rPr lang="en-US" dirty="0"/>
              <a:t> </a:t>
            </a:r>
            <a:r>
              <a:rPr lang="en-US" dirty="0" err="1"/>
              <a:t>openConnection</a:t>
            </a:r>
            <a:r>
              <a:rPr lang="en-US" dirty="0"/>
              <a:t>() { </a:t>
            </a:r>
          </a:p>
          <a:p>
            <a:pPr marL="0" indent="0">
              <a:buNone/>
            </a:pPr>
            <a:r>
              <a:rPr lang="en-US" dirty="0"/>
              <a:t>    Server server = </a:t>
            </a:r>
            <a:r>
              <a:rPr lang="en-US" b="1" dirty="0">
                <a:solidFill>
                  <a:srgbClr val="7F0055"/>
                </a:solidFill>
                <a:effectLst/>
              </a:rPr>
              <a:t>new</a:t>
            </a:r>
            <a:r>
              <a:rPr lang="en-US" dirty="0"/>
              <a:t> Server(</a:t>
            </a:r>
            <a:r>
              <a:rPr lang="en-US" dirty="0" err="1"/>
              <a:t>serverConfig.getAddress</a:t>
            </a:r>
            <a:r>
              <a:rPr lang="en-US" dirty="0"/>
              <a:t>()); </a:t>
            </a:r>
          </a:p>
          <a:p>
            <a:pPr marL="0" indent="0">
              <a:buNone/>
            </a:pPr>
            <a:r>
              <a:rPr lang="en-US" i="1" dirty="0">
                <a:solidFill>
                  <a:srgbClr val="3F5F5F"/>
                </a:solidFill>
                <a:effectLst/>
              </a:rPr>
              <a:t>    // ...</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IL" dirty="0"/>
          </a:p>
        </p:txBody>
      </p:sp>
      <p:sp>
        <p:nvSpPr>
          <p:cNvPr id="4" name="Content Placeholder 2">
            <a:extLst>
              <a:ext uri="{FF2B5EF4-FFF2-40B4-BE49-F238E27FC236}">
                <a16:creationId xmlns:a16="http://schemas.microsoft.com/office/drawing/2014/main" id="{3255F3AA-6BBE-813C-A1F5-0A5B8BB137BA}"/>
              </a:ext>
            </a:extLst>
          </p:cNvPr>
          <p:cNvSpPr txBox="1">
            <a:spLocks/>
          </p:cNvSpPr>
          <p:nvPr/>
        </p:nvSpPr>
        <p:spPr>
          <a:xfrm>
            <a:off x="4844386" y="1249680"/>
            <a:ext cx="5418666" cy="47089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IL" dirty="0"/>
          </a:p>
        </p:txBody>
      </p:sp>
      <p:sp>
        <p:nvSpPr>
          <p:cNvPr id="6" name="Content Placeholder 2">
            <a:extLst>
              <a:ext uri="{FF2B5EF4-FFF2-40B4-BE49-F238E27FC236}">
                <a16:creationId xmlns:a16="http://schemas.microsoft.com/office/drawing/2014/main" id="{C0BE22FB-CBA9-B6EB-30DF-01E2E5AE50B4}"/>
              </a:ext>
            </a:extLst>
          </p:cNvPr>
          <p:cNvSpPr txBox="1">
            <a:spLocks/>
          </p:cNvSpPr>
          <p:nvPr/>
        </p:nvSpPr>
        <p:spPr>
          <a:xfrm>
            <a:off x="5460275" y="1689463"/>
            <a:ext cx="4911634" cy="2396825"/>
          </a:xfrm>
          <a:prstGeom prst="rect">
            <a:avLst/>
          </a:prstGeom>
          <a:solidFill>
            <a:schemeClr val="accent2">
              <a:lumMod val="20000"/>
              <a:lumOff val="80000"/>
            </a:schemeClr>
          </a:solidFill>
          <a:ln>
            <a:solidFill>
              <a:schemeClr val="accent1">
                <a:lumMod val="50000"/>
              </a:schemeClr>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i="1" dirty="0">
                <a:solidFill>
                  <a:srgbClr val="808080"/>
                </a:solidFill>
              </a:rPr>
              <a:t>@</a:t>
            </a:r>
            <a:r>
              <a:rPr lang="en-US" sz="1600" i="1" dirty="0" err="1">
                <a:solidFill>
                  <a:srgbClr val="808080"/>
                </a:solidFill>
              </a:rPr>
              <a:t>ConfigurationPropertiesScan</a:t>
            </a:r>
            <a:br>
              <a:rPr lang="en-US" dirty="0"/>
            </a:br>
            <a:r>
              <a:rPr lang="en-US" sz="1600" i="1" dirty="0">
                <a:solidFill>
                  <a:srgbClr val="808080"/>
                </a:solidFill>
              </a:rPr>
              <a:t>@</a:t>
            </a:r>
            <a:r>
              <a:rPr lang="en-US" sz="1600" i="1" dirty="0" err="1">
                <a:solidFill>
                  <a:srgbClr val="808080"/>
                </a:solidFill>
              </a:rPr>
              <a:t>SpringBootApplication</a:t>
            </a:r>
            <a:br>
              <a:rPr lang="en-US" dirty="0"/>
            </a:br>
            <a:r>
              <a:rPr lang="en-US" sz="1600" b="1" dirty="0">
                <a:solidFill>
                  <a:srgbClr val="7F0055"/>
                </a:solidFill>
              </a:rPr>
              <a:t>public</a:t>
            </a:r>
            <a:r>
              <a:rPr lang="en-US" dirty="0"/>
              <a:t> </a:t>
            </a:r>
            <a:r>
              <a:rPr lang="en-US" sz="1600" b="1" dirty="0">
                <a:solidFill>
                  <a:srgbClr val="7F0055"/>
                </a:solidFill>
              </a:rPr>
              <a:t>class</a:t>
            </a:r>
            <a:r>
              <a:rPr lang="en-US" dirty="0"/>
              <a:t> </a:t>
            </a:r>
            <a:r>
              <a:rPr lang="en-US" dirty="0" err="1"/>
              <a:t>MyApp</a:t>
            </a:r>
            <a:r>
              <a:rPr lang="en-US" dirty="0"/>
              <a:t> {</a:t>
            </a:r>
            <a:br>
              <a:rPr lang="en-US" dirty="0"/>
            </a:br>
            <a:br>
              <a:rPr lang="en-US" dirty="0"/>
            </a:br>
            <a:r>
              <a:rPr lang="en-US" dirty="0"/>
              <a:t>    </a:t>
            </a:r>
            <a:r>
              <a:rPr lang="en-US" sz="1600" b="1" dirty="0">
                <a:solidFill>
                  <a:srgbClr val="7F0055"/>
                </a:solidFill>
              </a:rPr>
              <a:t>public</a:t>
            </a:r>
            <a:r>
              <a:rPr lang="en-US" dirty="0"/>
              <a:t> </a:t>
            </a:r>
            <a:r>
              <a:rPr lang="en-US" sz="1600" b="1" dirty="0">
                <a:solidFill>
                  <a:srgbClr val="7F0055"/>
                </a:solidFill>
              </a:rPr>
              <a:t>static</a:t>
            </a:r>
            <a:r>
              <a:rPr lang="en-US" dirty="0"/>
              <a:t> </a:t>
            </a:r>
            <a:r>
              <a:rPr lang="en-US" sz="1600" b="1" dirty="0">
                <a:solidFill>
                  <a:srgbClr val="7F0055"/>
                </a:solidFill>
              </a:rPr>
              <a:t>void</a:t>
            </a:r>
            <a:r>
              <a:rPr lang="en-US" dirty="0"/>
              <a:t> main(String[] </a:t>
            </a:r>
            <a:r>
              <a:rPr lang="en-US" dirty="0" err="1"/>
              <a:t>args</a:t>
            </a:r>
            <a:r>
              <a:rPr lang="en-US" dirty="0"/>
              <a:t>) {</a:t>
            </a:r>
            <a:br>
              <a:rPr lang="en-US" dirty="0"/>
            </a:br>
            <a:r>
              <a:rPr lang="en-US" dirty="0"/>
              <a:t>        </a:t>
            </a:r>
            <a:r>
              <a:rPr lang="en-US" dirty="0" err="1"/>
              <a:t>SpringApplication.run</a:t>
            </a:r>
            <a:r>
              <a:rPr lang="en-US" dirty="0"/>
              <a:t>(</a:t>
            </a:r>
            <a:r>
              <a:rPr lang="en-US" dirty="0" err="1"/>
              <a:t>MyApp.class</a:t>
            </a:r>
            <a:r>
              <a:rPr lang="en-US" dirty="0"/>
              <a:t>, </a:t>
            </a:r>
            <a:r>
              <a:rPr lang="en-US" dirty="0" err="1"/>
              <a:t>args</a:t>
            </a:r>
            <a:r>
              <a:rPr lang="en-US" dirty="0"/>
              <a:t>);</a:t>
            </a:r>
            <a:br>
              <a:rPr lang="en-US" dirty="0"/>
            </a:br>
            <a:r>
              <a:rPr lang="en-US" dirty="0"/>
              <a:t>    }</a:t>
            </a:r>
            <a:br>
              <a:rPr lang="en-US" dirty="0"/>
            </a:br>
            <a:r>
              <a:rPr lang="en-US" dirty="0"/>
              <a:t>}</a:t>
            </a:r>
            <a:br>
              <a:rPr lang="en-US" dirty="0"/>
            </a:br>
            <a:endParaRPr lang="en-US" dirty="0"/>
          </a:p>
          <a:p>
            <a:pPr marL="0" indent="0">
              <a:buFont typeface="Wingdings 3" charset="2"/>
              <a:buNone/>
            </a:pPr>
            <a:endParaRPr lang="en-US" dirty="0"/>
          </a:p>
          <a:p>
            <a:pPr marL="0" indent="0">
              <a:buFont typeface="Wingdings 3" charset="2"/>
              <a:buNone/>
            </a:pPr>
            <a:endParaRPr lang="en-IL" dirty="0"/>
          </a:p>
        </p:txBody>
      </p:sp>
    </p:spTree>
    <p:extLst>
      <p:ext uri="{BB962C8B-B14F-4D97-AF65-F5344CB8AC3E}">
        <p14:creationId xmlns:p14="http://schemas.microsoft.com/office/powerpoint/2010/main" val="570293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62D5-A1C9-B199-B3EA-00FBD242C80E}"/>
              </a:ext>
            </a:extLst>
          </p:cNvPr>
          <p:cNvSpPr>
            <a:spLocks noGrp="1"/>
          </p:cNvSpPr>
          <p:nvPr>
            <p:ph type="title"/>
          </p:nvPr>
        </p:nvSpPr>
        <p:spPr/>
        <p:txBody>
          <a:bodyPr>
            <a:normAutofit/>
          </a:bodyPr>
          <a:lstStyle/>
          <a:p>
            <a:r>
              <a:rPr lang="en-IL" dirty="0"/>
              <a:t>More about @ConfigurationProperties: relaxed binding</a:t>
            </a:r>
          </a:p>
        </p:txBody>
      </p:sp>
      <p:sp>
        <p:nvSpPr>
          <p:cNvPr id="3" name="Content Placeholder 2">
            <a:extLst>
              <a:ext uri="{FF2B5EF4-FFF2-40B4-BE49-F238E27FC236}">
                <a16:creationId xmlns:a16="http://schemas.microsoft.com/office/drawing/2014/main" id="{1012155C-7B22-70EA-08AB-56E5C83CF875}"/>
              </a:ext>
            </a:extLst>
          </p:cNvPr>
          <p:cNvSpPr>
            <a:spLocks noGrp="1"/>
          </p:cNvSpPr>
          <p:nvPr>
            <p:ph idx="1"/>
          </p:nvPr>
        </p:nvSpPr>
        <p:spPr/>
        <p:txBody>
          <a:bodyPr/>
          <a:lstStyle/>
          <a:p>
            <a:r>
              <a:rPr lang="en-US" dirty="0">
                <a:solidFill>
                  <a:srgbClr val="92D050"/>
                </a:solidFill>
              </a:rPr>
              <a:t>Spring Boot </a:t>
            </a:r>
            <a:r>
              <a:rPr lang="en-US" dirty="0"/>
              <a:t>supports </a:t>
            </a:r>
            <a:r>
              <a:rPr lang="en-US" i="1" dirty="0"/>
              <a:t>relaxed binding </a:t>
            </a:r>
            <a:r>
              <a:rPr lang="en-US" dirty="0"/>
              <a:t>while mapping properties using </a:t>
            </a:r>
            <a:r>
              <a:rPr lang="en-US" dirty="0">
                <a:solidFill>
                  <a:srgbClr val="92D050"/>
                </a:solidFill>
              </a:rPr>
              <a:t>@</a:t>
            </a:r>
            <a:r>
              <a:rPr lang="en-US" dirty="0" err="1">
                <a:solidFill>
                  <a:srgbClr val="92D050"/>
                </a:solidFill>
              </a:rPr>
              <a:t>ConfigurationProperties</a:t>
            </a:r>
            <a:r>
              <a:rPr lang="en-US" dirty="0">
                <a:solidFill>
                  <a:srgbClr val="92D050"/>
                </a:solidFill>
              </a:rPr>
              <a:t> </a:t>
            </a:r>
            <a:r>
              <a:rPr lang="en-US" dirty="0"/>
              <a:t>beans, so there is no need to be an exact match between property names and bean properties.</a:t>
            </a:r>
          </a:p>
          <a:p>
            <a:pPr algn="l"/>
            <a:r>
              <a:rPr lang="en-US" sz="1800" b="0" i="0" u="none" strike="noStrike" dirty="0">
                <a:solidFill>
                  <a:srgbClr val="222222"/>
                </a:solidFill>
                <a:effectLst/>
                <a:latin typeface="verdana" panose="020B0604030504040204" pitchFamily="34" charset="0"/>
              </a:rPr>
              <a:t>For example, </a:t>
            </a:r>
            <a:endParaRPr lang="en-US" b="0" i="0" u="none" strike="noStrike" dirty="0">
              <a:solidFill>
                <a:srgbClr val="222222"/>
              </a:solidFill>
              <a:effectLst/>
              <a:latin typeface="arial" panose="020B0604020202020204" pitchFamily="34" charset="0"/>
            </a:endParaRPr>
          </a:p>
          <a:p>
            <a:pPr lvl="1"/>
            <a:r>
              <a:rPr lang="en-US" b="0" i="0" u="none" strike="noStrike" dirty="0">
                <a:solidFill>
                  <a:srgbClr val="222222"/>
                </a:solidFill>
                <a:effectLst/>
                <a:latin typeface="verdana" panose="020B0604030504040204" pitchFamily="34" charset="0"/>
              </a:rPr>
              <a:t>Kebab case variables can be mapped to the camel case.</a:t>
            </a:r>
            <a:endParaRPr lang="en-US" b="0" i="0" u="none" strike="noStrike" dirty="0">
              <a:solidFill>
                <a:srgbClr val="222222"/>
              </a:solidFill>
              <a:effectLst/>
              <a:latin typeface="arial" panose="020B0604020202020204" pitchFamily="34" charset="0"/>
            </a:endParaRPr>
          </a:p>
          <a:p>
            <a:pPr marL="457200" lvl="1" indent="0">
              <a:buNone/>
            </a:pPr>
            <a:r>
              <a:rPr lang="ru-RU" b="0" i="0" u="none" strike="noStrike" dirty="0">
                <a:solidFill>
                  <a:srgbClr val="222222"/>
                </a:solidFill>
                <a:effectLst/>
                <a:latin typeface="verdana" panose="020B0604030504040204" pitchFamily="34" charset="0"/>
              </a:rPr>
              <a:t>    </a:t>
            </a:r>
            <a:r>
              <a:rPr lang="en-US" b="0" i="1" u="none" strike="noStrike" dirty="0">
                <a:solidFill>
                  <a:srgbClr val="222222"/>
                </a:solidFill>
                <a:effectLst/>
                <a:latin typeface="verdana" panose="020B0604030504040204" pitchFamily="34" charset="0"/>
              </a:rPr>
              <a:t>app-name</a:t>
            </a:r>
            <a:r>
              <a:rPr lang="en-US" b="0" i="0" u="none" strike="noStrike" dirty="0">
                <a:solidFill>
                  <a:srgbClr val="222222"/>
                </a:solidFill>
                <a:effectLst/>
                <a:latin typeface="verdana" panose="020B0604030504040204" pitchFamily="34" charset="0"/>
              </a:rPr>
              <a:t> can be mapped to </a:t>
            </a:r>
            <a:r>
              <a:rPr lang="en-US" b="0" i="1" u="none" strike="noStrike" dirty="0" err="1">
                <a:solidFill>
                  <a:srgbClr val="222222"/>
                </a:solidFill>
                <a:effectLst/>
                <a:latin typeface="verdana" panose="020B0604030504040204" pitchFamily="34" charset="0"/>
              </a:rPr>
              <a:t>appName</a:t>
            </a:r>
            <a:br>
              <a:rPr lang="en-US" b="0" i="0" u="none" strike="noStrike" dirty="0">
                <a:solidFill>
                  <a:srgbClr val="222222"/>
                </a:solidFill>
                <a:effectLst/>
                <a:latin typeface="arial" panose="020B0604020202020204" pitchFamily="34" charset="0"/>
              </a:rPr>
            </a:br>
            <a:endParaRPr lang="en-US" b="0" i="0" u="none" strike="noStrike" dirty="0">
              <a:solidFill>
                <a:srgbClr val="222222"/>
              </a:solidFill>
              <a:effectLst/>
              <a:latin typeface="arial" panose="020B0604020202020204" pitchFamily="34" charset="0"/>
            </a:endParaRPr>
          </a:p>
          <a:p>
            <a:pPr lvl="1"/>
            <a:r>
              <a:rPr lang="en-US" b="0" i="0" u="none" strike="noStrike" dirty="0">
                <a:solidFill>
                  <a:srgbClr val="222222"/>
                </a:solidFill>
                <a:effectLst/>
                <a:latin typeface="verdana" panose="020B0604030504040204" pitchFamily="34" charset="0"/>
              </a:rPr>
              <a:t>Case insensitive mapping</a:t>
            </a:r>
            <a:endParaRPr lang="en-US" b="0" i="0" u="none" strike="noStrike" dirty="0">
              <a:solidFill>
                <a:srgbClr val="222222"/>
              </a:solidFill>
              <a:effectLst/>
              <a:latin typeface="arial" panose="020B0604020202020204" pitchFamily="34" charset="0"/>
            </a:endParaRPr>
          </a:p>
          <a:p>
            <a:pPr marL="457200" lvl="1" indent="0">
              <a:buNone/>
            </a:pPr>
            <a:r>
              <a:rPr lang="ru-RU" b="0" i="0" u="none" strike="noStrike" dirty="0">
                <a:solidFill>
                  <a:srgbClr val="222222"/>
                </a:solidFill>
                <a:effectLst/>
                <a:latin typeface="verdana" panose="020B0604030504040204" pitchFamily="34" charset="0"/>
              </a:rPr>
              <a:t>    </a:t>
            </a:r>
            <a:r>
              <a:rPr lang="en-US" b="0" i="1" u="none" strike="noStrike" dirty="0">
                <a:solidFill>
                  <a:srgbClr val="222222"/>
                </a:solidFill>
                <a:effectLst/>
                <a:latin typeface="verdana" panose="020B0604030504040204" pitchFamily="34" charset="0"/>
              </a:rPr>
              <a:t>PORT</a:t>
            </a:r>
            <a:r>
              <a:rPr lang="en-US" b="0" i="0" u="none" strike="noStrike" dirty="0">
                <a:solidFill>
                  <a:srgbClr val="222222"/>
                </a:solidFill>
                <a:effectLst/>
                <a:latin typeface="verdana" panose="020B0604030504040204" pitchFamily="34" charset="0"/>
              </a:rPr>
              <a:t> can be mapped to </a:t>
            </a:r>
            <a:r>
              <a:rPr lang="en-US" b="0" i="1" u="none" strike="noStrike" dirty="0">
                <a:solidFill>
                  <a:srgbClr val="222222"/>
                </a:solidFill>
                <a:effectLst/>
                <a:latin typeface="verdana" panose="020B0604030504040204" pitchFamily="34" charset="0"/>
              </a:rPr>
              <a:t>port</a:t>
            </a:r>
            <a:endParaRPr lang="en-US" b="0" i="1" u="none" strike="noStrike" dirty="0">
              <a:solidFill>
                <a:srgbClr val="222222"/>
              </a:solidFill>
              <a:effectLst/>
              <a:latin typeface="arial" panose="020B0604020202020204" pitchFamily="34" charset="0"/>
            </a:endParaRPr>
          </a:p>
          <a:p>
            <a:endParaRPr lang="en-IL" dirty="0"/>
          </a:p>
        </p:txBody>
      </p:sp>
    </p:spTree>
    <p:extLst>
      <p:ext uri="{BB962C8B-B14F-4D97-AF65-F5344CB8AC3E}">
        <p14:creationId xmlns:p14="http://schemas.microsoft.com/office/powerpoint/2010/main" val="3334985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F276-419A-42CD-33D6-99D072643860}"/>
              </a:ext>
            </a:extLst>
          </p:cNvPr>
          <p:cNvSpPr>
            <a:spLocks noGrp="1"/>
          </p:cNvSpPr>
          <p:nvPr>
            <p:ph type="title"/>
          </p:nvPr>
        </p:nvSpPr>
        <p:spPr>
          <a:xfrm>
            <a:off x="677334" y="609600"/>
            <a:ext cx="8596668" cy="582706"/>
          </a:xfrm>
        </p:spPr>
        <p:txBody>
          <a:bodyPr>
            <a:normAutofit fontScale="90000"/>
          </a:bodyPr>
          <a:lstStyle/>
          <a:p>
            <a:r>
              <a:rPr lang="en-IL" dirty="0"/>
              <a:t>Configuration properties validation</a:t>
            </a:r>
          </a:p>
        </p:txBody>
      </p:sp>
      <p:sp>
        <p:nvSpPr>
          <p:cNvPr id="3" name="Content Placeholder 2">
            <a:extLst>
              <a:ext uri="{FF2B5EF4-FFF2-40B4-BE49-F238E27FC236}">
                <a16:creationId xmlns:a16="http://schemas.microsoft.com/office/drawing/2014/main" id="{0EBF821E-54E5-BB80-B89D-9407A38A2CA2}"/>
              </a:ext>
            </a:extLst>
          </p:cNvPr>
          <p:cNvSpPr>
            <a:spLocks noGrp="1"/>
          </p:cNvSpPr>
          <p:nvPr>
            <p:ph idx="1"/>
          </p:nvPr>
        </p:nvSpPr>
        <p:spPr>
          <a:xfrm>
            <a:off x="677334" y="1264024"/>
            <a:ext cx="8954346" cy="5458993"/>
          </a:xfrm>
        </p:spPr>
        <p:txBody>
          <a:bodyPr/>
          <a:lstStyle/>
          <a:p>
            <a:r>
              <a:rPr lang="en-US" dirty="0">
                <a:solidFill>
                  <a:schemeClr val="accent1"/>
                </a:solidFill>
              </a:rPr>
              <a:t>@</a:t>
            </a:r>
            <a:r>
              <a:rPr lang="en-US" dirty="0" err="1">
                <a:solidFill>
                  <a:schemeClr val="accent1"/>
                </a:solidFill>
              </a:rPr>
              <a:t>ConfigurationProperties</a:t>
            </a:r>
            <a:r>
              <a:rPr lang="en-US" dirty="0">
                <a:solidFill>
                  <a:schemeClr val="accent1"/>
                </a:solidFill>
              </a:rPr>
              <a:t> </a:t>
            </a:r>
            <a:r>
              <a:rPr lang="en-US" dirty="0"/>
              <a:t>provides validation of properties whenever they are annotated with Spring’s </a:t>
            </a:r>
            <a:r>
              <a:rPr lang="en-US" b="1" dirty="0">
                <a:solidFill>
                  <a:schemeClr val="accent1"/>
                </a:solidFill>
              </a:rPr>
              <a:t>@Validated </a:t>
            </a:r>
            <a:r>
              <a:rPr lang="en-US" dirty="0"/>
              <a:t>annotation.</a:t>
            </a:r>
          </a:p>
          <a:p>
            <a:r>
              <a:rPr lang="en-US" dirty="0"/>
              <a:t>Use </a:t>
            </a:r>
            <a:r>
              <a:rPr lang="en-US" dirty="0">
                <a:solidFill>
                  <a:srgbClr val="0070C0"/>
                </a:solidFill>
              </a:rPr>
              <a:t>Bean Validation </a:t>
            </a:r>
            <a:r>
              <a:rPr lang="en-US" dirty="0"/>
              <a:t>annotations directly on your configuration class (</a:t>
            </a:r>
            <a:r>
              <a:rPr lang="en-US" dirty="0">
                <a:hlinkClick r:id="rId2"/>
              </a:rPr>
              <a:t>here </a:t>
            </a:r>
            <a:r>
              <a:rPr lang="en-US" dirty="0"/>
              <a:t>is the list of annotations, and </a:t>
            </a:r>
            <a:r>
              <a:rPr lang="en-US" dirty="0">
                <a:hlinkClick r:id="rId3"/>
              </a:rPr>
              <a:t>here</a:t>
            </a:r>
            <a:r>
              <a:rPr lang="en-US" dirty="0"/>
              <a:t> – more details about the beans validation)</a:t>
            </a:r>
            <a:endParaRPr lang="en-IL" dirty="0"/>
          </a:p>
        </p:txBody>
      </p:sp>
      <p:sp>
        <p:nvSpPr>
          <p:cNvPr id="4" name="Content Placeholder 5">
            <a:extLst>
              <a:ext uri="{FF2B5EF4-FFF2-40B4-BE49-F238E27FC236}">
                <a16:creationId xmlns:a16="http://schemas.microsoft.com/office/drawing/2014/main" id="{753E56C0-922C-B2C2-A903-3365BE149131}"/>
              </a:ext>
            </a:extLst>
          </p:cNvPr>
          <p:cNvSpPr txBox="1">
            <a:spLocks/>
          </p:cNvSpPr>
          <p:nvPr/>
        </p:nvSpPr>
        <p:spPr>
          <a:xfrm>
            <a:off x="677334" y="2599765"/>
            <a:ext cx="6043747" cy="3981935"/>
          </a:xfrm>
          <a:prstGeom prst="rect">
            <a:avLst/>
          </a:prstGeom>
          <a:solidFill>
            <a:schemeClr val="tx2">
              <a:lumMod val="20000"/>
              <a:lumOff val="80000"/>
            </a:schemeClr>
          </a:solidFill>
          <a:ln>
            <a:solidFill>
              <a:schemeClr val="tx2">
                <a:lumMod val="50000"/>
              </a:schemeClr>
            </a:solidFill>
          </a:ln>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NotNull</a:t>
            </a:r>
            <a:r>
              <a:rPr lang="en-US" sz="1200" dirty="0"/>
              <a:t>;</a:t>
            </a:r>
          </a:p>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NotEmpty</a:t>
            </a:r>
            <a:r>
              <a:rPr lang="en-US" sz="1200" dirty="0"/>
              <a:t>;</a:t>
            </a:r>
            <a:endParaRPr lang="en-US" sz="1200" b="1" dirty="0">
              <a:solidFill>
                <a:srgbClr val="0070C0"/>
              </a:solidFill>
            </a:endParaRPr>
          </a:p>
          <a:p>
            <a:pPr marL="0" indent="0">
              <a:buFont typeface="Wingdings 3" charset="2"/>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Font typeface="Wingdings 3" charset="2"/>
              <a:buNone/>
            </a:pPr>
            <a:r>
              <a:rPr lang="en-US" sz="1200" b="1" dirty="0">
                <a:solidFill>
                  <a:srgbClr val="0070C0"/>
                </a:solidFill>
              </a:rPr>
              <a:t>@Validated</a:t>
            </a:r>
          </a:p>
          <a:p>
            <a:pPr marL="0" indent="0">
              <a:buFont typeface="Wingdings 3" charset="2"/>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Font typeface="Wingdings 3" charset="2"/>
              <a:buNone/>
            </a:pPr>
            <a:r>
              <a:rPr lang="en-IL" sz="1200" dirty="0"/>
              <a:t>    </a:t>
            </a:r>
            <a:r>
              <a:rPr lang="en-IL" sz="1200" b="1" dirty="0">
                <a:solidFill>
                  <a:srgbClr val="0070C0"/>
                </a:solidFill>
              </a:rPr>
              <a:t>@NotNull</a:t>
            </a:r>
          </a:p>
          <a:p>
            <a:pPr marL="0" indent="0">
              <a:buFont typeface="Wingdings 3" charset="2"/>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Font typeface="Wingdings 3" charset="2"/>
              <a:buNone/>
            </a:pPr>
            <a:r>
              <a:rPr lang="en-IL" sz="1200" dirty="0"/>
              <a:t>    </a:t>
            </a:r>
            <a:r>
              <a:rPr lang="en-IL" sz="1200" dirty="0">
                <a:solidFill>
                  <a:schemeClr val="accent5">
                    <a:lumMod val="75000"/>
                  </a:schemeClr>
                </a:solidFill>
              </a:rPr>
              <a:t>private int</a:t>
            </a:r>
            <a:r>
              <a:rPr lang="en-IL" sz="1200" dirty="0"/>
              <a:t> port;</a:t>
            </a:r>
          </a:p>
          <a:p>
            <a:pPr marL="0" indent="0">
              <a:buFont typeface="Wingdings 3" charset="2"/>
              <a:buNone/>
            </a:pPr>
            <a:r>
              <a:rPr lang="en-IL" sz="1200" dirty="0"/>
              <a:t>    </a:t>
            </a:r>
            <a:r>
              <a:rPr lang="en-IL" sz="1200" b="1" dirty="0">
                <a:solidFill>
                  <a:srgbClr val="0070C0"/>
                </a:solidFill>
              </a:rPr>
              <a:t>@Valid</a:t>
            </a:r>
          </a:p>
          <a:p>
            <a:pPr marL="0" indent="0">
              <a:buFont typeface="Wingdings 3" charset="2"/>
              <a:buNone/>
            </a:pPr>
            <a:r>
              <a:rPr lang="en-IL" sz="1200" dirty="0">
                <a:solidFill>
                  <a:schemeClr val="accent5">
                    <a:lumMod val="75000"/>
                  </a:schemeClr>
                </a:solidFill>
              </a:rPr>
              <a:t>    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Font typeface="Wingdings 3" charset="2"/>
              <a:buNone/>
            </a:pPr>
            <a:r>
              <a:rPr lang="en-IL" sz="1200" dirty="0"/>
              <a:t>    </a:t>
            </a:r>
            <a:r>
              <a:rPr lang="en-IL" sz="1200" dirty="0">
                <a:solidFill>
                  <a:schemeClr val="accent5">
                    <a:lumMod val="75000"/>
                  </a:schemeClr>
                </a:solidFill>
              </a:rPr>
              <a:t>public static class </a:t>
            </a:r>
            <a:r>
              <a:rPr lang="en-IL" sz="1200" dirty="0"/>
              <a:t>Security {</a:t>
            </a:r>
          </a:p>
          <a:p>
            <a:pPr marL="0" indent="0">
              <a:buFont typeface="Wingdings 3" charset="2"/>
              <a:buNone/>
            </a:pPr>
            <a:r>
              <a:rPr lang="en-US" sz="1200" i="1" dirty="0">
                <a:solidFill>
                  <a:srgbClr val="808080"/>
                </a:solidFill>
                <a:effectLst/>
              </a:rPr>
              <a:t> </a:t>
            </a:r>
            <a:r>
              <a:rPr lang="en-US" sz="1200" i="1" dirty="0">
                <a:solidFill>
                  <a:srgbClr val="808080"/>
                </a:solidFill>
              </a:rPr>
              <a:t>         </a:t>
            </a:r>
            <a:r>
              <a:rPr lang="en-US" sz="1200" b="1" dirty="0">
                <a:solidFill>
                  <a:srgbClr val="0070C0"/>
                </a:solidFill>
              </a:rPr>
              <a:t>@</a:t>
            </a:r>
            <a:r>
              <a:rPr lang="en-US" sz="1200" b="1" dirty="0" err="1">
                <a:solidFill>
                  <a:srgbClr val="0070C0"/>
                </a:solidFill>
              </a:rPr>
              <a:t>NotEmpty</a:t>
            </a:r>
            <a:r>
              <a:rPr lang="en-US" sz="1200" b="1" dirty="0">
                <a:solidFill>
                  <a:srgbClr val="0070C0"/>
                </a:solidFill>
              </a:rPr>
              <a:t> </a:t>
            </a:r>
          </a:p>
          <a:p>
            <a:pPr marL="0" indent="0">
              <a:buFont typeface="Wingdings 3" charset="2"/>
              <a:buNone/>
            </a:pPr>
            <a:r>
              <a:rPr lang="en-US" sz="1200" b="1" dirty="0">
                <a:solidFill>
                  <a:srgbClr val="7F0055"/>
                </a:solidFill>
                <a:effectLst/>
              </a:rPr>
              <a:t>           </a:t>
            </a:r>
            <a:r>
              <a:rPr lang="en-US" sz="1200" dirty="0">
                <a:solidFill>
                  <a:schemeClr val="accent5">
                    <a:lumMod val="75000"/>
                  </a:schemeClr>
                </a:solidFill>
              </a:rPr>
              <a:t>public</a:t>
            </a:r>
            <a:r>
              <a:rPr lang="en-US" sz="1200" dirty="0"/>
              <a:t> String username;</a:t>
            </a:r>
            <a:r>
              <a:rPr lang="en-IL" sz="1200" dirty="0"/>
              <a:t>    }</a:t>
            </a:r>
          </a:p>
          <a:p>
            <a:pPr marL="0" indent="0">
              <a:buFont typeface="Wingdings 3" charset="2"/>
              <a:buNone/>
            </a:pPr>
            <a:r>
              <a:rPr lang="en-IL" sz="1200" dirty="0"/>
              <a:t>}</a:t>
            </a:r>
          </a:p>
        </p:txBody>
      </p:sp>
    </p:spTree>
    <p:extLst>
      <p:ext uri="{BB962C8B-B14F-4D97-AF65-F5344CB8AC3E}">
        <p14:creationId xmlns:p14="http://schemas.microsoft.com/office/powerpoint/2010/main" val="1952942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9500-8386-64E8-9F0E-B7241AB3DCAC}"/>
              </a:ext>
            </a:extLst>
          </p:cNvPr>
          <p:cNvSpPr>
            <a:spLocks noGrp="1"/>
          </p:cNvSpPr>
          <p:nvPr>
            <p:ph type="title"/>
          </p:nvPr>
        </p:nvSpPr>
        <p:spPr/>
        <p:txBody>
          <a:bodyPr/>
          <a:lstStyle/>
          <a:p>
            <a:r>
              <a:rPr lang="en-IL" dirty="0"/>
              <a:t>Environment variables</a:t>
            </a:r>
          </a:p>
        </p:txBody>
      </p:sp>
      <p:sp>
        <p:nvSpPr>
          <p:cNvPr id="4" name="Rectangle 3">
            <a:extLst>
              <a:ext uri="{FF2B5EF4-FFF2-40B4-BE49-F238E27FC236}">
                <a16:creationId xmlns:a16="http://schemas.microsoft.com/office/drawing/2014/main" id="{1B0A3050-51BE-A29B-A574-AA7AB5309077}"/>
              </a:ext>
            </a:extLst>
          </p:cNvPr>
          <p:cNvSpPr/>
          <p:nvPr/>
        </p:nvSpPr>
        <p:spPr>
          <a:xfrm>
            <a:off x="677334" y="2786744"/>
            <a:ext cx="7247466" cy="3230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2B81E857-82BF-45BD-4A7B-0A8BE8A4D044}"/>
              </a:ext>
            </a:extLst>
          </p:cNvPr>
          <p:cNvSpPr>
            <a:spLocks noGrp="1"/>
          </p:cNvSpPr>
          <p:nvPr>
            <p:ph idx="1"/>
          </p:nvPr>
        </p:nvSpPr>
        <p:spPr>
          <a:xfrm>
            <a:off x="677334" y="1602377"/>
            <a:ext cx="8596668" cy="4484914"/>
          </a:xfrm>
        </p:spPr>
        <p:txBody>
          <a:bodyPr>
            <a:normAutofit fontScale="92500" lnSpcReduction="20000"/>
          </a:bodyPr>
          <a:lstStyle/>
          <a:p>
            <a:pPr marL="0" indent="0">
              <a:buNone/>
            </a:pPr>
            <a:r>
              <a:rPr lang="en-US" dirty="0">
                <a:solidFill>
                  <a:srgbClr val="92D050"/>
                </a:solidFill>
              </a:rPr>
              <a:t>Spring Boot </a:t>
            </a:r>
            <a:r>
              <a:rPr lang="en-US" dirty="0"/>
              <a:t>provides a pre-made bean of type Environment. This bean can be used to get environment variables.</a:t>
            </a:r>
          </a:p>
          <a:p>
            <a:pPr marL="0" indent="0">
              <a:buNone/>
            </a:pPr>
            <a:r>
              <a:rPr lang="en-US" dirty="0"/>
              <a:t>By default, </a:t>
            </a:r>
            <a:r>
              <a:rPr lang="en-US" dirty="0" err="1"/>
              <a:t>SpringApplication</a:t>
            </a:r>
            <a:r>
              <a:rPr lang="en-US" dirty="0"/>
              <a:t> converts any command line option arguments </a:t>
            </a:r>
            <a:r>
              <a:rPr lang="en-US" b="0" i="0" u="none" strike="noStrike" dirty="0">
                <a:solidFill>
                  <a:srgbClr val="333333"/>
                </a:solidFill>
                <a:effectLst/>
              </a:rPr>
              <a:t>and adds them to the Spring </a:t>
            </a:r>
            <a:r>
              <a:rPr lang="en-US" dirty="0"/>
              <a:t>Environment as well</a:t>
            </a:r>
            <a:r>
              <a:rPr lang="en-US" b="0" i="0" u="none" strike="noStrike" dirty="0">
                <a:solidFill>
                  <a:srgbClr val="333333"/>
                </a:solidFill>
                <a:effectLst/>
              </a:rPr>
              <a:t>. </a:t>
            </a:r>
            <a:endParaRPr lang="en-US" dirty="0"/>
          </a:p>
          <a:p>
            <a:pPr marL="0" indent="0">
              <a:buNone/>
            </a:pPr>
            <a:endParaRPr lang="en-US" dirty="0"/>
          </a:p>
          <a:p>
            <a:pPr marL="0" indent="0">
              <a:buNone/>
            </a:pPr>
            <a:r>
              <a:rPr lang="en-US" dirty="0">
                <a:solidFill>
                  <a:srgbClr val="0033B3"/>
                </a:solidFill>
                <a:effectLst/>
              </a:rPr>
              <a:t>public class </a:t>
            </a:r>
            <a:r>
              <a:rPr lang="en-US" dirty="0" err="1"/>
              <a:t>MyService</a:t>
            </a:r>
            <a:r>
              <a:rPr lang="en-US" dirty="0"/>
              <a:t> {</a:t>
            </a:r>
          </a:p>
          <a:p>
            <a:pPr marL="0" indent="0">
              <a:buNone/>
            </a:pPr>
            <a:r>
              <a:rPr lang="en-IL"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0000"/>
                </a:solidFill>
                <a:effectLst/>
              </a:rPr>
              <a:t>Environment </a:t>
            </a:r>
            <a:r>
              <a:rPr lang="en-US" dirty="0">
                <a:solidFill>
                  <a:srgbClr val="871094"/>
                </a:solidFill>
                <a:effectLst/>
              </a:rPr>
              <a:t>environment</a:t>
            </a:r>
            <a:r>
              <a:rPr lang="en-US" dirty="0"/>
              <a:t>;</a:t>
            </a:r>
          </a:p>
          <a:p>
            <a:pPr marL="0" indent="0">
              <a:buNone/>
            </a:pPr>
            <a:endParaRPr lang="en-US" dirty="0"/>
          </a:p>
          <a:p>
            <a:pPr marL="0" indent="0">
              <a:buNone/>
            </a:pPr>
            <a:r>
              <a:rPr lang="en-US" dirty="0"/>
              <a:t>    </a:t>
            </a:r>
            <a:r>
              <a:rPr lang="en-US" dirty="0">
                <a:solidFill>
                  <a:srgbClr val="0033B3"/>
                </a:solidFill>
                <a:effectLst/>
              </a:rPr>
              <a:t>void</a:t>
            </a:r>
            <a:r>
              <a:rPr lang="en-US" dirty="0"/>
              <a:t> </a:t>
            </a:r>
            <a:r>
              <a:rPr lang="en-US" dirty="0" err="1"/>
              <a:t>myFunc</a:t>
            </a:r>
            <a:r>
              <a:rPr lang="en-US" dirty="0"/>
              <a:t>() {</a:t>
            </a:r>
          </a:p>
          <a:p>
            <a:pPr marL="0" indent="0">
              <a:buNone/>
            </a:pPr>
            <a:r>
              <a:rPr lang="en-US" dirty="0"/>
              <a:t>       String s = </a:t>
            </a:r>
            <a:r>
              <a:rPr lang="en-US" dirty="0" err="1">
                <a:solidFill>
                  <a:srgbClr val="871094"/>
                </a:solidFill>
                <a:effectLst/>
              </a:rPr>
              <a:t>environment</a:t>
            </a:r>
            <a:r>
              <a:rPr lang="en-US" dirty="0" err="1"/>
              <a:t>.getProperty</a:t>
            </a:r>
            <a:r>
              <a:rPr lang="en-US" dirty="0"/>
              <a:t>(</a:t>
            </a:r>
            <a:r>
              <a:rPr lang="en-US" dirty="0">
                <a:solidFill>
                  <a:srgbClr val="067D17"/>
                </a:solidFill>
                <a:effectLst/>
              </a:rPr>
              <a:t>"JAVA_HOME"</a:t>
            </a:r>
            <a:r>
              <a:rPr lang="en-US" dirty="0"/>
              <a:t>);</a:t>
            </a:r>
          </a:p>
          <a:p>
            <a:pPr marL="0" indent="0">
              <a:buNone/>
            </a:pPr>
            <a:r>
              <a:rPr lang="en-US" dirty="0"/>
              <a:t>       Integer </a:t>
            </a:r>
            <a:r>
              <a:rPr lang="en-US" dirty="0" err="1"/>
              <a:t>ver</a:t>
            </a:r>
            <a:r>
              <a:rPr lang="en-US" dirty="0"/>
              <a:t> = </a:t>
            </a:r>
            <a:r>
              <a:rPr lang="en-US" dirty="0" err="1">
                <a:solidFill>
                  <a:srgbClr val="871094"/>
                </a:solidFill>
                <a:effectLst/>
              </a:rPr>
              <a:t>environment</a:t>
            </a:r>
            <a:r>
              <a:rPr lang="en-US" dirty="0" err="1"/>
              <a:t>.getProperty</a:t>
            </a:r>
            <a:r>
              <a:rPr lang="en-US" dirty="0"/>
              <a:t>(</a:t>
            </a:r>
            <a:r>
              <a:rPr lang="en-US" dirty="0">
                <a:solidFill>
                  <a:srgbClr val="067D17"/>
                </a:solidFill>
                <a:effectLst/>
              </a:rPr>
              <a:t>"</a:t>
            </a:r>
            <a:r>
              <a:rPr lang="en-US" dirty="0" err="1">
                <a:solidFill>
                  <a:srgbClr val="067D17"/>
                </a:solidFill>
                <a:effectLst/>
              </a:rPr>
              <a:t>demo.course</a:t>
            </a:r>
            <a:r>
              <a:rPr lang="en-US" dirty="0">
                <a:solidFill>
                  <a:srgbClr val="067D17"/>
                </a:solidFill>
                <a:effectLst/>
              </a:rPr>
              <a:t>"</a:t>
            </a:r>
            <a:r>
              <a:rPr lang="en-US" dirty="0"/>
              <a:t>, </a:t>
            </a:r>
            <a:r>
              <a:rPr lang="en-US" dirty="0" err="1">
                <a:solidFill>
                  <a:srgbClr val="000000"/>
                </a:solidFill>
                <a:effectLst/>
              </a:rPr>
              <a:t>Integer</a:t>
            </a:r>
            <a:r>
              <a:rPr lang="en-US" dirty="0" err="1"/>
              <a:t>.</a:t>
            </a:r>
            <a:r>
              <a:rPr lang="en-US" dirty="0" err="1">
                <a:solidFill>
                  <a:srgbClr val="0033B3"/>
                </a:solidFill>
                <a:effectLst/>
              </a:rPr>
              <a:t>class</a:t>
            </a:r>
            <a:r>
              <a:rPr lang="en-US" dirty="0"/>
              <a:t>);</a:t>
            </a:r>
          </a:p>
          <a:p>
            <a:pPr marL="0" indent="0">
              <a:buNone/>
            </a:pPr>
            <a:r>
              <a:rPr lang="en-US" dirty="0"/>
              <a:t>   }</a:t>
            </a:r>
          </a:p>
          <a:p>
            <a:pPr marL="0" indent="0">
              <a:buNone/>
            </a:pPr>
            <a:r>
              <a:rPr lang="en-US" dirty="0"/>
              <a:t>}</a:t>
            </a:r>
            <a:endParaRPr lang="en-IL" dirty="0"/>
          </a:p>
        </p:txBody>
      </p:sp>
    </p:spTree>
    <p:extLst>
      <p:ext uri="{BB962C8B-B14F-4D97-AF65-F5344CB8AC3E}">
        <p14:creationId xmlns:p14="http://schemas.microsoft.com/office/powerpoint/2010/main" val="2671389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6A2-4168-B593-6435-A972A0AA1F3F}"/>
              </a:ext>
            </a:extLst>
          </p:cNvPr>
          <p:cNvSpPr>
            <a:spLocks noGrp="1"/>
          </p:cNvSpPr>
          <p:nvPr>
            <p:ph type="title"/>
          </p:nvPr>
        </p:nvSpPr>
        <p:spPr/>
        <p:txBody>
          <a:bodyPr/>
          <a:lstStyle/>
          <a:p>
            <a:r>
              <a:rPr lang="en-IL" dirty="0"/>
              <a:t>Part 4: @RestController validation</a:t>
            </a:r>
          </a:p>
        </p:txBody>
      </p:sp>
      <p:sp>
        <p:nvSpPr>
          <p:cNvPr id="4" name="Rectangle 3">
            <a:extLst>
              <a:ext uri="{FF2B5EF4-FFF2-40B4-BE49-F238E27FC236}">
                <a16:creationId xmlns:a16="http://schemas.microsoft.com/office/drawing/2014/main" id="{BDB39877-5412-D787-D37E-B2F45D1E94FF}"/>
              </a:ext>
            </a:extLst>
          </p:cNvPr>
          <p:cNvSpPr/>
          <p:nvPr/>
        </p:nvSpPr>
        <p:spPr>
          <a:xfrm>
            <a:off x="740229" y="3657600"/>
            <a:ext cx="6914605" cy="1706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D5D28E3D-3AA5-C104-ED0A-0AAAA0ED4379}"/>
              </a:ext>
            </a:extLst>
          </p:cNvPr>
          <p:cNvSpPr>
            <a:spLocks noGrp="1"/>
          </p:cNvSpPr>
          <p:nvPr>
            <p:ph idx="1"/>
          </p:nvPr>
        </p:nvSpPr>
        <p:spPr/>
        <p:txBody>
          <a:bodyPr/>
          <a:lstStyle/>
          <a:p>
            <a:r>
              <a:rPr lang="en-US" dirty="0">
                <a:solidFill>
                  <a:srgbClr val="92D050"/>
                </a:solidFill>
              </a:rPr>
              <a:t>Spring Boot </a:t>
            </a:r>
            <a:r>
              <a:rPr lang="en-US" dirty="0"/>
              <a:t>provides strong support for validating a </a:t>
            </a:r>
            <a:r>
              <a:rPr lang="en-US" dirty="0" err="1"/>
              <a:t>RestController</a:t>
            </a:r>
            <a:r>
              <a:rPr lang="en-US" dirty="0"/>
              <a:t> user input.</a:t>
            </a:r>
          </a:p>
          <a:p>
            <a:r>
              <a:rPr lang="en-US" dirty="0"/>
              <a:t>You can apply validation on the path variable or on the request parameter directly.</a:t>
            </a:r>
          </a:p>
          <a:p>
            <a:r>
              <a:rPr lang="en-US" dirty="0"/>
              <a:t>Use the following dependency for the validation:</a:t>
            </a:r>
          </a:p>
          <a:p>
            <a:pPr marL="0" indent="0">
              <a:buNone/>
            </a:pPr>
            <a:r>
              <a:rPr lang="en-US" dirty="0"/>
              <a:t>&lt;dependency&gt; </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 </a:t>
            </a:r>
          </a:p>
          <a:p>
            <a:pPr marL="0" indent="0">
              <a:buNone/>
            </a:pPr>
            <a:r>
              <a:rPr lang="en-US" dirty="0"/>
              <a:t>    &lt;</a:t>
            </a:r>
            <a:r>
              <a:rPr lang="en-US" dirty="0" err="1"/>
              <a:t>artifactId</a:t>
            </a:r>
            <a:r>
              <a:rPr lang="en-US" dirty="0"/>
              <a:t>&gt;spring-boot-starter-validation&lt;/</a:t>
            </a:r>
            <a:r>
              <a:rPr lang="en-US" dirty="0" err="1"/>
              <a:t>artifactId</a:t>
            </a:r>
            <a:r>
              <a:rPr lang="en-US" dirty="0"/>
              <a:t>&gt; </a:t>
            </a:r>
          </a:p>
          <a:p>
            <a:pPr marL="0" indent="0">
              <a:buNone/>
            </a:pPr>
            <a:r>
              <a:rPr lang="en-US" dirty="0"/>
              <a:t>&lt;/dependency&gt;</a:t>
            </a:r>
            <a:endParaRPr lang="en-IL" dirty="0"/>
          </a:p>
          <a:p>
            <a:endParaRPr lang="en-US" dirty="0"/>
          </a:p>
        </p:txBody>
      </p:sp>
    </p:spTree>
    <p:extLst>
      <p:ext uri="{BB962C8B-B14F-4D97-AF65-F5344CB8AC3E}">
        <p14:creationId xmlns:p14="http://schemas.microsoft.com/office/powerpoint/2010/main" val="1339953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082F-A24F-2485-0A39-F6BC234BF5D5}"/>
              </a:ext>
            </a:extLst>
          </p:cNvPr>
          <p:cNvSpPr>
            <a:spLocks noGrp="1"/>
          </p:cNvSpPr>
          <p:nvPr>
            <p:ph type="title"/>
          </p:nvPr>
        </p:nvSpPr>
        <p:spPr/>
        <p:txBody>
          <a:bodyPr/>
          <a:lstStyle/>
          <a:p>
            <a:r>
              <a:rPr lang="en-IL" dirty="0"/>
              <a:t>@RestController validation: validate path variable</a:t>
            </a:r>
          </a:p>
        </p:txBody>
      </p:sp>
      <p:sp>
        <p:nvSpPr>
          <p:cNvPr id="3" name="Content Placeholder 2">
            <a:extLst>
              <a:ext uri="{FF2B5EF4-FFF2-40B4-BE49-F238E27FC236}">
                <a16:creationId xmlns:a16="http://schemas.microsoft.com/office/drawing/2014/main" id="{784F62B5-6B08-9205-9D5E-F87BB774C949}"/>
              </a:ext>
            </a:extLst>
          </p:cNvPr>
          <p:cNvSpPr>
            <a:spLocks noGrp="1"/>
          </p:cNvSpPr>
          <p:nvPr>
            <p:ph idx="1"/>
          </p:nvPr>
        </p:nvSpPr>
        <p:spPr/>
        <p:txBody>
          <a:bodyPr>
            <a:normAutofit fontScale="92500" lnSpcReduction="10000"/>
          </a:bodyPr>
          <a:lstStyle/>
          <a:p>
            <a:pPr marL="0" indent="0">
              <a:buNone/>
            </a:pPr>
            <a:r>
              <a:rPr lang="en-US" dirty="0">
                <a:solidFill>
                  <a:srgbClr val="0033B3"/>
                </a:solidFill>
                <a:effectLst/>
              </a:rPr>
              <a:t>import </a:t>
            </a:r>
            <a:r>
              <a:rPr lang="en-US" dirty="0" err="1">
                <a:solidFill>
                  <a:srgbClr val="000000"/>
                </a:solidFill>
                <a:effectLst/>
              </a:rPr>
              <a:t>org.springframework.validation.annotation.</a:t>
            </a:r>
            <a:r>
              <a:rPr lang="en-US" dirty="0" err="1">
                <a:solidFill>
                  <a:srgbClr val="9E880D"/>
                </a:solidFill>
                <a:effectLst/>
              </a:rPr>
              <a:t>Validated</a:t>
            </a:r>
            <a:r>
              <a:rPr lang="en-US" dirty="0"/>
              <a:t>;</a:t>
            </a:r>
            <a:endParaRPr lang="en-US" dirty="0">
              <a:solidFill>
                <a:srgbClr val="0033B3"/>
              </a:solidFill>
              <a:effectLst/>
            </a:endParaRPr>
          </a:p>
          <a:p>
            <a:pPr marL="0" indent="0">
              <a:spcBef>
                <a:spcPts val="0"/>
              </a:spcBef>
              <a:buNone/>
            </a:pPr>
            <a:r>
              <a:rPr lang="en-US" dirty="0">
                <a:solidFill>
                  <a:srgbClr val="0033B3"/>
                </a:solidFill>
                <a:effectLst/>
              </a:rPr>
              <a:t>import </a:t>
            </a:r>
            <a:r>
              <a:rPr lang="en-US" dirty="0" err="1">
                <a:solidFill>
                  <a:srgbClr val="000000"/>
                </a:solidFill>
                <a:effectLst/>
              </a:rPr>
              <a:t>javax.validation.constraints.</a:t>
            </a:r>
            <a:r>
              <a:rPr lang="en-US" dirty="0" err="1">
                <a:solidFill>
                  <a:srgbClr val="9E880D"/>
                </a:solidFill>
                <a:effectLst/>
              </a:rPr>
              <a:t>Min</a:t>
            </a:r>
            <a:r>
              <a:rPr lang="en-US" dirty="0"/>
              <a:t>;</a:t>
            </a:r>
            <a:br>
              <a:rPr lang="en-US" dirty="0"/>
            </a:br>
            <a:endParaRPr lang="en-US" dirty="0">
              <a:solidFill>
                <a:srgbClr val="9E880D"/>
              </a:solidFill>
              <a:effectLst/>
            </a:endParaRPr>
          </a:p>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"calculate"</a:t>
            </a:r>
            <a:r>
              <a:rPr lang="en-US" dirty="0"/>
              <a:t>)</a:t>
            </a:r>
            <a:br>
              <a:rPr lang="en-US" dirty="0"/>
            </a:br>
            <a:r>
              <a:rPr lang="en-US" b="1" dirty="0">
                <a:solidFill>
                  <a:srgbClr val="9E880D"/>
                </a:solidFill>
                <a:effectLst/>
              </a:rPr>
              <a:t>@Validated   </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br>
              <a:rPr lang="en-US" dirty="0"/>
            </a:br>
            <a:r>
              <a:rPr lang="en-US" dirty="0"/>
              <a:t>    </a:t>
            </a: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"/add/{num1}/{num2}"</a:t>
            </a:r>
            <a:r>
              <a:rPr lang="en-US" dirty="0"/>
              <a:t>)</a:t>
            </a:r>
            <a:br>
              <a:rPr lang="en-US" i="1" dirty="0">
                <a:solidFill>
                  <a:srgbClr val="8C8C8C"/>
                </a:solidFill>
                <a:effectLst/>
              </a:rPr>
            </a:br>
            <a:r>
              <a:rPr lang="en-US" i="1" dirty="0">
                <a:solidFill>
                  <a:srgbClr val="8C8C8C"/>
                </a:solidFill>
                <a:effectLst/>
              </a:rPr>
              <a:t>    </a:t>
            </a:r>
            <a:r>
              <a:rPr lang="en-US" dirty="0">
                <a:solidFill>
                  <a:srgbClr val="0033B3"/>
                </a:solidFill>
                <a:effectLst/>
              </a:rPr>
              <a:t>int </a:t>
            </a:r>
            <a:r>
              <a:rPr lang="en-US" dirty="0">
                <a:solidFill>
                  <a:srgbClr val="00627A"/>
                </a:solidFill>
                <a:effectLst/>
              </a:rPr>
              <a:t>add1</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b="1" dirty="0">
                <a:solidFill>
                  <a:srgbClr val="9E880D"/>
                </a:solidFill>
                <a:effectLst/>
              </a:rPr>
              <a:t>@Min</a:t>
            </a:r>
            <a:r>
              <a:rPr lang="en-US" b="1" dirty="0"/>
              <a:t>(</a:t>
            </a:r>
            <a:r>
              <a:rPr lang="en-US" b="1" dirty="0">
                <a:solidFill>
                  <a:srgbClr val="1750EB"/>
                </a:solidFill>
                <a:effectLst/>
              </a:rPr>
              <a:t>1</a:t>
            </a:r>
            <a:r>
              <a:rPr lang="en-US" b="1" dirty="0"/>
              <a:t>) </a:t>
            </a:r>
            <a:r>
              <a:rPr lang="en-US" dirty="0">
                <a:solidFill>
                  <a:srgbClr val="0033B3"/>
                </a:solidFill>
                <a:effectLst/>
              </a:rPr>
              <a:t>int </a:t>
            </a:r>
            <a:r>
              <a:rPr lang="en-US" dirty="0"/>
              <a:t>num1, </a:t>
            </a:r>
          </a:p>
          <a:p>
            <a:pPr marL="0" indent="0">
              <a:buNone/>
            </a:pPr>
            <a:r>
              <a:rPr lang="en-US" dirty="0">
                <a:solidFill>
                  <a:srgbClr val="9E880D"/>
                </a:solidFill>
                <a:effectLst/>
              </a:rPr>
              <a:t>                  @</a:t>
            </a:r>
            <a:r>
              <a:rPr lang="en-US" dirty="0" err="1">
                <a:solidFill>
                  <a:srgbClr val="9E880D"/>
                </a:solidFill>
                <a:effectLst/>
              </a:rPr>
              <a:t>PathVariable</a:t>
            </a:r>
            <a:r>
              <a:rPr lang="en-US" dirty="0">
                <a:solidFill>
                  <a:srgbClr val="9E880D"/>
                </a:solidFill>
                <a:effectLs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p>
          <a:p>
            <a:pPr marL="0" indent="0">
              <a:buNone/>
            </a:pPr>
            <a:r>
              <a:rPr lang="en-US" dirty="0"/>
              <a:t>}</a:t>
            </a:r>
            <a:endParaRPr lang="en-IL" dirty="0"/>
          </a:p>
        </p:txBody>
      </p:sp>
      <p:sp>
        <p:nvSpPr>
          <p:cNvPr id="4" name="TextBox 3">
            <a:extLst>
              <a:ext uri="{FF2B5EF4-FFF2-40B4-BE49-F238E27FC236}">
                <a16:creationId xmlns:a16="http://schemas.microsoft.com/office/drawing/2014/main" id="{DBC30773-A1B8-4677-36EE-2208DB85B34E}"/>
              </a:ext>
            </a:extLst>
          </p:cNvPr>
          <p:cNvSpPr txBox="1"/>
          <p:nvPr/>
        </p:nvSpPr>
        <p:spPr>
          <a:xfrm>
            <a:off x="4099525" y="3489361"/>
            <a:ext cx="3094950" cy="307777"/>
          </a:xfrm>
          <a:prstGeom prst="rect">
            <a:avLst/>
          </a:prstGeom>
          <a:solidFill>
            <a:schemeClr val="accent3">
              <a:lumMod val="20000"/>
              <a:lumOff val="80000"/>
            </a:schemeClr>
          </a:solidFill>
          <a:ln>
            <a:solidFill>
              <a:schemeClr val="accent1"/>
            </a:solidFill>
          </a:ln>
        </p:spPr>
        <p:txBody>
          <a:bodyPr wrap="none" rtlCol="0">
            <a:spAutoFit/>
          </a:bodyPr>
          <a:lstStyle/>
          <a:p>
            <a:r>
              <a:rPr lang="en-US" sz="1400" i="1" dirty="0"/>
              <a:t> a</a:t>
            </a:r>
            <a:r>
              <a:rPr lang="en-IL" sz="1400" i="1" dirty="0"/>
              <a:t>pply @Validated on the class level</a:t>
            </a:r>
          </a:p>
        </p:txBody>
      </p:sp>
      <p:sp>
        <p:nvSpPr>
          <p:cNvPr id="5" name="Left Arrow 4">
            <a:extLst>
              <a:ext uri="{FF2B5EF4-FFF2-40B4-BE49-F238E27FC236}">
                <a16:creationId xmlns:a16="http://schemas.microsoft.com/office/drawing/2014/main" id="{7D7CE892-7B97-67D0-2801-1AA483764050}"/>
              </a:ext>
            </a:extLst>
          </p:cNvPr>
          <p:cNvSpPr/>
          <p:nvPr/>
        </p:nvSpPr>
        <p:spPr>
          <a:xfrm>
            <a:off x="3408500" y="3557687"/>
            <a:ext cx="691025" cy="1711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5E15D723-8650-2F37-3BA2-904992C466BD}"/>
              </a:ext>
            </a:extLst>
          </p:cNvPr>
          <p:cNvSpPr txBox="1"/>
          <p:nvPr/>
        </p:nvSpPr>
        <p:spPr>
          <a:xfrm rot="10800000" flipV="1">
            <a:off x="5819757" y="4539354"/>
            <a:ext cx="435518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on path variables</a:t>
            </a:r>
            <a:endParaRPr lang="en-IL" sz="1400" i="1" dirty="0"/>
          </a:p>
        </p:txBody>
      </p:sp>
      <p:sp>
        <p:nvSpPr>
          <p:cNvPr id="7" name="Left Arrow 6">
            <a:extLst>
              <a:ext uri="{FF2B5EF4-FFF2-40B4-BE49-F238E27FC236}">
                <a16:creationId xmlns:a16="http://schemas.microsoft.com/office/drawing/2014/main" id="{9A529C00-F8C1-CFB0-FAC8-382AE3495BD5}"/>
              </a:ext>
            </a:extLst>
          </p:cNvPr>
          <p:cNvSpPr/>
          <p:nvPr/>
        </p:nvSpPr>
        <p:spPr>
          <a:xfrm>
            <a:off x="5301487" y="4603269"/>
            <a:ext cx="518270" cy="2438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591518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D089-CCC2-DFF3-B375-5A1C3BFA6E42}"/>
              </a:ext>
            </a:extLst>
          </p:cNvPr>
          <p:cNvSpPr>
            <a:spLocks noGrp="1"/>
          </p:cNvSpPr>
          <p:nvPr>
            <p:ph type="title"/>
          </p:nvPr>
        </p:nvSpPr>
        <p:spPr/>
        <p:txBody>
          <a:bodyPr/>
          <a:lstStyle/>
          <a:p>
            <a:r>
              <a:rPr lang="en-IL" dirty="0"/>
              <a:t>@RestController validation: validate request body</a:t>
            </a:r>
          </a:p>
        </p:txBody>
      </p:sp>
      <p:sp>
        <p:nvSpPr>
          <p:cNvPr id="3" name="Content Placeholder 2">
            <a:extLst>
              <a:ext uri="{FF2B5EF4-FFF2-40B4-BE49-F238E27FC236}">
                <a16:creationId xmlns:a16="http://schemas.microsoft.com/office/drawing/2014/main" id="{D343A721-3159-BCFC-A8CD-F99B5077804F}"/>
              </a:ext>
            </a:extLst>
          </p:cNvPr>
          <p:cNvSpPr>
            <a:spLocks noGrp="1"/>
          </p:cNvSpPr>
          <p:nvPr>
            <p:ph sz="half" idx="1"/>
          </p:nvPr>
        </p:nvSpPr>
        <p:spPr>
          <a:xfrm>
            <a:off x="677334" y="2160589"/>
            <a:ext cx="3607795" cy="2767012"/>
          </a:xfrm>
          <a:solidFill>
            <a:schemeClr val="tx2">
              <a:lumMod val="20000"/>
              <a:lumOff val="80000"/>
            </a:schemeClr>
          </a:solidFill>
          <a:ln>
            <a:solidFill>
              <a:schemeClr val="accent1">
                <a:lumMod val="50000"/>
              </a:schemeClr>
            </a:solidFill>
          </a:ln>
        </p:spPr>
        <p:txBody>
          <a:bodyPr>
            <a:normAutofit fontScale="85000" lnSpcReduction="20000"/>
          </a:bodyPr>
          <a:lstStyle/>
          <a:p>
            <a:pPr marL="0" indent="0">
              <a:buNone/>
            </a:pP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Max</a:t>
            </a:r>
            <a:r>
              <a:rPr lang="en-US" dirty="0"/>
              <a:t>;</a:t>
            </a:r>
            <a:br>
              <a:rPr lang="en-US" dirty="0"/>
            </a:b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Positive</a:t>
            </a:r>
            <a:r>
              <a:rPr lang="en-US" dirty="0"/>
              <a:t>;</a:t>
            </a:r>
            <a:br>
              <a:rPr lang="en-US" dirty="0"/>
            </a:br>
            <a:endParaRPr lang="en-US" dirty="0">
              <a:solidFill>
                <a:srgbClr val="0033B3"/>
              </a:solidFill>
              <a:effectLst/>
            </a:endParaRPr>
          </a:p>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endParaRPr lang="en-IL" dirty="0"/>
          </a:p>
        </p:txBody>
      </p:sp>
      <p:sp>
        <p:nvSpPr>
          <p:cNvPr id="4" name="Content Placeholder 3">
            <a:extLst>
              <a:ext uri="{FF2B5EF4-FFF2-40B4-BE49-F238E27FC236}">
                <a16:creationId xmlns:a16="http://schemas.microsoft.com/office/drawing/2014/main" id="{FBE96A6A-823A-5D5D-7325-8ACE6BE44F24}"/>
              </a:ext>
            </a:extLst>
          </p:cNvPr>
          <p:cNvSpPr>
            <a:spLocks noGrp="1"/>
          </p:cNvSpPr>
          <p:nvPr>
            <p:ph sz="half" idx="2"/>
          </p:nvPr>
        </p:nvSpPr>
        <p:spPr>
          <a:xfrm>
            <a:off x="3362098" y="3544094"/>
            <a:ext cx="7592773" cy="2390541"/>
          </a:xfrm>
          <a:solidFill>
            <a:schemeClr val="accent1">
              <a:lumMod val="20000"/>
              <a:lumOff val="80000"/>
            </a:schemeClr>
          </a:solidFill>
          <a:ln>
            <a:solidFill>
              <a:schemeClr val="accent1">
                <a:lumMod val="50000"/>
              </a:schemeClr>
            </a:solidFill>
          </a:ln>
        </p:spPr>
        <p:txBody>
          <a:bodyPr>
            <a:noAutofit/>
          </a:bodyPr>
          <a:lstStyle/>
          <a:p>
            <a:pPr marL="0" indent="0">
              <a:buNone/>
            </a:pPr>
            <a:r>
              <a:rPr lang="en-US" sz="1600" dirty="0">
                <a:solidFill>
                  <a:srgbClr val="0033B3"/>
                </a:solidFill>
                <a:effectLst/>
              </a:rPr>
              <a:t>import </a:t>
            </a:r>
            <a:r>
              <a:rPr lang="en-US" sz="1600" b="1" dirty="0" err="1">
                <a:solidFill>
                  <a:srgbClr val="000000"/>
                </a:solidFill>
                <a:effectLst/>
              </a:rPr>
              <a:t>javax.validation</a:t>
            </a:r>
            <a:r>
              <a:rPr lang="en-US" sz="1600" dirty="0" err="1">
                <a:solidFill>
                  <a:srgbClr val="000000"/>
                </a:solidFill>
                <a:effectLst/>
              </a:rPr>
              <a:t>.</a:t>
            </a:r>
            <a:r>
              <a:rPr lang="en-US" sz="1600" dirty="0" err="1">
                <a:solidFill>
                  <a:srgbClr val="9E880D"/>
                </a:solidFill>
                <a:effectLst/>
              </a:rPr>
              <a:t>Valid</a:t>
            </a:r>
            <a:r>
              <a:rPr lang="en-US" sz="1600" dirty="0"/>
              <a:t>;</a:t>
            </a:r>
            <a:endParaRPr lang="en-US" sz="1600" dirty="0">
              <a:solidFill>
                <a:srgbClr val="9E880D"/>
              </a:solidFill>
              <a:effectLst/>
            </a:endParaRPr>
          </a:p>
          <a:p>
            <a:pPr marL="0" indent="0">
              <a:buNone/>
            </a:pPr>
            <a:r>
              <a:rPr lang="en-US" sz="1600" dirty="0">
                <a:solidFill>
                  <a:srgbClr val="9E880D"/>
                </a:solidFill>
                <a:effectLst/>
              </a:rPr>
              <a:t>@</a:t>
            </a:r>
            <a:r>
              <a:rPr lang="en-US" sz="1600" dirty="0" err="1">
                <a:solidFill>
                  <a:srgbClr val="9E880D"/>
                </a:solidFill>
                <a:effectLst/>
              </a:rPr>
              <a:t>RestController</a:t>
            </a:r>
            <a:br>
              <a:rPr lang="en-US" sz="1600" dirty="0">
                <a:solidFill>
                  <a:srgbClr val="9E880D"/>
                </a:solidFill>
                <a:effectLst/>
              </a:rPr>
            </a:br>
            <a:r>
              <a:rPr lang="en-US" sz="1600" dirty="0">
                <a:solidFill>
                  <a:srgbClr val="9E880D"/>
                </a:solidFill>
                <a:effectLst/>
              </a:rPr>
              <a:t>@</a:t>
            </a:r>
            <a:r>
              <a:rPr lang="en-US" sz="1600" dirty="0" err="1">
                <a:solidFill>
                  <a:srgbClr val="9E880D"/>
                </a:solidFill>
                <a:effectLst/>
              </a:rPr>
              <a:t>RequestMapping</a:t>
            </a:r>
            <a:r>
              <a:rPr lang="en-US" sz="1600" dirty="0"/>
              <a:t>(</a:t>
            </a:r>
            <a:r>
              <a:rPr lang="en-US" sz="1600" dirty="0">
                <a:solidFill>
                  <a:srgbClr val="067D17"/>
                </a:solidFill>
                <a:effectLst/>
              </a:rPr>
              <a:t>"calculate"</a:t>
            </a:r>
            <a:r>
              <a:rPr lang="en-US" sz="1600" dirty="0"/>
              <a:t>)</a:t>
            </a:r>
            <a:br>
              <a:rPr lang="en-US" sz="1600" dirty="0">
                <a:solidFill>
                  <a:srgbClr val="9E880D"/>
                </a:solidFill>
                <a:effectLst/>
              </a:rPr>
            </a:br>
            <a:r>
              <a:rPr lang="en-US" sz="1600" dirty="0">
                <a:solidFill>
                  <a:srgbClr val="0033B3"/>
                </a:solidFill>
                <a:effectLst/>
              </a:rPr>
              <a:t>public class </a:t>
            </a:r>
            <a:r>
              <a:rPr lang="en-US" sz="1600" dirty="0" err="1">
                <a:solidFill>
                  <a:srgbClr val="000000"/>
                </a:solidFill>
                <a:effectLst/>
              </a:rPr>
              <a:t>CalculateController</a:t>
            </a:r>
            <a:r>
              <a:rPr lang="en-US" sz="1600" dirty="0">
                <a:solidFill>
                  <a:srgbClr val="000000"/>
                </a:solidFill>
                <a:effectLst/>
              </a:rPr>
              <a:t> </a:t>
            </a:r>
            <a:r>
              <a:rPr lang="en-US" sz="1600" dirty="0"/>
              <a:t>{</a:t>
            </a:r>
          </a:p>
          <a:p>
            <a:pPr marL="0" indent="0">
              <a:buNone/>
            </a:pPr>
            <a:r>
              <a:rPr lang="en-US" sz="1600" dirty="0">
                <a:solidFill>
                  <a:srgbClr val="9E880D"/>
                </a:solidFill>
                <a:effectLst/>
              </a:rPr>
              <a:t>  @</a:t>
            </a:r>
            <a:r>
              <a:rPr lang="en-US" sz="1600" dirty="0" err="1">
                <a:solidFill>
                  <a:srgbClr val="9E880D"/>
                </a:solidFill>
                <a:effectLst/>
              </a:rPr>
              <a:t>PostMapping</a:t>
            </a:r>
            <a:r>
              <a:rPr lang="en-US" sz="1600" dirty="0"/>
              <a:t>(</a:t>
            </a:r>
            <a:r>
              <a:rPr lang="en-US" sz="1600" dirty="0">
                <a:solidFill>
                  <a:srgbClr val="067D17"/>
                </a:solidFill>
                <a:effectLst/>
              </a:rPr>
              <a:t>"/add"</a:t>
            </a:r>
            <a:r>
              <a:rPr lang="en-US" sz="1600" dirty="0"/>
              <a:t>)</a:t>
            </a:r>
            <a:br>
              <a:rPr lang="en-US" sz="1600" dirty="0"/>
            </a:br>
            <a:r>
              <a:rPr lang="en-US" sz="1600" dirty="0"/>
              <a:t>  </a:t>
            </a:r>
            <a:r>
              <a:rPr lang="en-US" sz="1600" dirty="0">
                <a:solidFill>
                  <a:srgbClr val="0033B3"/>
                </a:solidFill>
                <a:effectLst/>
              </a:rPr>
              <a:t>public </a:t>
            </a:r>
            <a:r>
              <a:rPr lang="en-US" sz="1600" dirty="0" err="1">
                <a:solidFill>
                  <a:srgbClr val="000000"/>
                </a:solidFill>
                <a:effectLst/>
              </a:rPr>
              <a:t>CalculateResponse</a:t>
            </a:r>
            <a:r>
              <a:rPr lang="en-US" sz="1600" dirty="0">
                <a:solidFill>
                  <a:srgbClr val="000000"/>
                </a:solidFill>
              </a:rPr>
              <a:t> </a:t>
            </a:r>
            <a:r>
              <a:rPr lang="en-US" sz="1600" dirty="0">
                <a:solidFill>
                  <a:srgbClr val="00627A"/>
                </a:solidFill>
                <a:effectLst/>
              </a:rPr>
              <a:t>create</a:t>
            </a:r>
            <a:r>
              <a:rPr lang="en-US" sz="1600" dirty="0"/>
              <a:t>(</a:t>
            </a:r>
            <a:r>
              <a:rPr lang="en-US" sz="1600" b="1" dirty="0">
                <a:solidFill>
                  <a:srgbClr val="9E880D"/>
                </a:solidFill>
                <a:effectLst/>
              </a:rPr>
              <a:t>@Valid </a:t>
            </a:r>
            <a:r>
              <a:rPr lang="en-US" sz="1600" dirty="0">
                <a:solidFill>
                  <a:srgbClr val="9E880D"/>
                </a:solidFill>
                <a:effectLst/>
              </a:rPr>
              <a:t>@</a:t>
            </a:r>
            <a:r>
              <a:rPr lang="en-US" sz="1600" dirty="0" err="1">
                <a:solidFill>
                  <a:srgbClr val="9E880D"/>
                </a:solidFill>
                <a:effectLst/>
              </a:rPr>
              <a:t>RequestBody</a:t>
            </a:r>
            <a:r>
              <a:rPr lang="en-US" sz="1600" dirty="0">
                <a:solidFill>
                  <a:srgbClr val="9E880D"/>
                </a:solidFill>
                <a:effectLst/>
              </a:rPr>
              <a:t> </a:t>
            </a:r>
            <a:r>
              <a:rPr lang="en-US" sz="1600" dirty="0" err="1">
                <a:solidFill>
                  <a:srgbClr val="000000"/>
                </a:solidFill>
                <a:effectLst/>
              </a:rPr>
              <a:t>CalculateRequest</a:t>
            </a:r>
            <a:r>
              <a:rPr lang="en-US" sz="1600" dirty="0">
                <a:solidFill>
                  <a:srgbClr val="000000"/>
                </a:solidFill>
                <a:effectLst/>
              </a:rPr>
              <a:t> </a:t>
            </a:r>
            <a:r>
              <a:rPr lang="en-US" sz="1600" dirty="0"/>
              <a:t>req) {</a:t>
            </a:r>
            <a:br>
              <a:rPr lang="en-US" sz="1600" dirty="0"/>
            </a:br>
            <a:r>
              <a:rPr lang="en-US" sz="1600" dirty="0"/>
              <a:t>    </a:t>
            </a:r>
            <a:r>
              <a:rPr lang="en-US" sz="1600" dirty="0">
                <a:solidFill>
                  <a:srgbClr val="0033B3"/>
                </a:solidFill>
                <a:effectLst/>
              </a:rPr>
              <a:t>return new </a:t>
            </a:r>
            <a:r>
              <a:rPr lang="en-US" sz="1600" dirty="0" err="1"/>
              <a:t>CalculateResponse</a:t>
            </a:r>
            <a:r>
              <a:rPr lang="en-US" sz="1600" dirty="0"/>
              <a:t>(req.</a:t>
            </a:r>
            <a:r>
              <a:rPr lang="en-US" sz="1600" dirty="0">
                <a:solidFill>
                  <a:srgbClr val="871094"/>
                </a:solidFill>
                <a:effectLst/>
              </a:rPr>
              <a:t>num1 </a:t>
            </a:r>
            <a:r>
              <a:rPr lang="en-US" sz="1600" dirty="0"/>
              <a:t>+ req.</a:t>
            </a:r>
            <a:r>
              <a:rPr lang="en-US" sz="1600" dirty="0">
                <a:solidFill>
                  <a:srgbClr val="871094"/>
                </a:solidFill>
                <a:effectLst/>
              </a:rPr>
              <a:t>num2</a:t>
            </a:r>
            <a:r>
              <a:rPr lang="en-US" sz="1600" dirty="0"/>
              <a:t>);</a:t>
            </a:r>
            <a:br>
              <a:rPr lang="en-US" sz="1600" dirty="0"/>
            </a:br>
            <a:r>
              <a:rPr lang="en-US" sz="1600" dirty="0"/>
              <a:t>}</a:t>
            </a:r>
            <a:endParaRPr lang="en-IL" sz="1600" dirty="0"/>
          </a:p>
        </p:txBody>
      </p:sp>
      <p:sp>
        <p:nvSpPr>
          <p:cNvPr id="5" name="TextBox 4">
            <a:extLst>
              <a:ext uri="{FF2B5EF4-FFF2-40B4-BE49-F238E27FC236}">
                <a16:creationId xmlns:a16="http://schemas.microsoft.com/office/drawing/2014/main" id="{98B2FA35-6BE3-B509-B68A-B367045E25B5}"/>
              </a:ext>
            </a:extLst>
          </p:cNvPr>
          <p:cNvSpPr txBox="1"/>
          <p:nvPr/>
        </p:nvSpPr>
        <p:spPr>
          <a:xfrm rot="10800000" flipV="1">
            <a:off x="4817569" y="2255804"/>
            <a:ext cx="5419358"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before the verified fields</a:t>
            </a:r>
            <a:endParaRPr lang="en-IL" sz="1400" i="1" dirty="0"/>
          </a:p>
        </p:txBody>
      </p:sp>
      <p:sp>
        <p:nvSpPr>
          <p:cNvPr id="6" name="Down Arrow 5">
            <a:extLst>
              <a:ext uri="{FF2B5EF4-FFF2-40B4-BE49-F238E27FC236}">
                <a16:creationId xmlns:a16="http://schemas.microsoft.com/office/drawing/2014/main" id="{156062CB-9EC4-1088-018F-A426AE8290D2}"/>
              </a:ext>
            </a:extLst>
          </p:cNvPr>
          <p:cNvSpPr/>
          <p:nvPr/>
        </p:nvSpPr>
        <p:spPr>
          <a:xfrm>
            <a:off x="6858000" y="3083867"/>
            <a:ext cx="187837" cy="1936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Left Arrow 6">
            <a:extLst>
              <a:ext uri="{FF2B5EF4-FFF2-40B4-BE49-F238E27FC236}">
                <a16:creationId xmlns:a16="http://schemas.microsoft.com/office/drawing/2014/main" id="{F97B257A-6844-CA89-E9D3-9C3B248D64CB}"/>
              </a:ext>
            </a:extLst>
          </p:cNvPr>
          <p:cNvSpPr/>
          <p:nvPr/>
        </p:nvSpPr>
        <p:spPr>
          <a:xfrm>
            <a:off x="4285129" y="2353364"/>
            <a:ext cx="532440" cy="147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TextBox 7">
            <a:extLst>
              <a:ext uri="{FF2B5EF4-FFF2-40B4-BE49-F238E27FC236}">
                <a16:creationId xmlns:a16="http://schemas.microsoft.com/office/drawing/2014/main" id="{6D81408E-10C4-E2B3-C18D-F829C8ED4111}"/>
              </a:ext>
            </a:extLst>
          </p:cNvPr>
          <p:cNvSpPr txBox="1"/>
          <p:nvPr/>
        </p:nvSpPr>
        <p:spPr>
          <a:xfrm rot="10800000" flipV="1">
            <a:off x="5791906" y="2776090"/>
            <a:ext cx="422993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a:t>
            </a:r>
            <a:r>
              <a:rPr lang="en-US" sz="1400" b="1" i="1" dirty="0"/>
              <a:t>@Valid</a:t>
            </a:r>
            <a:r>
              <a:rPr lang="en-US" sz="1400" b="1" i="1" u="none" strike="noStrike" dirty="0">
                <a:solidFill>
                  <a:srgbClr val="212529"/>
                </a:solidFill>
                <a:effectLst/>
                <a:latin typeface="system-ui"/>
              </a:rPr>
              <a:t> </a:t>
            </a:r>
            <a:r>
              <a:rPr lang="en-US" sz="1400" b="0" i="1" u="none" strike="noStrike" dirty="0">
                <a:solidFill>
                  <a:srgbClr val="212529"/>
                </a:solidFill>
                <a:effectLst/>
                <a:latin typeface="system-ui"/>
              </a:rPr>
              <a:t>to </a:t>
            </a:r>
            <a:r>
              <a:rPr lang="en-US" sz="1400" i="1" dirty="0"/>
              <a:t>@</a:t>
            </a:r>
            <a:r>
              <a:rPr lang="en-US" sz="1400" i="1" dirty="0" err="1"/>
              <a:t>RequestBody</a:t>
            </a:r>
            <a:endParaRPr lang="en-IL" sz="1400" i="1" dirty="0"/>
          </a:p>
        </p:txBody>
      </p:sp>
    </p:spTree>
    <p:extLst>
      <p:ext uri="{BB962C8B-B14F-4D97-AF65-F5344CB8AC3E}">
        <p14:creationId xmlns:p14="http://schemas.microsoft.com/office/powerpoint/2010/main" val="1428792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140D-1041-8E11-E85B-85B2E87F0EAB}"/>
              </a:ext>
            </a:extLst>
          </p:cNvPr>
          <p:cNvSpPr>
            <a:spLocks noGrp="1"/>
          </p:cNvSpPr>
          <p:nvPr>
            <p:ph type="title"/>
          </p:nvPr>
        </p:nvSpPr>
        <p:spPr/>
        <p:txBody>
          <a:bodyPr/>
          <a:lstStyle/>
          <a:p>
            <a:r>
              <a:rPr lang="en-IL" dirty="0"/>
              <a:t>Hands-on</a:t>
            </a:r>
          </a:p>
        </p:txBody>
      </p:sp>
      <p:sp>
        <p:nvSpPr>
          <p:cNvPr id="3" name="Content Placeholder 2">
            <a:extLst>
              <a:ext uri="{FF2B5EF4-FFF2-40B4-BE49-F238E27FC236}">
                <a16:creationId xmlns:a16="http://schemas.microsoft.com/office/drawing/2014/main" id="{02B2E2B9-3305-1CAF-1A88-B769AFA7E4A5}"/>
              </a:ext>
            </a:extLst>
          </p:cNvPr>
          <p:cNvSpPr>
            <a:spLocks noGrp="1"/>
          </p:cNvSpPr>
          <p:nvPr>
            <p:ph idx="1"/>
          </p:nvPr>
        </p:nvSpPr>
        <p:spPr/>
        <p:txBody>
          <a:bodyPr/>
          <a:lstStyle/>
          <a:p>
            <a:pPr marL="0" indent="0">
              <a:buNone/>
            </a:pPr>
            <a:r>
              <a:rPr lang="en-IL" dirty="0"/>
              <a:t>Implement the following improvements to the ATM service:</a:t>
            </a:r>
          </a:p>
          <a:p>
            <a:r>
              <a:rPr lang="en-IL" dirty="0"/>
              <a:t>Add configuration: define the initial balance on every account. </a:t>
            </a:r>
          </a:p>
          <a:p>
            <a:r>
              <a:rPr lang="en-IL" dirty="0"/>
              <a:t>Add validation to the input parameters:</a:t>
            </a:r>
          </a:p>
          <a:p>
            <a:pPr lvl="1"/>
            <a:r>
              <a:rPr lang="en-IL" dirty="0"/>
              <a:t>Validate that an input sum is a positive number.</a:t>
            </a:r>
          </a:p>
          <a:p>
            <a:pPr lvl="1"/>
            <a:r>
              <a:rPr lang="en-IL" dirty="0"/>
              <a:t>In the case of ‘insert’, validate that the inserted sum is between 1 and 1000.</a:t>
            </a:r>
          </a:p>
          <a:p>
            <a:r>
              <a:rPr lang="en-IL" dirty="0"/>
              <a:t>Add error handling to the ATC service:</a:t>
            </a:r>
          </a:p>
          <a:p>
            <a:pPr lvl="1"/>
            <a:r>
              <a:rPr lang="en-US" dirty="0"/>
              <a:t>In all requests, if the specified account is not </a:t>
            </a:r>
            <a:r>
              <a:rPr lang="en-US"/>
              <a:t>found – return 404.</a:t>
            </a:r>
            <a:endParaRPr lang="ru-RU" dirty="0"/>
          </a:p>
          <a:p>
            <a:pPr lvl="1"/>
            <a:r>
              <a:rPr lang="en-IL" dirty="0"/>
              <a:t>In the ‘withdraw’ request, if the requested sum is more than the balance on the account, return the error 500 and error message.</a:t>
            </a:r>
          </a:p>
          <a:p>
            <a:endParaRPr lang="en-IL" dirty="0"/>
          </a:p>
          <a:p>
            <a:endParaRPr lang="en-IL" dirty="0"/>
          </a:p>
        </p:txBody>
      </p:sp>
    </p:spTree>
    <p:extLst>
      <p:ext uri="{BB962C8B-B14F-4D97-AF65-F5344CB8AC3E}">
        <p14:creationId xmlns:p14="http://schemas.microsoft.com/office/powerpoint/2010/main" val="100663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153D-806B-C5B0-3248-9BA2AE9DA358}"/>
              </a:ext>
            </a:extLst>
          </p:cNvPr>
          <p:cNvSpPr>
            <a:spLocks noGrp="1"/>
          </p:cNvSpPr>
          <p:nvPr>
            <p:ph type="title"/>
          </p:nvPr>
        </p:nvSpPr>
        <p:spPr/>
        <p:txBody>
          <a:bodyPr/>
          <a:lstStyle/>
          <a:p>
            <a:r>
              <a:rPr lang="en" sz="3600" dirty="0"/>
              <a:t>Initializing a Spring Boot application</a:t>
            </a:r>
            <a:endParaRPr lang="en-IL" dirty="0"/>
          </a:p>
        </p:txBody>
      </p:sp>
      <p:sp>
        <p:nvSpPr>
          <p:cNvPr id="3" name="Content Placeholder 2">
            <a:extLst>
              <a:ext uri="{FF2B5EF4-FFF2-40B4-BE49-F238E27FC236}">
                <a16:creationId xmlns:a16="http://schemas.microsoft.com/office/drawing/2014/main" id="{F6FD320E-FA87-1812-D96F-FD3CFC5757D4}"/>
              </a:ext>
            </a:extLst>
          </p:cNvPr>
          <p:cNvSpPr>
            <a:spLocks noGrp="1"/>
          </p:cNvSpPr>
          <p:nvPr>
            <p:ph idx="1"/>
          </p:nvPr>
        </p:nvSpPr>
        <p:spPr>
          <a:xfrm>
            <a:off x="677334" y="1679511"/>
            <a:ext cx="8596668" cy="4361852"/>
          </a:xfrm>
        </p:spPr>
        <p:txBody>
          <a:bodyPr/>
          <a:lstStyle/>
          <a:p>
            <a:pPr marL="0" indent="0">
              <a:buNone/>
            </a:pPr>
            <a:r>
              <a:rPr lang="en-IL" dirty="0"/>
              <a:t>What do we see in the that </a:t>
            </a:r>
            <a:r>
              <a:rPr lang="en-IL" dirty="0">
                <a:solidFill>
                  <a:srgbClr val="FF0000"/>
                </a:solidFill>
              </a:rPr>
              <a:t>pom.xml </a:t>
            </a:r>
            <a:r>
              <a:rPr lang="en-IL" dirty="0"/>
              <a:t>we get:</a:t>
            </a:r>
          </a:p>
          <a:p>
            <a:pPr marL="0" indent="0">
              <a:buNone/>
            </a:pPr>
            <a:endParaRPr lang="en-IL" dirty="0"/>
          </a:p>
        </p:txBody>
      </p:sp>
      <p:pic>
        <p:nvPicPr>
          <p:cNvPr id="5" name="Picture 4">
            <a:extLst>
              <a:ext uri="{FF2B5EF4-FFF2-40B4-BE49-F238E27FC236}">
                <a16:creationId xmlns:a16="http://schemas.microsoft.com/office/drawing/2014/main" id="{14ABECEA-5840-C0FE-94E0-502B3912E055}"/>
              </a:ext>
            </a:extLst>
          </p:cNvPr>
          <p:cNvPicPr>
            <a:picLocks noChangeAspect="1"/>
          </p:cNvPicPr>
          <p:nvPr/>
        </p:nvPicPr>
        <p:blipFill>
          <a:blip r:embed="rId2"/>
          <a:stretch>
            <a:fillRect/>
          </a:stretch>
        </p:blipFill>
        <p:spPr>
          <a:xfrm>
            <a:off x="677334" y="2313071"/>
            <a:ext cx="6475328" cy="2331118"/>
          </a:xfrm>
          <a:prstGeom prst="rect">
            <a:avLst/>
          </a:prstGeom>
        </p:spPr>
      </p:pic>
      <p:pic>
        <p:nvPicPr>
          <p:cNvPr id="6" name="Picture 5">
            <a:extLst>
              <a:ext uri="{FF2B5EF4-FFF2-40B4-BE49-F238E27FC236}">
                <a16:creationId xmlns:a16="http://schemas.microsoft.com/office/drawing/2014/main" id="{3F15E03E-F398-44BC-2E53-0258639F1AEE}"/>
              </a:ext>
            </a:extLst>
          </p:cNvPr>
          <p:cNvPicPr>
            <a:picLocks noChangeAspect="1"/>
          </p:cNvPicPr>
          <p:nvPr/>
        </p:nvPicPr>
        <p:blipFill>
          <a:blip r:embed="rId3"/>
          <a:stretch>
            <a:fillRect/>
          </a:stretch>
        </p:blipFill>
        <p:spPr>
          <a:xfrm>
            <a:off x="5169159" y="3050562"/>
            <a:ext cx="3886440" cy="852721"/>
          </a:xfrm>
          <a:prstGeom prst="rect">
            <a:avLst/>
          </a:prstGeom>
        </p:spPr>
      </p:pic>
      <p:pic>
        <p:nvPicPr>
          <p:cNvPr id="7" name="Picture 6">
            <a:extLst>
              <a:ext uri="{FF2B5EF4-FFF2-40B4-BE49-F238E27FC236}">
                <a16:creationId xmlns:a16="http://schemas.microsoft.com/office/drawing/2014/main" id="{FA3A0355-7897-5868-2B5A-AF2C0A547CDF}"/>
              </a:ext>
            </a:extLst>
          </p:cNvPr>
          <p:cNvPicPr>
            <a:picLocks noChangeAspect="1"/>
          </p:cNvPicPr>
          <p:nvPr/>
        </p:nvPicPr>
        <p:blipFill>
          <a:blip r:embed="rId4"/>
          <a:stretch>
            <a:fillRect/>
          </a:stretch>
        </p:blipFill>
        <p:spPr>
          <a:xfrm>
            <a:off x="4377154" y="4285209"/>
            <a:ext cx="3976714" cy="1390355"/>
          </a:xfrm>
          <a:prstGeom prst="rect">
            <a:avLst/>
          </a:prstGeom>
        </p:spPr>
      </p:pic>
      <p:cxnSp>
        <p:nvCxnSpPr>
          <p:cNvPr id="9" name="Straight Arrow Connector 8">
            <a:extLst>
              <a:ext uri="{FF2B5EF4-FFF2-40B4-BE49-F238E27FC236}">
                <a16:creationId xmlns:a16="http://schemas.microsoft.com/office/drawing/2014/main" id="{49062088-5A83-8A8F-C440-DF22C5ADF413}"/>
              </a:ext>
            </a:extLst>
          </p:cNvPr>
          <p:cNvCxnSpPr>
            <a:cxnSpLocks/>
          </p:cNvCxnSpPr>
          <p:nvPr/>
        </p:nvCxnSpPr>
        <p:spPr>
          <a:xfrm>
            <a:off x="4348065" y="3450165"/>
            <a:ext cx="1266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9821-438D-710A-E1AC-51ED85B31D23}"/>
              </a:ext>
            </a:extLst>
          </p:cNvPr>
          <p:cNvSpPr>
            <a:spLocks noGrp="1"/>
          </p:cNvSpPr>
          <p:nvPr>
            <p:ph type="title"/>
          </p:nvPr>
        </p:nvSpPr>
        <p:spPr/>
        <p:txBody>
          <a:bodyPr/>
          <a:lstStyle/>
          <a:p>
            <a:r>
              <a:rPr lang="en" sz="3600" dirty="0"/>
              <a:t>Initializing a Spring Boot application: @</a:t>
            </a:r>
            <a:r>
              <a:rPr lang="en" sz="3600" dirty="0" err="1"/>
              <a:t>SpringBootApplication</a:t>
            </a:r>
            <a:endParaRPr lang="en-IL" dirty="0"/>
          </a:p>
        </p:txBody>
      </p:sp>
      <p:sp>
        <p:nvSpPr>
          <p:cNvPr id="4" name="Rectangle 3">
            <a:extLst>
              <a:ext uri="{FF2B5EF4-FFF2-40B4-BE49-F238E27FC236}">
                <a16:creationId xmlns:a16="http://schemas.microsoft.com/office/drawing/2014/main" id="{17420095-9CE9-FE5C-7A6A-4F8F0A74F8FA}"/>
              </a:ext>
            </a:extLst>
          </p:cNvPr>
          <p:cNvSpPr/>
          <p:nvPr/>
        </p:nvSpPr>
        <p:spPr>
          <a:xfrm>
            <a:off x="677334" y="2487168"/>
            <a:ext cx="6518994" cy="27523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3A4447A8-151C-CF4C-7FC6-18C49316D52F}"/>
              </a:ext>
            </a:extLst>
          </p:cNvPr>
          <p:cNvSpPr>
            <a:spLocks noGrp="1"/>
          </p:cNvSpPr>
          <p:nvPr>
            <p:ph idx="1"/>
          </p:nvPr>
        </p:nvSpPr>
        <p:spPr/>
        <p:txBody>
          <a:bodyPr/>
          <a:lstStyle/>
          <a:p>
            <a:pPr marL="0" indent="0">
              <a:buNone/>
            </a:pPr>
            <a:r>
              <a:rPr lang="en-IL" dirty="0"/>
              <a:t>In the DemoApplication class we see:</a:t>
            </a:r>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DemoApplication</a:t>
            </a:r>
            <a:r>
              <a:rPr lang="en-US" dirty="0">
                <a:solidFill>
                  <a:srgbClr val="000000"/>
                </a:solidFill>
                <a:effectLst/>
              </a:rPr>
              <a:t> </a:t>
            </a:r>
            <a:r>
              <a:rPr lang="en-US" dirty="0"/>
              <a:t>{</a:t>
            </a:r>
            <a:br>
              <a:rPr lang="en-US" dirty="0"/>
            </a:br>
            <a:br>
              <a:rPr lang="en-US" dirty="0"/>
            </a:br>
            <a:r>
              <a:rPr lang="en-US" dirty="0"/>
              <a:t>   </a:t>
            </a:r>
            <a:r>
              <a:rPr lang="en-US" dirty="0">
                <a:solidFill>
                  <a:srgbClr val="0033B3"/>
                </a:solidFill>
                <a:effectLst/>
              </a:rPr>
              <a:t>public static void </a:t>
            </a:r>
            <a:r>
              <a:rPr lang="en-US" dirty="0">
                <a:solidFill>
                  <a:srgbClr val="00627A"/>
                </a:solidFill>
                <a:effectLst/>
              </a:rPr>
              <a:t>main</a:t>
            </a:r>
            <a:r>
              <a:rPr lang="en-US" dirty="0"/>
              <a:t>(</a:t>
            </a:r>
            <a:r>
              <a:rPr lang="en-US" dirty="0">
                <a:solidFill>
                  <a:srgbClr val="000000"/>
                </a:solidFill>
                <a:effectLst/>
              </a:rPr>
              <a:t>String</a:t>
            </a:r>
            <a:r>
              <a:rPr lang="en-US" dirty="0"/>
              <a:t>[] </a:t>
            </a:r>
            <a:r>
              <a:rPr lang="en-US" dirty="0" err="1"/>
              <a:t>args</a:t>
            </a:r>
            <a:r>
              <a:rPr lang="en-US" dirty="0"/>
              <a:t>) {</a:t>
            </a:r>
            <a:br>
              <a:rPr lang="en-US" dirty="0"/>
            </a:br>
            <a:r>
              <a:rPr lang="en-US" dirty="0"/>
              <a:t>      </a:t>
            </a:r>
            <a:r>
              <a:rPr lang="en-US" dirty="0" err="1">
                <a:solidFill>
                  <a:srgbClr val="000000"/>
                </a:solidFill>
                <a:effectLst/>
              </a:rPr>
              <a:t>SpringApplication</a:t>
            </a:r>
            <a:r>
              <a:rPr lang="en-US" dirty="0" err="1"/>
              <a:t>.</a:t>
            </a:r>
            <a:r>
              <a:rPr lang="en-US" i="1" dirty="0" err="1">
                <a:effectLst/>
              </a:rPr>
              <a:t>run</a:t>
            </a:r>
            <a:r>
              <a:rPr lang="en-US" dirty="0"/>
              <a:t>(</a:t>
            </a:r>
            <a:r>
              <a:rPr lang="en-US" dirty="0" err="1">
                <a:solidFill>
                  <a:srgbClr val="000000"/>
                </a:solidFill>
                <a:effectLst/>
              </a:rPr>
              <a:t>DemoApplication</a:t>
            </a:r>
            <a:r>
              <a:rPr lang="en-US" dirty="0" err="1"/>
              <a:t>.</a:t>
            </a:r>
            <a:r>
              <a:rPr lang="en-US" dirty="0" err="1">
                <a:solidFill>
                  <a:srgbClr val="0033B3"/>
                </a:solidFill>
                <a:effectLst/>
              </a:rPr>
              <a:t>class</a:t>
            </a:r>
            <a:r>
              <a:rPr lang="en-US" dirty="0"/>
              <a:t>, </a:t>
            </a:r>
            <a:r>
              <a:rPr lang="en-US" dirty="0" err="1"/>
              <a:t>args</a:t>
            </a:r>
            <a:r>
              <a:rPr lang="en-US" dirty="0"/>
              <a:t>);</a:t>
            </a:r>
            <a:br>
              <a:rPr lang="en-US" dirty="0"/>
            </a:br>
            <a:r>
              <a:rPr lang="en-US" dirty="0"/>
              <a:t>   }</a:t>
            </a:r>
            <a:br>
              <a:rPr lang="en-US" dirty="0"/>
            </a:br>
            <a:br>
              <a:rPr lang="en-US" dirty="0"/>
            </a:br>
            <a:r>
              <a:rPr lang="en-US" dirty="0"/>
              <a:t>}</a:t>
            </a:r>
            <a:br>
              <a:rPr lang="en-US" dirty="0"/>
            </a:br>
            <a:endParaRPr lang="en-IL" dirty="0"/>
          </a:p>
        </p:txBody>
      </p:sp>
    </p:spTree>
    <p:extLst>
      <p:ext uri="{BB962C8B-B14F-4D97-AF65-F5344CB8AC3E}">
        <p14:creationId xmlns:p14="http://schemas.microsoft.com/office/powerpoint/2010/main" val="147165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8B54-6AC1-2C4B-32A1-ADD55011DD89}"/>
              </a:ext>
            </a:extLst>
          </p:cNvPr>
          <p:cNvSpPr>
            <a:spLocks noGrp="1"/>
          </p:cNvSpPr>
          <p:nvPr>
            <p:ph type="title"/>
          </p:nvPr>
        </p:nvSpPr>
        <p:spPr/>
        <p:txBody>
          <a:bodyPr/>
          <a:lstStyle/>
          <a:p>
            <a:r>
              <a:rPr lang="en-IL" dirty="0"/>
              <a:t>Run the Spring Boot application:</a:t>
            </a:r>
          </a:p>
        </p:txBody>
      </p:sp>
      <p:sp>
        <p:nvSpPr>
          <p:cNvPr id="3" name="Content Placeholder 2">
            <a:extLst>
              <a:ext uri="{FF2B5EF4-FFF2-40B4-BE49-F238E27FC236}">
                <a16:creationId xmlns:a16="http://schemas.microsoft.com/office/drawing/2014/main" id="{8EAED6C3-ED9E-8D67-3D0B-766C665541C0}"/>
              </a:ext>
            </a:extLst>
          </p:cNvPr>
          <p:cNvSpPr>
            <a:spLocks noGrp="1"/>
          </p:cNvSpPr>
          <p:nvPr>
            <p:ph idx="1"/>
          </p:nvPr>
        </p:nvSpPr>
        <p:spPr/>
        <p:txBody>
          <a:bodyPr/>
          <a:lstStyle/>
          <a:p>
            <a:pPr marL="0" indent="0">
              <a:buNone/>
            </a:pPr>
            <a:r>
              <a:rPr lang="en-IL" dirty="0"/>
              <a:t>Log example:</a:t>
            </a:r>
          </a:p>
          <a:p>
            <a:endParaRPr lang="en-IL" dirty="0"/>
          </a:p>
          <a:p>
            <a:endParaRPr lang="en-IL" dirty="0"/>
          </a:p>
        </p:txBody>
      </p:sp>
      <p:pic>
        <p:nvPicPr>
          <p:cNvPr id="6" name="Picture 5">
            <a:extLst>
              <a:ext uri="{FF2B5EF4-FFF2-40B4-BE49-F238E27FC236}">
                <a16:creationId xmlns:a16="http://schemas.microsoft.com/office/drawing/2014/main" id="{EBEDAD0E-4957-D8BF-7633-C073BC3A2052}"/>
              </a:ext>
            </a:extLst>
          </p:cNvPr>
          <p:cNvPicPr>
            <a:picLocks noChangeAspect="1"/>
          </p:cNvPicPr>
          <p:nvPr/>
        </p:nvPicPr>
        <p:blipFill>
          <a:blip r:embed="rId2"/>
          <a:stretch>
            <a:fillRect/>
          </a:stretch>
        </p:blipFill>
        <p:spPr>
          <a:xfrm>
            <a:off x="677334" y="2966395"/>
            <a:ext cx="9030786" cy="2636546"/>
          </a:xfrm>
          <a:prstGeom prst="rect">
            <a:avLst/>
          </a:prstGeom>
        </p:spPr>
      </p:pic>
      <p:sp>
        <p:nvSpPr>
          <p:cNvPr id="4" name="TextBox 3">
            <a:extLst>
              <a:ext uri="{FF2B5EF4-FFF2-40B4-BE49-F238E27FC236}">
                <a16:creationId xmlns:a16="http://schemas.microsoft.com/office/drawing/2014/main" id="{C1931AFA-7776-098E-D81D-C446E96612AA}"/>
              </a:ext>
            </a:extLst>
          </p:cNvPr>
          <p:cNvSpPr txBox="1"/>
          <p:nvPr/>
        </p:nvSpPr>
        <p:spPr>
          <a:xfrm>
            <a:off x="4876801" y="2365377"/>
            <a:ext cx="4679576" cy="954107"/>
          </a:xfrm>
          <a:prstGeom prst="rect">
            <a:avLst/>
          </a:prstGeom>
          <a:solidFill>
            <a:schemeClr val="accent3">
              <a:lumMod val="20000"/>
              <a:lumOff val="80000"/>
            </a:schemeClr>
          </a:solidFill>
          <a:ln>
            <a:solidFill>
              <a:schemeClr val="accent1"/>
            </a:solidFill>
          </a:ln>
        </p:spPr>
        <p:txBody>
          <a:bodyPr wrap="square" rtlCol="0">
            <a:spAutoFit/>
          </a:bodyPr>
          <a:lstStyle/>
          <a:p>
            <a:r>
              <a:rPr lang="en-IL" sz="1400" u="sng" dirty="0"/>
              <a:t>Note</a:t>
            </a:r>
            <a:r>
              <a:rPr lang="en-IL" sz="1400" dirty="0"/>
              <a:t> that:</a:t>
            </a:r>
          </a:p>
          <a:p>
            <a:pPr marL="285750" indent="-285750">
              <a:buFont typeface="Arial" panose="020B0604020202020204" pitchFamily="34" charset="0"/>
              <a:buChar char="•"/>
            </a:pPr>
            <a:r>
              <a:rPr lang="en-IL" sz="1400" dirty="0"/>
              <a:t>the application server (Tomcat) is already started;</a:t>
            </a:r>
          </a:p>
          <a:p>
            <a:pPr marL="285750" indent="-285750">
              <a:buFont typeface="Arial" panose="020B0604020202020204" pitchFamily="34" charset="0"/>
              <a:buChar char="•"/>
            </a:pPr>
            <a:r>
              <a:rPr lang="en-US" sz="1400" dirty="0"/>
              <a:t>the</a:t>
            </a:r>
            <a:r>
              <a:rPr lang="en-IL" sz="1400" dirty="0"/>
              <a:t> microservice is listening to port 8080 (default Tomcat configuration)</a:t>
            </a:r>
          </a:p>
        </p:txBody>
      </p:sp>
    </p:spTree>
    <p:extLst>
      <p:ext uri="{BB962C8B-B14F-4D97-AF65-F5344CB8AC3E}">
        <p14:creationId xmlns:p14="http://schemas.microsoft.com/office/powerpoint/2010/main" val="59852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D095-9814-0D45-E3E9-2BD959A32745}"/>
              </a:ext>
            </a:extLst>
          </p:cNvPr>
          <p:cNvSpPr>
            <a:spLocks noGrp="1"/>
          </p:cNvSpPr>
          <p:nvPr>
            <p:ph type="title"/>
          </p:nvPr>
        </p:nvSpPr>
        <p:spPr/>
        <p:txBody>
          <a:bodyPr/>
          <a:lstStyle/>
          <a:p>
            <a:r>
              <a:rPr lang="en-IL" dirty="0"/>
              <a:t>Spring actuator</a:t>
            </a:r>
          </a:p>
        </p:txBody>
      </p:sp>
      <p:sp>
        <p:nvSpPr>
          <p:cNvPr id="3" name="Content Placeholder 2">
            <a:extLst>
              <a:ext uri="{FF2B5EF4-FFF2-40B4-BE49-F238E27FC236}">
                <a16:creationId xmlns:a16="http://schemas.microsoft.com/office/drawing/2014/main" id="{1631A864-3E80-FB46-B0CB-839298E5B593}"/>
              </a:ext>
            </a:extLst>
          </p:cNvPr>
          <p:cNvSpPr>
            <a:spLocks noGrp="1"/>
          </p:cNvSpPr>
          <p:nvPr>
            <p:ph idx="1"/>
          </p:nvPr>
        </p:nvSpPr>
        <p:spPr/>
        <p:txBody>
          <a:bodyPr>
            <a:normAutofit lnSpcReduction="10000"/>
          </a:bodyPr>
          <a:lstStyle/>
          <a:p>
            <a:pPr marL="0" indent="0">
              <a:buNone/>
            </a:pPr>
            <a:r>
              <a:rPr lang="en-US" sz="1800" dirty="0"/>
              <a:t>Let’s add something that we can get back without any code…</a:t>
            </a:r>
            <a:br>
              <a:rPr lang="en-US" sz="1800" dirty="0"/>
            </a:br>
            <a:r>
              <a:rPr lang="en-US" sz="1800" dirty="0"/>
              <a:t>In </a:t>
            </a:r>
            <a:r>
              <a:rPr lang="en-US" sz="1800" dirty="0" err="1"/>
              <a:t>pom.xml</a:t>
            </a:r>
            <a:r>
              <a:rPr lang="en-US" sz="1800" dirty="0"/>
              <a:t> add:</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r>
              <a:rPr lang="en-US" sz="1800" dirty="0" err="1">
                <a:solidFill>
                  <a:srgbClr val="000000"/>
                </a:solidFill>
                <a:latin typeface="Consolas" panose="020B0609020204030204" pitchFamily="49" charset="0"/>
              </a:rPr>
              <a:t>org.springframework.boot</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spring-boot-starter-actuator</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0" indent="0">
              <a:buNone/>
            </a:pPr>
            <a:r>
              <a:rPr lang="en-US" sz="1800" dirty="0"/>
              <a:t>Going now to </a:t>
            </a:r>
            <a:r>
              <a:rPr lang="en-US" sz="1800" dirty="0">
                <a:hlinkClick r:id="rId2"/>
              </a:rPr>
              <a:t>http://localhost:8080/actuator/health</a:t>
            </a:r>
            <a:endParaRPr lang="en-US" sz="1800" dirty="0"/>
          </a:p>
          <a:p>
            <a:pPr marL="0" indent="0">
              <a:buNone/>
            </a:pPr>
            <a:r>
              <a:rPr lang="en-US" sz="1800" dirty="0"/>
              <a:t>Should result with: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status":"UP</a:t>
            </a:r>
            <a:r>
              <a:rPr lang="en-US" sz="2000" dirty="0">
                <a:solidFill>
                  <a:srgbClr val="000000"/>
                </a:solidFill>
                <a:latin typeface="Consolas" panose="020B0609020204030204" pitchFamily="49" charset="0"/>
              </a:rPr>
              <a:t>"}</a:t>
            </a:r>
          </a:p>
          <a:p>
            <a:pPr marL="0" indent="0">
              <a:buNone/>
            </a:pPr>
            <a:r>
              <a:rPr lang="en-US" sz="1800" u="sng" dirty="0"/>
              <a:t>Note</a:t>
            </a:r>
            <a:r>
              <a:rPr lang="en-US" sz="1800" dirty="0"/>
              <a:t>: adding to </a:t>
            </a:r>
            <a:r>
              <a:rPr lang="en-US" sz="1800" dirty="0" err="1">
                <a:latin typeface="Consolas" panose="020B0609020204030204" pitchFamily="49" charset="0"/>
                <a:cs typeface="Consolas" panose="020B0609020204030204" pitchFamily="49" charset="0"/>
              </a:rPr>
              <a:t>src</a:t>
            </a:r>
            <a:r>
              <a:rPr lang="en-US" sz="1800" dirty="0">
                <a:latin typeface="Consolas" panose="020B0609020204030204" pitchFamily="49" charset="0"/>
                <a:cs typeface="Consolas" panose="020B0609020204030204" pitchFamily="49" charset="0"/>
              </a:rPr>
              <a:t>/main/resources/</a:t>
            </a:r>
            <a:r>
              <a:rPr lang="en-US" sz="1800" dirty="0" err="1">
                <a:latin typeface="Consolas" panose="020B0609020204030204" pitchFamily="49" charset="0"/>
                <a:cs typeface="Consolas" panose="020B0609020204030204" pitchFamily="49" charset="0"/>
              </a:rPr>
              <a:t>application.properties</a:t>
            </a:r>
            <a:r>
              <a:rPr lang="en-US" sz="1800" dirty="0"/>
              <a:t> the line:</a:t>
            </a:r>
            <a:br>
              <a:rPr lang="en-US" sz="1800" dirty="0"/>
            </a:br>
            <a:r>
              <a:rPr lang="en-US" sz="1800" dirty="0"/>
              <a:t>	</a:t>
            </a:r>
            <a:r>
              <a:rPr lang="en-US" sz="1800" dirty="0" err="1">
                <a:latin typeface="Consolas" panose="020B0609020204030204" pitchFamily="49" charset="0"/>
                <a:cs typeface="Consolas" panose="020B0609020204030204" pitchFamily="49" charset="0"/>
              </a:rPr>
              <a:t>management.endpoint.health.show</a:t>
            </a:r>
            <a:r>
              <a:rPr lang="en-US" sz="1800" dirty="0">
                <a:latin typeface="Consolas" panose="020B0609020204030204" pitchFamily="49" charset="0"/>
                <a:cs typeface="Consolas" panose="020B0609020204030204" pitchFamily="49" charset="0"/>
              </a:rPr>
              <a:t>-details=</a:t>
            </a:r>
            <a:r>
              <a:rPr lang="en-US" sz="1800" b="1" dirty="0">
                <a:latin typeface="Consolas" panose="020B0609020204030204" pitchFamily="49" charset="0"/>
                <a:cs typeface="Consolas" panose="020B0609020204030204" pitchFamily="49" charset="0"/>
              </a:rPr>
              <a:t>always</a:t>
            </a:r>
            <a:br>
              <a:rPr lang="en-US" sz="1800" dirty="0"/>
            </a:br>
            <a:r>
              <a:rPr lang="en-US" sz="1800" dirty="0"/>
              <a:t>will show more info for actuator/health</a:t>
            </a:r>
          </a:p>
          <a:p>
            <a:endParaRPr lang="en-IL" dirty="0"/>
          </a:p>
        </p:txBody>
      </p:sp>
    </p:spTree>
    <p:extLst>
      <p:ext uri="{BB962C8B-B14F-4D97-AF65-F5344CB8AC3E}">
        <p14:creationId xmlns:p14="http://schemas.microsoft.com/office/powerpoint/2010/main" val="13323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088E-BB75-87DD-1B80-622F6D2CC4C6}"/>
              </a:ext>
            </a:extLst>
          </p:cNvPr>
          <p:cNvSpPr>
            <a:spLocks noGrp="1"/>
          </p:cNvSpPr>
          <p:nvPr>
            <p:ph type="title"/>
          </p:nvPr>
        </p:nvSpPr>
        <p:spPr/>
        <p:txBody>
          <a:bodyPr/>
          <a:lstStyle/>
          <a:p>
            <a:r>
              <a:rPr lang="en-IL" dirty="0"/>
              <a:t>Adding our own microservice</a:t>
            </a:r>
          </a:p>
        </p:txBody>
      </p:sp>
      <p:sp>
        <p:nvSpPr>
          <p:cNvPr id="5" name="Rectangle 4">
            <a:extLst>
              <a:ext uri="{FF2B5EF4-FFF2-40B4-BE49-F238E27FC236}">
                <a16:creationId xmlns:a16="http://schemas.microsoft.com/office/drawing/2014/main" id="{D265E6E5-C365-53FE-915E-8FBB9AD41861}"/>
              </a:ext>
            </a:extLst>
          </p:cNvPr>
          <p:cNvSpPr/>
          <p:nvPr/>
        </p:nvSpPr>
        <p:spPr>
          <a:xfrm>
            <a:off x="677334" y="2587752"/>
            <a:ext cx="7433394" cy="341071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E3C32BD9-EC38-396E-072B-2C8CD3CD4DC6}"/>
              </a:ext>
            </a:extLst>
          </p:cNvPr>
          <p:cNvSpPr>
            <a:spLocks noGrp="1"/>
          </p:cNvSpPr>
          <p:nvPr>
            <p:ph idx="1"/>
          </p:nvPr>
        </p:nvSpPr>
        <p:spPr>
          <a:solidFill>
            <a:schemeClr val="tx2">
              <a:lumMod val="20000"/>
              <a:lumOff val="80000"/>
            </a:schemeClr>
          </a:solidFill>
        </p:spPr>
        <p:txBody>
          <a:bodyPr/>
          <a:lstStyle/>
          <a:p>
            <a:pPr marL="0" indent="0">
              <a:buNone/>
            </a:pPr>
            <a:r>
              <a:rPr lang="en-US" dirty="0"/>
              <a:t>Let's</a:t>
            </a:r>
            <a:r>
              <a:rPr lang="en-IL" dirty="0"/>
              <a:t> add a new class:</a:t>
            </a:r>
          </a:p>
          <a:p>
            <a:pPr marL="0" indent="0">
              <a:buNone/>
            </a:pPr>
            <a:r>
              <a:rPr lang="en-US" dirty="0">
                <a:solidFill>
                  <a:srgbClr val="0033B3"/>
                </a:solidFill>
                <a:effectLst/>
              </a:rPr>
              <a:t>package </a:t>
            </a:r>
            <a:r>
              <a:rPr lang="en-US" dirty="0" err="1">
                <a:solidFill>
                  <a:srgbClr val="000000"/>
                </a:solidFill>
                <a:effectLst/>
              </a:rPr>
              <a:t>com.example.demo</a:t>
            </a:r>
            <a:r>
              <a:rPr lang="en-US" dirty="0"/>
              <a:t>;</a:t>
            </a:r>
            <a:br>
              <a:rPr lang="en-US" dirty="0"/>
            </a:b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RequestMapping</a:t>
            </a:r>
            <a:r>
              <a:rPr lang="en-US" dirty="0"/>
              <a:t>;</a:t>
            </a: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RestController</a:t>
            </a:r>
            <a:r>
              <a:rPr lang="en-US" dirty="0"/>
              <a:t>;</a:t>
            </a:r>
            <a:br>
              <a:rPr lang="en-US" dirty="0"/>
            </a:br>
            <a:br>
              <a:rPr lang="en-US" dirty="0"/>
            </a:br>
            <a:r>
              <a:rPr lang="en-US" dirty="0">
                <a:solidFill>
                  <a:srgbClr val="9E880D"/>
                </a:solidFill>
                <a:effectLst/>
                <a:highlight>
                  <a:srgbClr val="FFFF00"/>
                </a:highlight>
              </a:rPr>
              <a:t>@</a:t>
            </a:r>
            <a:r>
              <a:rPr lang="en-US" dirty="0" err="1">
                <a:solidFill>
                  <a:srgbClr val="9E880D"/>
                </a:solidFill>
                <a:effectLst/>
                <a:highlight>
                  <a:srgbClr val="FFFF00"/>
                </a:highlight>
              </a:rPr>
              <a:t>RestController</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HelloController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"/hello"</a:t>
            </a:r>
            <a:r>
              <a:rPr lang="en-US" dirty="0">
                <a:highlight>
                  <a:srgbClr val="FFFF00"/>
                </a:highlight>
              </a:rPr>
              <a:t>)</a:t>
            </a:r>
            <a:br>
              <a:rPr lang="en-US" dirty="0"/>
            </a:br>
            <a:r>
              <a:rPr lang="en-US" dirty="0"/>
              <a:t>    </a:t>
            </a:r>
            <a:r>
              <a:rPr lang="en-US" dirty="0">
                <a:solidFill>
                  <a:srgbClr val="0033B3"/>
                </a:solidFill>
                <a:effectLst/>
              </a:rPr>
              <a:t>public </a:t>
            </a:r>
            <a:r>
              <a:rPr lang="en-US" dirty="0">
                <a:solidFill>
                  <a:srgbClr val="000000"/>
                </a:solidFill>
                <a:effectLst/>
              </a:rPr>
              <a:t>String </a:t>
            </a:r>
            <a:r>
              <a:rPr lang="en-US" dirty="0">
                <a:solidFill>
                  <a:srgbClr val="00627A"/>
                </a:solidFill>
                <a:effectLst/>
              </a:rPr>
              <a:t>index</a:t>
            </a:r>
            <a:r>
              <a:rPr lang="en-US" dirty="0"/>
              <a:t>() {</a:t>
            </a:r>
            <a:br>
              <a:rPr lang="en-US" dirty="0"/>
            </a:br>
            <a:r>
              <a:rPr lang="en-US" dirty="0"/>
              <a:t>        </a:t>
            </a:r>
            <a:r>
              <a:rPr lang="en-US" dirty="0">
                <a:solidFill>
                  <a:srgbClr val="0033B3"/>
                </a:solidFill>
                <a:effectLst/>
              </a:rPr>
              <a:t>return </a:t>
            </a:r>
            <a:r>
              <a:rPr lang="en-US" dirty="0">
                <a:solidFill>
                  <a:srgbClr val="067D17"/>
                </a:solidFill>
                <a:effectLst/>
              </a:rPr>
              <a:t>"Hello, world!"</a:t>
            </a:r>
            <a:r>
              <a:rPr lang="en-US" dirty="0"/>
              <a:t>;</a:t>
            </a:r>
            <a:br>
              <a:rPr lang="en-US" dirty="0"/>
            </a:br>
            <a:r>
              <a:rPr lang="en-US" dirty="0"/>
              <a:t>    }</a:t>
            </a:r>
            <a:br>
              <a:rPr lang="en-US" dirty="0"/>
            </a:br>
            <a:r>
              <a:rPr lang="en-US" dirty="0"/>
              <a:t>}</a:t>
            </a:r>
            <a:endParaRPr lang="en-IL" dirty="0"/>
          </a:p>
        </p:txBody>
      </p:sp>
    </p:spTree>
    <p:extLst>
      <p:ext uri="{BB962C8B-B14F-4D97-AF65-F5344CB8AC3E}">
        <p14:creationId xmlns:p14="http://schemas.microsoft.com/office/powerpoint/2010/main" val="382110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693F-EF8C-1173-783B-5AA1072DEE39}"/>
              </a:ext>
            </a:extLst>
          </p:cNvPr>
          <p:cNvSpPr>
            <a:spLocks noGrp="1"/>
          </p:cNvSpPr>
          <p:nvPr>
            <p:ph type="title"/>
          </p:nvPr>
        </p:nvSpPr>
        <p:spPr/>
        <p:txBody>
          <a:bodyPr/>
          <a:lstStyle/>
          <a:p>
            <a:r>
              <a:rPr lang="en-IL" dirty="0"/>
              <a:t>Spring annotations for Microservice Beans</a:t>
            </a:r>
          </a:p>
        </p:txBody>
      </p:sp>
      <p:sp>
        <p:nvSpPr>
          <p:cNvPr id="3" name="Content Placeholder 2">
            <a:extLst>
              <a:ext uri="{FF2B5EF4-FFF2-40B4-BE49-F238E27FC236}">
                <a16:creationId xmlns:a16="http://schemas.microsoft.com/office/drawing/2014/main" id="{FA5A74E8-3A15-D34D-BF95-E1085423AE41}"/>
              </a:ext>
            </a:extLst>
          </p:cNvPr>
          <p:cNvSpPr>
            <a:spLocks noGrp="1"/>
          </p:cNvSpPr>
          <p:nvPr>
            <p:ph idx="1"/>
          </p:nvPr>
        </p:nvSpPr>
        <p:spPr/>
        <p:txBody>
          <a:bodyPr>
            <a:normAutofit/>
          </a:bodyPr>
          <a:lstStyle/>
          <a:p>
            <a:r>
              <a:rPr lang="en-US" sz="2400" b="1" i="1" dirty="0">
                <a:solidFill>
                  <a:srgbClr val="92D050"/>
                </a:solidFill>
              </a:rPr>
              <a:t>@Component </a:t>
            </a:r>
            <a:r>
              <a:rPr lang="en-US" sz="2400" dirty="0"/>
              <a:t>is a generic stereotype for any Spring-managed component. </a:t>
            </a:r>
            <a:r>
              <a:rPr lang="en-US" sz="2400" b="1" i="1" dirty="0">
                <a:solidFill>
                  <a:srgbClr val="92D050"/>
                </a:solidFill>
              </a:rPr>
              <a:t>@Repository</a:t>
            </a:r>
            <a:r>
              <a:rPr lang="en-US" sz="2400" dirty="0"/>
              <a:t>, </a:t>
            </a:r>
            <a:r>
              <a:rPr lang="en-US" sz="2400" b="1" i="1" dirty="0">
                <a:solidFill>
                  <a:srgbClr val="92D050"/>
                </a:solidFill>
              </a:rPr>
              <a:t>@Service</a:t>
            </a:r>
            <a:r>
              <a:rPr lang="en-US" sz="2400" dirty="0"/>
              <a:t>, and </a:t>
            </a:r>
            <a:r>
              <a:rPr lang="en-US" sz="2400" b="1" i="1" dirty="0">
                <a:solidFill>
                  <a:srgbClr val="92D050"/>
                </a:solidFill>
              </a:rPr>
              <a:t>@Controller </a:t>
            </a:r>
            <a:r>
              <a:rPr lang="en-US" sz="2400" dirty="0"/>
              <a:t>are specializations of @Component for more specific use cases (in the persistence, service, and presentation layers, respectively).</a:t>
            </a:r>
          </a:p>
          <a:p>
            <a:r>
              <a:rPr lang="en-US" sz="2400" b="1" i="1" dirty="0">
                <a:solidFill>
                  <a:srgbClr val="92D050"/>
                </a:solidFill>
              </a:rPr>
              <a:t>@</a:t>
            </a:r>
            <a:r>
              <a:rPr lang="en-US" sz="2400" b="1" i="1" dirty="0" err="1">
                <a:solidFill>
                  <a:srgbClr val="92D050"/>
                </a:solidFill>
              </a:rPr>
              <a:t>RestController</a:t>
            </a:r>
            <a:r>
              <a:rPr lang="en-US" sz="2400" b="1" i="1" dirty="0">
                <a:solidFill>
                  <a:srgbClr val="92D050"/>
                </a:solidFill>
              </a:rPr>
              <a:t> </a:t>
            </a:r>
            <a:r>
              <a:rPr lang="en-US" sz="2400" dirty="0"/>
              <a:t>is a specialized version of the controller. It includes the </a:t>
            </a:r>
            <a:r>
              <a:rPr lang="en-US" sz="2400" b="1" i="1" dirty="0">
                <a:solidFill>
                  <a:srgbClr val="92D050"/>
                </a:solidFill>
              </a:rPr>
              <a:t>@Controller </a:t>
            </a:r>
            <a:r>
              <a:rPr lang="en-US" sz="2400" dirty="0"/>
              <a:t>and </a:t>
            </a:r>
            <a:r>
              <a:rPr lang="en-US" sz="2400" b="1" i="1" dirty="0">
                <a:solidFill>
                  <a:srgbClr val="92D050"/>
                </a:solidFill>
              </a:rPr>
              <a:t>@</a:t>
            </a:r>
            <a:r>
              <a:rPr lang="en-US" sz="2400" b="1" i="1" dirty="0" err="1">
                <a:solidFill>
                  <a:srgbClr val="92D050"/>
                </a:solidFill>
              </a:rPr>
              <a:t>ResponseBody</a:t>
            </a:r>
            <a:r>
              <a:rPr lang="en-US" sz="2400" b="1" i="1" dirty="0">
                <a:solidFill>
                  <a:srgbClr val="92D050"/>
                </a:solidFill>
              </a:rPr>
              <a:t> </a:t>
            </a:r>
            <a:r>
              <a:rPr lang="en-US" sz="2400" dirty="0"/>
              <a:t>annotations, and as a result, simplifies the controller implementation.</a:t>
            </a:r>
            <a:endParaRPr lang="en-IL" sz="2400" dirty="0"/>
          </a:p>
        </p:txBody>
      </p:sp>
    </p:spTree>
    <p:extLst>
      <p:ext uri="{BB962C8B-B14F-4D97-AF65-F5344CB8AC3E}">
        <p14:creationId xmlns:p14="http://schemas.microsoft.com/office/powerpoint/2010/main" val="3023276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19479</TotalTime>
  <Words>3489</Words>
  <Application>Microsoft Macintosh PowerPoint</Application>
  <PresentationFormat>Widescreen</PresentationFormat>
  <Paragraphs>316</Paragraphs>
  <Slides>39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vt:lpstr>
      <vt:lpstr>Consolas</vt:lpstr>
      <vt:lpstr>Inter</vt:lpstr>
      <vt:lpstr>JetBrains Mono</vt:lpstr>
      <vt:lpstr>Menlo</vt:lpstr>
      <vt:lpstr>SFMono-Regular</vt:lpstr>
      <vt:lpstr>Source Code Pro</vt:lpstr>
      <vt:lpstr>system-ui</vt:lpstr>
      <vt:lpstr>Trebuchet MS</vt:lpstr>
      <vt:lpstr>verdana</vt:lpstr>
      <vt:lpstr>Wingdings 3</vt:lpstr>
      <vt:lpstr>Facet</vt:lpstr>
      <vt:lpstr>Creating Microservices with Spring Boot</vt:lpstr>
      <vt:lpstr>Part 1: create REST microservice with Spring Boot</vt:lpstr>
      <vt:lpstr>Initializing a Spring Boot application</vt:lpstr>
      <vt:lpstr>Initializing a Spring Boot application</vt:lpstr>
      <vt:lpstr>Initializing a Spring Boot application: @SpringBootApplication</vt:lpstr>
      <vt:lpstr>Run the Spring Boot application:</vt:lpstr>
      <vt:lpstr>Spring actuator</vt:lpstr>
      <vt:lpstr>Adding our own microservice</vt:lpstr>
      <vt:lpstr>Spring annotations for Microservice Beans</vt:lpstr>
      <vt:lpstr>More complicated request: @PathVariable</vt:lpstr>
      <vt:lpstr>More complicated request: @RequestParam</vt:lpstr>
      <vt:lpstr>More complicated request: JSON on POST</vt:lpstr>
      <vt:lpstr>Complex response: a Map</vt:lpstr>
      <vt:lpstr>Complex Response – our own object</vt:lpstr>
      <vt:lpstr>Testing with Spring Boot</vt:lpstr>
      <vt:lpstr>Testing with @SpringBootTest </vt:lpstr>
      <vt:lpstr>Testing With a Mock Environment </vt:lpstr>
      <vt:lpstr>Testing with @WebMvcTest</vt:lpstr>
      <vt:lpstr>Hands-on</vt:lpstr>
      <vt:lpstr>Part 2: Error handling in REST with Spring</vt:lpstr>
      <vt:lpstr>@ExceptionHandler </vt:lpstr>
      <vt:lpstr>@RestControllerAdvice </vt:lpstr>
      <vt:lpstr>@ResponseStatus</vt:lpstr>
      <vt:lpstr>Error Handling – handle custom exception</vt:lpstr>
      <vt:lpstr>How does Spring process the exception</vt:lpstr>
      <vt:lpstr>Part 3: Configuration in Spring Boot applications</vt:lpstr>
      <vt:lpstr>Properties in Java</vt:lpstr>
      <vt:lpstr>Configuration in Spring Boot applications</vt:lpstr>
      <vt:lpstr>Load configuration values in the code: @Value</vt:lpstr>
      <vt:lpstr>Load configuration values in the code: @ConfigurationProperties</vt:lpstr>
      <vt:lpstr>@ConfigurationProperties (cont.)</vt:lpstr>
      <vt:lpstr>@ConfigurationProperties: code sample</vt:lpstr>
      <vt:lpstr>More about @ConfigurationProperties: relaxed binding</vt:lpstr>
      <vt:lpstr>Configuration properties validation</vt:lpstr>
      <vt:lpstr>Environment variables</vt:lpstr>
      <vt:lpstr>Part 4: @RestController validation</vt:lpstr>
      <vt:lpstr>@RestController validation: validate path variable</vt:lpstr>
      <vt:lpstr>@RestController validation: validate request body</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Bensman, Julia</dc:creator>
  <cp:lastModifiedBy>Bensman, Julia</cp:lastModifiedBy>
  <cp:revision>24</cp:revision>
  <dcterms:created xsi:type="dcterms:W3CDTF">2022-12-26T21:13:42Z</dcterms:created>
  <dcterms:modified xsi:type="dcterms:W3CDTF">2023-05-19T15:00:20Z</dcterms:modified>
</cp:coreProperties>
</file>