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326" r:id="rId3"/>
    <p:sldId id="263" r:id="rId4"/>
    <p:sldId id="342" r:id="rId5"/>
    <p:sldId id="265" r:id="rId6"/>
    <p:sldId id="266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75" r:id="rId15"/>
    <p:sldId id="276" r:id="rId16"/>
    <p:sldId id="343" r:id="rId17"/>
    <p:sldId id="298" r:id="rId18"/>
    <p:sldId id="295" r:id="rId19"/>
    <p:sldId id="299" r:id="rId20"/>
    <p:sldId id="296" r:id="rId21"/>
    <p:sldId id="300" r:id="rId22"/>
    <p:sldId id="345" r:id="rId23"/>
    <p:sldId id="291" r:id="rId24"/>
    <p:sldId id="344" r:id="rId25"/>
    <p:sldId id="273" r:id="rId26"/>
    <p:sldId id="274" r:id="rId27"/>
    <p:sldId id="289" r:id="rId28"/>
    <p:sldId id="294" r:id="rId29"/>
    <p:sldId id="290" r:id="rId30"/>
    <p:sldId id="293" r:id="rId31"/>
    <p:sldId id="30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5"/>
    <p:restoredTop sz="90279"/>
  </p:normalViewPr>
  <p:slideViewPr>
    <p:cSldViewPr snapToGrid="0">
      <p:cViewPr varScale="1">
        <p:scale>
          <a:sx n="130" d="100"/>
          <a:sy n="130" d="100"/>
        </p:scale>
        <p:origin x="2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04/10/2024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85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188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033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83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If we will enter this </a:t>
            </a:r>
            <a:r>
              <a:rPr lang="en-US" sz="1200" dirty="0">
                <a:solidFill>
                  <a:srgbClr val="000000"/>
                </a:solidFill>
              </a:rPr>
              <a:t>annotation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on methods of controller classes, it will serve as the entry point for handling exceptions thrown within this controller only.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926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92D050"/>
                </a:solidFill>
              </a:rPr>
              <a:t>* @</a:t>
            </a:r>
            <a:r>
              <a:rPr lang="en-US" sz="1200" dirty="0" err="1">
                <a:solidFill>
                  <a:srgbClr val="92D050"/>
                </a:solidFill>
              </a:rPr>
              <a:t>RestControllerAdvice</a:t>
            </a:r>
            <a:r>
              <a:rPr lang="en-US" sz="1200" dirty="0"/>
              <a:t> is an annotation in Spring and, as the name suggests, is “advice” for multiple controllers. </a:t>
            </a:r>
          </a:p>
          <a:p>
            <a:r>
              <a:rPr lang="en-US" sz="1200" dirty="0"/>
              <a:t>* It enables the application of a single </a:t>
            </a:r>
            <a:r>
              <a:rPr lang="en-US" sz="1200" dirty="0">
                <a:solidFill>
                  <a:srgbClr val="92D050"/>
                </a:solidFill>
              </a:rPr>
              <a:t>@</a:t>
            </a:r>
            <a:r>
              <a:rPr lang="en-US" sz="1200" dirty="0" err="1">
                <a:solidFill>
                  <a:srgbClr val="92D050"/>
                </a:solidFill>
              </a:rPr>
              <a:t>ExceptionHandler</a:t>
            </a:r>
            <a:r>
              <a:rPr lang="en-US" sz="1200" dirty="0"/>
              <a:t> to multiple controllers. </a:t>
            </a:r>
          </a:p>
          <a:p>
            <a:r>
              <a:rPr lang="en-US" sz="1200" dirty="0"/>
              <a:t>* With this annotation, we can define how to treat such an exception in a single place, and the system will call this handler for thrown exceptions on classes covered by this </a:t>
            </a:r>
            <a:r>
              <a:rPr lang="en-US" sz="1200" dirty="0">
                <a:solidFill>
                  <a:srgbClr val="92D050"/>
                </a:solidFill>
              </a:rPr>
              <a:t>@</a:t>
            </a:r>
            <a:r>
              <a:rPr lang="en-US" sz="1200" dirty="0" err="1">
                <a:solidFill>
                  <a:srgbClr val="92D050"/>
                </a:solidFill>
              </a:rPr>
              <a:t>RestControllerAdvice</a:t>
            </a:r>
            <a:r>
              <a:rPr lang="en-US" sz="1200" dirty="0"/>
              <a:t>.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126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alculate/add/5/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calculate/add?num1=5&amp;num2=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numb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%7bnum1%7d/%7bnum2%7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universalAdd?numeralSystem=%7bDEC_or_HEX%7d" TargetMode="External"/><Relationship Id="rId4" Type="http://schemas.openxmlformats.org/officeDocument/2006/relationships/hyperlink" Target="http://localhost:8080/add/?num1=%7bvalue%7d&amp;num2=%7bvalue%7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bensman/SpringMicroservice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calculate/add/5/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878-E199-2756-B300-72074F63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Spring Boot for Beginners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A482-C189-3F76-854E-12BFC5CAC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dirty="0"/>
              <a:t>Lesson 2: Spring Boot for REST Microservices</a:t>
            </a:r>
            <a:endParaRPr lang="en-IL" sz="1500" dirty="0"/>
          </a:p>
          <a:p>
            <a:pPr algn="l">
              <a:lnSpc>
                <a:spcPct val="90000"/>
              </a:lnSpc>
            </a:pPr>
            <a:r>
              <a:rPr lang="en-IL" sz="1500" dirty="0"/>
              <a:t>Yulia Bensman, 2023</a:t>
            </a:r>
          </a:p>
        </p:txBody>
      </p:sp>
      <p:sp>
        <p:nvSpPr>
          <p:cNvPr id="50" name="Isosceles Triangle 4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2499BA24-AE93-B9A5-7439-CB08A38ED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93F-EF8C-1173-783B-5AA1072D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annotations for Microservice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74E8-3A15-D34D-BF95-E1085423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92D050"/>
                </a:solidFill>
              </a:rPr>
              <a:t>@Component </a:t>
            </a:r>
            <a:r>
              <a:rPr lang="en-US" sz="2400" dirty="0"/>
              <a:t>is a generic stereotype for any Spring-managed component. </a:t>
            </a:r>
            <a:r>
              <a:rPr lang="en-US" sz="2400" b="1" i="1" dirty="0">
                <a:solidFill>
                  <a:srgbClr val="92D050"/>
                </a:solidFill>
              </a:rPr>
              <a:t>@Repository</a:t>
            </a:r>
            <a:r>
              <a:rPr lang="en-US" sz="2400" dirty="0"/>
              <a:t>, </a:t>
            </a:r>
            <a:r>
              <a:rPr lang="en-US" sz="2400" b="1" i="1" dirty="0">
                <a:solidFill>
                  <a:srgbClr val="92D050"/>
                </a:solidFill>
              </a:rPr>
              <a:t>@Service</a:t>
            </a:r>
            <a:r>
              <a:rPr lang="en-US" sz="2400" dirty="0"/>
              <a:t>, and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are specializations of @Component for more specific use cases (in the persistence, service, and presentation layers, respectively).</a:t>
            </a:r>
          </a:p>
          <a:p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RestController</a:t>
            </a:r>
            <a:r>
              <a:rPr lang="en-US" sz="2400" b="1" i="1" dirty="0">
                <a:solidFill>
                  <a:srgbClr val="92D050"/>
                </a:solidFill>
              </a:rPr>
              <a:t> </a:t>
            </a:r>
            <a:r>
              <a:rPr lang="en-US" sz="2400" dirty="0"/>
              <a:t>is a specialized version of the controller. It includes the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and </a:t>
            </a:r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ResponseBody</a:t>
            </a:r>
            <a:r>
              <a:rPr lang="en-US" sz="2400" b="1" i="1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annotations, and as a result, simplifies the controller implementation.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23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EB5E-E2CF-BF02-4827-CDA97F4D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More complicated request: @</a:t>
            </a:r>
            <a:r>
              <a:rPr lang="en-US" sz="3400" dirty="0" err="1"/>
              <a:t>PathVariable</a:t>
            </a:r>
            <a:endParaRPr lang="en-IL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19886-4C64-67EE-1F28-57E2222281FE}"/>
              </a:ext>
            </a:extLst>
          </p:cNvPr>
          <p:cNvSpPr/>
          <p:nvPr/>
        </p:nvSpPr>
        <p:spPr>
          <a:xfrm>
            <a:off x="677334" y="2086321"/>
            <a:ext cx="6881706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4A9A-4B7C-9E3E-00C4-4203799E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6321"/>
            <a:ext cx="8596668" cy="4414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"calculate"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"/add/{num1}/{num2}"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http://localhost:8080/calculate/add/5/7/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-&gt; returns 12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9261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CCD1-3897-6D93-BC47-1A361014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complicated request: @</a:t>
            </a:r>
            <a:r>
              <a:rPr lang="en-US" sz="3200" dirty="0" err="1"/>
              <a:t>RequestParam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49389-EC8E-36D8-880A-D4BA6767B434}"/>
              </a:ext>
            </a:extLst>
          </p:cNvPr>
          <p:cNvSpPr/>
          <p:nvPr/>
        </p:nvSpPr>
        <p:spPr>
          <a:xfrm>
            <a:off x="677334" y="1585824"/>
            <a:ext cx="7656769" cy="1268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6824-00FC-0E69-33CA-6FF257D8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824"/>
            <a:ext cx="8875969" cy="45450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Inter"/>
              <a:hlinkClick r:id="rId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http://localhost:8080/calculate/add?num1=5&amp;num2=7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=&gt; 12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Inter"/>
            </a:endParaRP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be optional, though, with the </a:t>
            </a:r>
            <a:r>
              <a:rPr lang="en-US" b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attribute. (When the parameter isn't specified, the method parameter is bound to null).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required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=false)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num2)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use a default value, using the </a:t>
            </a:r>
            <a:r>
              <a:rPr lang="en-US" b="1" dirty="0" err="1">
                <a:solidFill>
                  <a:srgbClr val="212121"/>
                </a:solidFill>
                <a:latin typeface="Inter"/>
              </a:rPr>
              <a:t>defaultValue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 (in this case, 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is indeed set to 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false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). Note: value is of String type.</a:t>
            </a:r>
            <a:endParaRPr lang="en-US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defaultValue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=“100”)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</a:t>
            </a:r>
            <a:endParaRPr lang="en-US" dirty="0">
              <a:solidFill>
                <a:srgbClr val="21212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028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D5A-93E5-47FC-0B6D-AE4B334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>
            <a:normAutofit/>
          </a:bodyPr>
          <a:lstStyle/>
          <a:p>
            <a:r>
              <a:rPr lang="en-US" sz="3200" dirty="0"/>
              <a:t>More complicated request</a:t>
            </a:r>
            <a:r>
              <a:rPr lang="en-IL" sz="3200" dirty="0"/>
              <a:t>: JSON on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70D70-95FA-7D13-996C-792660B407BB}"/>
              </a:ext>
            </a:extLst>
          </p:cNvPr>
          <p:cNvSpPr/>
          <p:nvPr/>
        </p:nvSpPr>
        <p:spPr>
          <a:xfrm>
            <a:off x="677334" y="2160589"/>
            <a:ext cx="3866606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C81B6-E0F0-F9C6-4FE6-D929F6252C71}"/>
              </a:ext>
            </a:extLst>
          </p:cNvPr>
          <p:cNvSpPr/>
          <p:nvPr/>
        </p:nvSpPr>
        <p:spPr>
          <a:xfrm>
            <a:off x="677334" y="3979817"/>
            <a:ext cx="6829455" cy="170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7EF6-604B-5DA4-C8B6-8B1D51C2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PostMapping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94A63-ABE8-FF24-AA8F-D4CF3E430AB4}"/>
              </a:ext>
            </a:extLst>
          </p:cNvPr>
          <p:cNvSpPr/>
          <p:nvPr/>
        </p:nvSpPr>
        <p:spPr>
          <a:xfrm>
            <a:off x="5033554" y="2160589"/>
            <a:ext cx="3892732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"num1"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6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2008-1848-AAC5-3221-344BAE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Complex response: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CD97-05B2-9E74-0275-4AEBBEAB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F"/>
                </a:solidFill>
              </a:rPr>
              <a:t>// inside @</a:t>
            </a:r>
            <a:r>
              <a:rPr lang="en-US" sz="1800" dirty="0" err="1">
                <a:solidFill>
                  <a:srgbClr val="3F7F5F"/>
                </a:solidFill>
              </a:rPr>
              <a:t>RestController</a:t>
            </a:r>
            <a:endParaRPr lang="en-US" sz="1800" dirty="0">
              <a:solidFill>
                <a:srgbClr val="646464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46464"/>
                </a:solidFill>
              </a:rPr>
              <a:t>@</a:t>
            </a:r>
            <a:r>
              <a:rPr lang="en-US" sz="1800" dirty="0" err="1">
                <a:solidFill>
                  <a:srgbClr val="646464"/>
                </a:solidFill>
              </a:rPr>
              <a:t>GetMapping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A00FF"/>
                </a:solidFill>
              </a:rPr>
              <a:t>"/numbers"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Map&lt;Integer, List&lt;String&gt;&gt; numbers() {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var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A3E3E"/>
                </a:solidFill>
              </a:rPr>
              <a:t>map</a:t>
            </a:r>
            <a:r>
              <a:rPr lang="en-US" sz="1800" dirty="0">
                <a:solidFill>
                  <a:srgbClr val="000000"/>
                </a:solidFill>
              </a:rPr>
              <a:t> = </a:t>
            </a:r>
            <a:r>
              <a:rPr lang="en-US" sz="1800" b="1" dirty="0">
                <a:solidFill>
                  <a:srgbClr val="7F0055"/>
                </a:solidFill>
              </a:rPr>
              <a:t>new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HashMap&lt;Integer, List&lt;String&gt;&gt;();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(1, </a:t>
            </a:r>
            <a:r>
              <a:rPr lang="en-US" dirty="0" err="1">
                <a:solidFill>
                  <a:srgbClr val="000000"/>
                </a:solidFill>
                <a:effectLst/>
              </a:rPr>
              <a:t>List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of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"One"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"Echad"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(2, </a:t>
            </a:r>
            <a:r>
              <a:rPr lang="en-US" sz="1800" dirty="0" err="1">
                <a:solidFill>
                  <a:srgbClr val="000000"/>
                </a:solidFill>
              </a:rPr>
              <a:t>List.</a:t>
            </a:r>
            <a:r>
              <a:rPr lang="en-US" sz="1800" i="1" dirty="0" err="1">
                <a:solidFill>
                  <a:srgbClr val="000000"/>
                </a:solidFill>
              </a:rPr>
              <a:t>of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"Two"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</a:rPr>
              <a:t>Shtayim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return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map</a:t>
            </a:r>
            <a:r>
              <a:rPr lang="en-US" sz="1800" b="1" dirty="0">
                <a:solidFill>
                  <a:srgbClr val="000000"/>
                </a:solidFill>
              </a:rPr>
              <a:t>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</a:rPr>
              <a:t>}</a:t>
            </a:r>
          </a:p>
          <a:p>
            <a:pPr marL="3810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http://localhost:8080/numbers</a:t>
            </a:r>
            <a:r>
              <a:rPr lang="en-US" dirty="0">
                <a:latin typeface="Consolas" panose="020B0609020204030204" pitchFamily="49" charset="0"/>
              </a:rPr>
              <a:t> =&gt;  {"1":["One","</a:t>
            </a:r>
            <a:r>
              <a:rPr lang="en-US" dirty="0" err="1">
                <a:latin typeface="Consolas" panose="020B0609020204030204" pitchFamily="49" charset="0"/>
              </a:rPr>
              <a:t>Echad</a:t>
            </a:r>
            <a:r>
              <a:rPr lang="en-US" dirty="0">
                <a:latin typeface="Consolas" panose="020B0609020204030204" pitchFamily="49" charset="0"/>
              </a:rPr>
              <a:t>"],"2":["Two","</a:t>
            </a:r>
            <a:r>
              <a:rPr lang="en-US" dirty="0" err="1">
                <a:latin typeface="Consolas" panose="020B0609020204030204" pitchFamily="49" charset="0"/>
              </a:rPr>
              <a:t>Shtayim</a:t>
            </a:r>
            <a:r>
              <a:rPr lang="en-US" dirty="0">
                <a:latin typeface="Consolas" panose="020B0609020204030204" pitchFamily="49" charset="0"/>
              </a:rPr>
              <a:t>"]}</a:t>
            </a:r>
            <a:endParaRPr lang="en-US" dirty="0"/>
          </a:p>
          <a:p>
            <a:pPr marL="3810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476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821-9C54-F225-F54A-6692E342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Complex Response – our own object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C80C2-CC87-6FBE-77BD-954116049EC8}"/>
              </a:ext>
            </a:extLst>
          </p:cNvPr>
          <p:cNvSpPr/>
          <p:nvPr/>
        </p:nvSpPr>
        <p:spPr>
          <a:xfrm>
            <a:off x="677334" y="2211977"/>
            <a:ext cx="5418666" cy="162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3626B932-A7D0-428F-43DD-558B45CC99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1600" dirty="0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CalculateResponse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  <a:effectLst/>
              </a:rPr>
              <a:t>int </a:t>
            </a:r>
            <a:r>
              <a:rPr lang="en-US" sz="1600" dirty="0"/>
              <a:t>result) { </a:t>
            </a:r>
            <a:r>
              <a:rPr lang="en-US" sz="16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>
                <a:solidFill>
                  <a:srgbClr val="871094"/>
                </a:solidFill>
                <a:effectLst/>
              </a:rPr>
              <a:t> </a:t>
            </a:r>
            <a:r>
              <a:rPr lang="en-US" sz="1600" dirty="0"/>
              <a:t>= result;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949B6-A203-9870-17DD-7A7C14E4B1FB}"/>
              </a:ext>
            </a:extLst>
          </p:cNvPr>
          <p:cNvSpPr/>
          <p:nvPr/>
        </p:nvSpPr>
        <p:spPr>
          <a:xfrm>
            <a:off x="677333" y="3883415"/>
            <a:ext cx="8423123" cy="142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מלבן 1">
            <a:extLst>
              <a:ext uri="{FF2B5EF4-FFF2-40B4-BE49-F238E27FC236}">
                <a16:creationId xmlns:a16="http://schemas.microsoft.com/office/drawing/2014/main" id="{62560722-59CA-5953-9995-27A10B997CE5}"/>
              </a:ext>
            </a:extLst>
          </p:cNvPr>
          <p:cNvSpPr/>
          <p:nvPr/>
        </p:nvSpPr>
        <p:spPr>
          <a:xfrm>
            <a:off x="677331" y="5416577"/>
            <a:ext cx="842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92D050"/>
                </a:solidFill>
                <a:latin typeface="Consolas" panose="020B0609020204030204" pitchFamily="49" charset="0"/>
              </a:rPr>
              <a:t>http://localhost:8080/calculate/add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"result"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3810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B2D1-08E2-D048-E3B2-B1CE6ABA88DF}"/>
              </a:ext>
            </a:extLst>
          </p:cNvPr>
          <p:cNvSpPr txBox="1"/>
          <p:nvPr/>
        </p:nvSpPr>
        <p:spPr>
          <a:xfrm>
            <a:off x="766354" y="3979817"/>
            <a:ext cx="814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dirty="0" err="1">
                <a:solidFill>
                  <a:srgbClr val="0070C0"/>
                </a:solidFill>
              </a:rPr>
              <a:t>CalculateResponse</a:t>
            </a:r>
            <a:r>
              <a:rPr lang="en-US" dirty="0"/>
              <a:t>(request.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 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267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sz="2000" dirty="0"/>
              <a:t>Implement the following APIs:</a:t>
            </a:r>
          </a:p>
          <a:p>
            <a:r>
              <a:rPr lang="en-IL" sz="2000" dirty="0"/>
              <a:t>GET </a:t>
            </a:r>
            <a:r>
              <a:rPr lang="en-US" sz="2000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sz="2000" u="sng" dirty="0">
                <a:solidFill>
                  <a:srgbClr val="92D050"/>
                </a:solidFill>
                <a:hlinkClick r:id="rId3"/>
              </a:rPr>
              <a:t>:8080/add/{num1}/{num2}</a:t>
            </a:r>
            <a:endParaRPr lang="en-US" sz="2000" u="sng" dirty="0">
              <a:solidFill>
                <a:srgbClr val="92D050"/>
              </a:solidFill>
            </a:endParaRPr>
          </a:p>
          <a:p>
            <a:r>
              <a:rPr lang="en-IL" sz="2000" dirty="0"/>
              <a:t>GET</a:t>
            </a:r>
            <a:r>
              <a:rPr lang="en-IL" sz="2000" u="sng" dirty="0">
                <a:solidFill>
                  <a:srgbClr val="92D050"/>
                </a:solidFill>
              </a:rPr>
              <a:t> </a:t>
            </a:r>
            <a:r>
              <a:rPr lang="en-US" sz="2000" u="sng" dirty="0">
                <a:solidFill>
                  <a:srgbClr val="99CA3C"/>
                </a:solidFill>
                <a:hlinkClick r:id="rId4"/>
              </a:rPr>
              <a:t>http://localhost</a:t>
            </a:r>
            <a:r>
              <a:rPr lang="en-US" sz="2000" u="sng" dirty="0">
                <a:solidFill>
                  <a:srgbClr val="92D050"/>
                </a:solidFill>
                <a:hlinkClick r:id="rId4"/>
              </a:rPr>
              <a:t>:8080/add/?num1={value}&amp;num2={value}</a:t>
            </a:r>
            <a:r>
              <a:rPr lang="en-US" sz="2000" u="sng" dirty="0">
                <a:solidFill>
                  <a:srgbClr val="92D050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where num2 is optional</a:t>
            </a:r>
            <a:endParaRPr lang="en-IL" sz="2000" u="sng" dirty="0">
              <a:solidFill>
                <a:srgbClr val="92D050"/>
              </a:solidFill>
            </a:endParaRPr>
          </a:p>
          <a:p>
            <a:r>
              <a:rPr lang="en-IL" sz="2000" dirty="0"/>
              <a:t>POST </a:t>
            </a:r>
            <a:r>
              <a:rPr lang="en-US" sz="2000" dirty="0">
                <a:hlinkClick r:id="rId5"/>
              </a:rPr>
              <a:t>http://localhost:8080/universalAdd?</a:t>
            </a:r>
            <a:r>
              <a:rPr lang="en-US" sz="2000" dirty="0">
                <a:solidFill>
                  <a:srgbClr val="080808"/>
                </a:solidFill>
                <a:hlinkClick r:id="rId5"/>
              </a:rPr>
              <a:t>numeralSystem={DEC_or_HEX}</a:t>
            </a:r>
            <a:r>
              <a:rPr lang="en-US" sz="2000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sz="1800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sz="1800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sz="1800" dirty="0">
                <a:solidFill>
                  <a:srgbClr val="080808"/>
                </a:solidFill>
              </a:rPr>
              <a:t>Recommendations: create a class </a:t>
            </a:r>
            <a:r>
              <a:rPr lang="en-US" sz="1800" i="1" dirty="0" err="1">
                <a:solidFill>
                  <a:srgbClr val="00B0F0"/>
                </a:solidFill>
              </a:rPr>
              <a:t>CalculationService</a:t>
            </a:r>
            <a:r>
              <a:rPr lang="en-US" sz="1800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20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</a:rPr>
              <a:t>and</a:t>
            </a:r>
            <a:r>
              <a:rPr lang="en-US" sz="20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0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20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sz="1800" dirty="0">
              <a:solidFill>
                <a:srgbClr val="080808"/>
              </a:solidFill>
            </a:endParaRP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5546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9755970" cy="392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Spring Boot provides several utilities and annotations to help when testing your application. Use 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starter (in the test scope).</a:t>
            </a:r>
          </a:p>
          <a:p>
            <a:pPr marL="0" indent="0">
              <a:buNone/>
            </a:pPr>
            <a:r>
              <a:rPr lang="en-US" sz="2100" dirty="0"/>
              <a:t>The starter imports: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4479099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</a:t>
            </a:r>
          </a:p>
          <a:p>
            <a:pPr lvl="1"/>
            <a:r>
              <a:rPr lang="en-US" sz="2400" dirty="0"/>
              <a:t>It means we can </a:t>
            </a:r>
            <a:r>
              <a:rPr lang="en-US" sz="2400" dirty="0">
                <a:solidFill>
                  <a:srgbClr val="92D050"/>
                </a:solidFill>
              </a:rPr>
              <a:t>@Autowire </a:t>
            </a:r>
            <a:r>
              <a:rPr lang="en-US" sz="24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2" y="2688335"/>
            <a:ext cx="5578653" cy="391894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(content().string(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6563819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6563819" y="2913418"/>
            <a:ext cx="308152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A89A-08CA-DDF0-5F3A-BABDC37B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Lesson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4AFF-DF9D-EDBF-3452-DAE18845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3200" dirty="0"/>
              <a:t>Create REST microservice with </a:t>
            </a:r>
            <a:r>
              <a:rPr lang="en-IL" sz="3200" dirty="0">
                <a:solidFill>
                  <a:srgbClr val="92D050"/>
                </a:solidFill>
              </a:rPr>
              <a:t>Spring Boot</a:t>
            </a:r>
          </a:p>
          <a:p>
            <a:r>
              <a:rPr lang="en-IL" sz="3200" dirty="0"/>
              <a:t>Testing with </a:t>
            </a:r>
            <a:r>
              <a:rPr lang="en-IL" sz="3200" dirty="0">
                <a:solidFill>
                  <a:srgbClr val="92D050"/>
                </a:solidFill>
              </a:rPr>
              <a:t>Spring Boot</a:t>
            </a:r>
          </a:p>
          <a:p>
            <a:r>
              <a:rPr lang="en-IL" sz="3200" dirty="0"/>
              <a:t>Error handling in REST with </a:t>
            </a:r>
            <a:r>
              <a:rPr lang="en-IL" sz="3200" dirty="0">
                <a:solidFill>
                  <a:srgbClr val="92D050"/>
                </a:solidFill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150592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	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5819-A67E-1F93-73EA-4CD35FF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@MockMvcTest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66AEC-747B-AA27-CC8B-6A8C2F2D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311"/>
            <a:ext cx="8596668" cy="430105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MockMvcTest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HelloController.class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MockBean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HelloService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helloService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(content().string(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EBD1A02-09DA-567C-33A8-D758BDEF1C6E}"/>
              </a:ext>
            </a:extLst>
          </p:cNvPr>
          <p:cNvSpPr/>
          <p:nvPr/>
        </p:nvSpPr>
        <p:spPr>
          <a:xfrm>
            <a:off x="5388076" y="2409173"/>
            <a:ext cx="2212259" cy="668593"/>
          </a:xfrm>
          <a:prstGeom prst="wedgeRoundRectCallout">
            <a:avLst>
              <a:gd name="adj1" fmla="val -102774"/>
              <a:gd name="adj2" fmla="val 371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WebMvcTest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tx1"/>
                </a:solidFill>
              </a:rPr>
              <a:t>also auto-configures </a:t>
            </a:r>
            <a:r>
              <a:rPr lang="en-US" sz="1400" dirty="0" err="1">
                <a:solidFill>
                  <a:schemeClr val="tx1"/>
                </a:solidFill>
              </a:rPr>
              <a:t>MockMvc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C4F4395-FA76-47A2-FF55-CA7D731E76A9}"/>
              </a:ext>
            </a:extLst>
          </p:cNvPr>
          <p:cNvSpPr/>
          <p:nvPr/>
        </p:nvSpPr>
        <p:spPr>
          <a:xfrm>
            <a:off x="6012425" y="3303640"/>
            <a:ext cx="2212259" cy="921494"/>
          </a:xfrm>
          <a:prstGeom prst="wedgeRoundRectCallout">
            <a:avLst>
              <a:gd name="adj1" fmla="val -115662"/>
              <a:gd name="adj2" fmla="val -224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Use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@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MockBean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tx1"/>
                </a:solidFill>
              </a:rPr>
              <a:t>to provide mock implementations for required dependencies</a:t>
            </a:r>
            <a:endParaRPr lang="en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0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Hands-on - Calculator</a:t>
            </a:r>
          </a:p>
        </p:txBody>
      </p:sp>
      <p:pic>
        <p:nvPicPr>
          <p:cNvPr id="27" name="Graphic 26" descr="Calculator">
            <a:extLst>
              <a:ext uri="{FF2B5EF4-FFF2-40B4-BE49-F238E27FC236}">
                <a16:creationId xmlns:a16="http://schemas.microsoft.com/office/drawing/2014/main" id="{2A9B074F-C199-4AED-8C93-9A00F8B1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Write tests to the Calculator APIs.</a:t>
            </a:r>
          </a:p>
          <a:p>
            <a:pPr marL="342900" indent="-342900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CCD1-E66A-700F-F290-363403959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5EA7-2E21-5442-29FD-F62D210A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Error handling in REST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D27C-5C94-3562-7C8E-4DB73BCD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/>
              <a:t>What do we expect from the REST microservice error handling?</a:t>
            </a:r>
          </a:p>
          <a:p>
            <a:r>
              <a:rPr lang="en-IL" sz="2400" dirty="0"/>
              <a:t>Handle all possible errors and report to the client detailed information about the problem.</a:t>
            </a:r>
          </a:p>
          <a:p>
            <a:r>
              <a:rPr lang="en-IL" sz="2400" dirty="0"/>
              <a:t>Build a centralized error-handling mechanism, to consolidate all errors we want to handle in one place. </a:t>
            </a:r>
          </a:p>
          <a:p>
            <a:r>
              <a:rPr lang="en-IL" sz="2400" dirty="0"/>
              <a:t>Provide a default error handling for unexpected exceptions.</a:t>
            </a:r>
          </a:p>
        </p:txBody>
      </p:sp>
    </p:spTree>
    <p:extLst>
      <p:ext uri="{BB962C8B-B14F-4D97-AF65-F5344CB8AC3E}">
        <p14:creationId xmlns:p14="http://schemas.microsoft.com/office/powerpoint/2010/main" val="30901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E1D-F7CD-9C2E-E611-F93910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-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765-B02E-FFFD-E528-AE539CB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3200" dirty="0"/>
              <a:t>Annotations:</a:t>
            </a:r>
          </a:p>
          <a:p>
            <a:r>
              <a:rPr lang="en-IL" sz="3200" b="1" i="1" dirty="0">
                <a:solidFill>
                  <a:srgbClr val="0070C0"/>
                </a:solidFill>
              </a:rPr>
              <a:t>@ResponseStatus</a:t>
            </a:r>
            <a:r>
              <a:rPr lang="en-IL" sz="3200" dirty="0"/>
              <a:t>, </a:t>
            </a:r>
          </a:p>
          <a:p>
            <a:r>
              <a:rPr lang="en-IL" sz="3200" b="1" i="1" dirty="0">
                <a:solidFill>
                  <a:srgbClr val="0070C0"/>
                </a:solidFill>
              </a:rPr>
              <a:t>@E</a:t>
            </a:r>
            <a:r>
              <a:rPr lang="en-US" sz="3200" b="1" i="1" dirty="0">
                <a:solidFill>
                  <a:srgbClr val="0070C0"/>
                </a:solidFill>
              </a:rPr>
              <a:t>x</a:t>
            </a:r>
            <a:r>
              <a:rPr lang="en-IL" sz="3200" b="1" i="1" dirty="0">
                <a:solidFill>
                  <a:srgbClr val="0070C0"/>
                </a:solidFill>
              </a:rPr>
              <a:t>ceptionHandler</a:t>
            </a:r>
            <a:r>
              <a:rPr lang="en-IL" sz="3200" dirty="0"/>
              <a:t>,</a:t>
            </a:r>
          </a:p>
          <a:p>
            <a:r>
              <a:rPr lang="en-IL" sz="3200" b="1" i="1" dirty="0">
                <a:solidFill>
                  <a:srgbClr val="0070C0"/>
                </a:solidFill>
              </a:rPr>
              <a:t>@RestControllerAdvice </a:t>
            </a:r>
          </a:p>
          <a:p>
            <a:r>
              <a:rPr lang="en-IL" sz="3200" dirty="0"/>
              <a:t>And class </a:t>
            </a:r>
            <a:r>
              <a:rPr lang="en-IL" sz="3200" b="1" i="1" dirty="0">
                <a:solidFill>
                  <a:srgbClr val="0070C0"/>
                </a:solidFill>
              </a:rPr>
              <a:t>ResponseEntityExceptionHandler</a:t>
            </a:r>
            <a:r>
              <a:rPr lang="en-IL" sz="3200" dirty="0"/>
              <a:t>.</a:t>
            </a:r>
            <a:endParaRPr lang="en-IL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05C-A01F-DF2C-310C-D7C0B2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017-A7BC-8FC0-887B-CD7EB94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is a Spring annotation that provides a mechanism to treat exceptions thrown during execution of handlers (controller operations).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FooController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  //...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@</a:t>
            </a:r>
            <a:r>
              <a:rPr lang="en-US" sz="1400" b="0" i="0" u="none" strike="noStrike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ExceptionHandler</a:t>
            </a: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({ CustomException1.class, CustomException2.class })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handleException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C5D2366A-525C-E7D7-E5A4-76E42D8597AD}"/>
              </a:ext>
            </a:extLst>
          </p:cNvPr>
          <p:cNvSpPr/>
          <p:nvPr/>
        </p:nvSpPr>
        <p:spPr>
          <a:xfrm>
            <a:off x="5724557" y="2354339"/>
            <a:ext cx="3549445" cy="1514167"/>
          </a:xfrm>
          <a:prstGeom prst="wedgeRectCallout">
            <a:avLst>
              <a:gd name="adj1" fmla="val -131083"/>
              <a:gd name="adj2" fmla="val 7094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Put the </a:t>
            </a:r>
            <a:r>
              <a:rPr lang="en-US" sz="1800" dirty="0">
                <a:solidFill>
                  <a:srgbClr val="000000"/>
                </a:solidFill>
              </a:rPr>
              <a:t>annotation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on method(s) of controller classes; it will serve as the entry point for handling exceptions thrown within this controller only.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6153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250-7750-4EB0-4704-385E3A74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37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DE07-0CC7-7A2A-D275-086560F9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665"/>
            <a:ext cx="8705205" cy="157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The most common approach is to use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on methods of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classes so that the Spring Boot exception handling will be applied globally for all application controllers (or to a subset of controllers, if specified).</a:t>
            </a:r>
          </a:p>
          <a:p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3886A2-DC96-9F85-6B64-62371E8A753A}"/>
              </a:ext>
            </a:extLst>
          </p:cNvPr>
          <p:cNvSpPr txBox="1">
            <a:spLocks/>
          </p:cNvSpPr>
          <p:nvPr/>
        </p:nvSpPr>
        <p:spPr>
          <a:xfrm>
            <a:off x="677334" y="3222522"/>
            <a:ext cx="8596668" cy="3345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ResponseStatus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70939-A780-664A-F4E6-B0642CE77225}"/>
              </a:ext>
            </a:extLst>
          </p:cNvPr>
          <p:cNvSpPr txBox="1"/>
          <p:nvPr/>
        </p:nvSpPr>
        <p:spPr>
          <a:xfrm rot="10800000" flipV="1">
            <a:off x="7944465" y="2959640"/>
            <a:ext cx="3419248" cy="938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6529CAB-01FF-5C94-44AF-1783F6551328}"/>
              </a:ext>
            </a:extLst>
          </p:cNvPr>
          <p:cNvSpPr/>
          <p:nvPr/>
        </p:nvSpPr>
        <p:spPr>
          <a:xfrm flipV="1">
            <a:off x="6890157" y="3429001"/>
            <a:ext cx="1054308" cy="995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A3EDC19C-5BA0-B857-61F2-DB729EC32544}"/>
              </a:ext>
            </a:extLst>
          </p:cNvPr>
          <p:cNvSpPr/>
          <p:nvPr/>
        </p:nvSpPr>
        <p:spPr>
          <a:xfrm>
            <a:off x="5791166" y="4485538"/>
            <a:ext cx="2174923" cy="995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4F696-CC74-67DF-054A-45A79600F082}"/>
              </a:ext>
            </a:extLst>
          </p:cNvPr>
          <p:cNvSpPr txBox="1"/>
          <p:nvPr/>
        </p:nvSpPr>
        <p:spPr>
          <a:xfrm rot="10800000" flipV="1">
            <a:off x="7966090" y="4232719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484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1DD-E732-E75C-9006-02A075B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@ResponseStatus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790-8D0C-D178-221E-CFDF116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the name suggests, </a:t>
            </a:r>
            <a:r>
              <a:rPr lang="en-US" sz="2800" dirty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ResponseStatus</a:t>
            </a:r>
            <a:r>
              <a:rPr lang="en-US" sz="2800" dirty="0">
                <a:solidFill>
                  <a:schemeClr val="accent2"/>
                </a:solidFill>
              </a:rPr>
              <a:t> </a:t>
            </a:r>
            <a:r>
              <a:rPr lang="en-US" sz="2800" dirty="0"/>
              <a:t>allows us to modify the HTTP status of our response. It can be applied in the following places:</a:t>
            </a:r>
          </a:p>
          <a:p>
            <a:pPr lvl="1"/>
            <a:r>
              <a:rPr lang="en-US" sz="2400" dirty="0"/>
              <a:t>On the exception class itself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ExceptionHandler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methods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ControllerAdvice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359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F2B-2C06-1DF4-5029-EAEE08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– handle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20F-6667-0C08-F70A-2C3B79F2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CCF0-C6F9-CC9C-7DA4-731C96258252}"/>
              </a:ext>
            </a:extLst>
          </p:cNvPr>
          <p:cNvSpPr txBox="1"/>
          <p:nvPr/>
        </p:nvSpPr>
        <p:spPr>
          <a:xfrm rot="10800000" flipV="1">
            <a:off x="6555547" y="1721096"/>
            <a:ext cx="430305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We’ll add handlers for new exceptions while improving the existing ones.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3A17193-6D56-DDFB-BF37-2536E4319EDB}"/>
              </a:ext>
            </a:extLst>
          </p:cNvPr>
          <p:cNvSpPr/>
          <p:nvPr/>
        </p:nvSpPr>
        <p:spPr>
          <a:xfrm>
            <a:off x="5556763" y="2506417"/>
            <a:ext cx="96818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8CCD6F9-C471-4CD8-A07A-24B3CA1DA871}"/>
              </a:ext>
            </a:extLst>
          </p:cNvPr>
          <p:cNvSpPr/>
          <p:nvPr/>
        </p:nvSpPr>
        <p:spPr>
          <a:xfrm>
            <a:off x="5683623" y="3764840"/>
            <a:ext cx="21749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6297-DA96-EAEB-6B46-96134E148F61}"/>
              </a:ext>
            </a:extLst>
          </p:cNvPr>
          <p:cNvSpPr txBox="1"/>
          <p:nvPr/>
        </p:nvSpPr>
        <p:spPr>
          <a:xfrm rot="10800000" flipV="1">
            <a:off x="5014785" y="4103395"/>
            <a:ext cx="282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Response code will be </a:t>
            </a:r>
            <a:r>
              <a:rPr lang="en-US" sz="11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HTTPStatus.FORBIDDEN</a:t>
            </a:r>
            <a:endParaRPr lang="en-IL" sz="11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FC1E1BF-48D7-D006-3879-71B9633F7EF0}"/>
              </a:ext>
            </a:extLst>
          </p:cNvPr>
          <p:cNvSpPr/>
          <p:nvPr/>
        </p:nvSpPr>
        <p:spPr>
          <a:xfrm flipV="1">
            <a:off x="4589065" y="4184504"/>
            <a:ext cx="386603" cy="99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105E6-6F80-858E-AD0F-8F734E50FFF1}"/>
              </a:ext>
            </a:extLst>
          </p:cNvPr>
          <p:cNvSpPr txBox="1"/>
          <p:nvPr/>
        </p:nvSpPr>
        <p:spPr>
          <a:xfrm rot="10800000" flipV="1">
            <a:off x="7858547" y="3512021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5497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A5E1-B918-27DD-CFB3-D3AEB376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1: create REST microservice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5047-95E4-8073-9BBF-318DDF5F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will go through the following steps:</a:t>
            </a:r>
          </a:p>
          <a:p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Creating a Spring Boot application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Running an “empty” application and checking it (sanity)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Adding and mapping our first RESTful microservice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Calling our microservice from the Postman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49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F62-DDAE-134D-8AA7-090B748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Spring process the exception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BDC222C-FB70-B40C-4069-635B84FC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6" y="1266247"/>
            <a:ext cx="6728791" cy="532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E06F-B9F8-0682-3412-3DC83D3AAFE2}"/>
              </a:ext>
            </a:extLst>
          </p:cNvPr>
          <p:cNvSpPr txBox="1"/>
          <p:nvPr/>
        </p:nvSpPr>
        <p:spPr>
          <a:xfrm>
            <a:off x="495730" y="1309511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through the following flow chart that traces the process of the exception handling by Spring if we have not built our own exception handler: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5304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93EC-5291-75D1-4BDB-C87F54F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Calculator – error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C63-DB01-31C6-0934-10DE49A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L" sz="2800" dirty="0"/>
              <a:t>Add error handling to the</a:t>
            </a:r>
            <a:r>
              <a:rPr lang="en-US" sz="2800" dirty="0"/>
              <a:t> Calculator service:</a:t>
            </a:r>
          </a:p>
          <a:p>
            <a:r>
              <a:rPr lang="en-US" sz="2800" dirty="0"/>
              <a:t>Return the message “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number format exception”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800" dirty="0"/>
              <a:t>in the case invalid numeric value has been sent.</a:t>
            </a:r>
          </a:p>
          <a:p>
            <a:r>
              <a:rPr lang="en-US" sz="2800" dirty="0"/>
              <a:t>Return the message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Access!"</a:t>
            </a:r>
            <a:r>
              <a:rPr lang="en-US" sz="2800" dirty="0"/>
              <a:t> in the case not supported numeral system has been sent.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See my repository: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https://github.com/ybensman/SpringMicroserviceDemo</a:t>
            </a:r>
            <a:endParaRPr lang="en-US" sz="2400" dirty="0"/>
          </a:p>
          <a:p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34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1A4F-E137-F364-8B9F-9B3CE47D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Create a new Spring Boot project from the IntelliJ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85DB5C-2272-48EF-D540-EFB21DF60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06159"/>
            <a:ext cx="4830766" cy="3881437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E3E9AE-B033-00AB-B0CA-4FB875D1D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61" y="2106160"/>
            <a:ext cx="4830767" cy="393032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10ABEDD6-3142-B5A1-BBF9-5A7F69F794D3}"/>
              </a:ext>
            </a:extLst>
          </p:cNvPr>
          <p:cNvSpPr/>
          <p:nvPr/>
        </p:nvSpPr>
        <p:spPr>
          <a:xfrm>
            <a:off x="5508100" y="4038600"/>
            <a:ext cx="29398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25DF21D8-6AD3-F09B-55FF-1C6C02EF685A}"/>
              </a:ext>
            </a:extLst>
          </p:cNvPr>
          <p:cNvSpPr/>
          <p:nvPr/>
        </p:nvSpPr>
        <p:spPr>
          <a:xfrm>
            <a:off x="7815944" y="4637313"/>
            <a:ext cx="2514600" cy="642257"/>
          </a:xfrm>
          <a:prstGeom prst="wedgeEllipseCallout">
            <a:avLst>
              <a:gd name="adj1" fmla="val -41071"/>
              <a:gd name="adj2" fmla="val -601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80808"/>
              </a:solidFill>
              <a:effectLst/>
            </a:endParaRPr>
          </a:p>
          <a:p>
            <a:pPr algn="ctr"/>
            <a:r>
              <a:rPr lang="en-US" sz="1100" b="1" dirty="0">
                <a:solidFill>
                  <a:srgbClr val="080808"/>
                </a:solidFill>
                <a:effectLst/>
              </a:rPr>
              <a:t>spring-boot-starter-web</a:t>
            </a:r>
            <a:r>
              <a:rPr lang="en-US" sz="1100" dirty="0">
                <a:solidFill>
                  <a:srgbClr val="080808"/>
                </a:solidFill>
                <a:effectLst/>
              </a:rPr>
              <a:t> will be added to the </a:t>
            </a:r>
            <a:r>
              <a:rPr lang="en-US" sz="1100" dirty="0" err="1">
                <a:solidFill>
                  <a:srgbClr val="080808"/>
                </a:solidFill>
                <a:effectLst/>
              </a:rPr>
              <a:t>POM.xml</a:t>
            </a:r>
            <a:endParaRPr lang="en-US" sz="1100" dirty="0">
              <a:solidFill>
                <a:srgbClr val="080808"/>
              </a:solidFill>
              <a:effectLst/>
            </a:endParaRPr>
          </a:p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564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153D-806B-C5B0-3248-9BA2AE9D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320E-FA87-1812-D96F-FD3CFC57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1"/>
            <a:ext cx="8596668" cy="4361852"/>
          </a:xfrm>
        </p:spPr>
        <p:txBody>
          <a:bodyPr/>
          <a:lstStyle/>
          <a:p>
            <a:pPr marL="0" indent="0">
              <a:buNone/>
            </a:pPr>
            <a:r>
              <a:rPr lang="en-IL" dirty="0"/>
              <a:t>What do we see in the that </a:t>
            </a:r>
            <a:r>
              <a:rPr lang="en-IL" dirty="0">
                <a:solidFill>
                  <a:srgbClr val="FF0000"/>
                </a:solidFill>
              </a:rPr>
              <a:t>pom.xml </a:t>
            </a:r>
            <a:r>
              <a:rPr lang="en-IL" dirty="0"/>
              <a:t>we get: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ECEA-5840-C0FE-94E0-502B3912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3071"/>
            <a:ext cx="6475328" cy="233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5E03E-F398-44BC-2E53-0258639F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59" y="3050562"/>
            <a:ext cx="3886440" cy="85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A0355-7897-5868-2B5A-AF2C0A54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54" y="4285209"/>
            <a:ext cx="3976714" cy="1390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62088-5A83-8A8F-C440-DF22C5ADF413}"/>
              </a:ext>
            </a:extLst>
          </p:cNvPr>
          <p:cNvCxnSpPr>
            <a:cxnSpLocks/>
          </p:cNvCxnSpPr>
          <p:nvPr/>
        </p:nvCxnSpPr>
        <p:spPr>
          <a:xfrm>
            <a:off x="4348065" y="3450165"/>
            <a:ext cx="1266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In the DemoApplication class we see: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8B54-6AC1-2C4B-32A1-ADD5501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Run the Spring Boot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D6C3-ED9E-8D67-3D0B-766C665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Log example:</a:t>
            </a:r>
          </a:p>
          <a:p>
            <a:endParaRPr lang="en-IL" dirty="0"/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DAD0E-4957-D8BF-7633-C073BC3A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66395"/>
            <a:ext cx="9030786" cy="2636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31AFA-7776-098E-D81D-C446E96612AA}"/>
              </a:ext>
            </a:extLst>
          </p:cNvPr>
          <p:cNvSpPr txBox="1"/>
          <p:nvPr/>
        </p:nvSpPr>
        <p:spPr>
          <a:xfrm>
            <a:off x="4876801" y="2365377"/>
            <a:ext cx="467957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u="sng" dirty="0"/>
              <a:t>Note</a:t>
            </a:r>
            <a:r>
              <a:rPr lang="en-IL" sz="1400" dirty="0"/>
              <a:t>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400" dirty="0"/>
              <a:t>the application server (Tomcat) is already started;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</a:t>
            </a:r>
            <a:r>
              <a:rPr lang="en-IL" sz="1400" dirty="0"/>
              <a:t> microservice is listening to port 8080 (default Tomcat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5985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88E-BB75-87DD-1B80-622F6D2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Adding our own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2BD9-EC38-396E-072B-2C8CD3C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885"/>
            <a:ext cx="8596668" cy="388077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Let's</a:t>
            </a:r>
            <a:r>
              <a:rPr lang="en-IL" dirty="0"/>
              <a:t> add a new class: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com.example.demo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RestController</a:t>
            </a:r>
            <a:endParaRPr lang="en-US" dirty="0">
              <a:solidFill>
                <a:srgbClr val="9E880D"/>
              </a:solidFill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Request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"hello"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HelloController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”world"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index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"Hello, world!"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4BDD-557E-12D6-6562-F8FCEC6765D7}"/>
              </a:ext>
            </a:extLst>
          </p:cNvPr>
          <p:cNvSpPr txBox="1"/>
          <p:nvPr/>
        </p:nvSpPr>
        <p:spPr>
          <a:xfrm>
            <a:off x="7066262" y="3727272"/>
            <a:ext cx="40849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00B050"/>
                </a:solidFill>
              </a:rPr>
              <a:t>@RequestMapping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@GetMapping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@PostMapping </a:t>
            </a:r>
            <a:r>
              <a:rPr lang="en-IL" dirty="0"/>
              <a:t>map web requests </a:t>
            </a:r>
            <a:r>
              <a:rPr lang="en-US" dirty="0"/>
              <a:t>to Spring Controller methods.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75F2-3852-FF70-F15E-F62F05AE420C}"/>
              </a:ext>
            </a:extLst>
          </p:cNvPr>
          <p:cNvCxnSpPr>
            <a:cxnSpLocks/>
          </p:cNvCxnSpPr>
          <p:nvPr/>
        </p:nvCxnSpPr>
        <p:spPr>
          <a:xfrm flipH="1">
            <a:off x="3780263" y="4249358"/>
            <a:ext cx="3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0024A8-4BC3-CD5E-E934-F7B42D1686BC}"/>
              </a:ext>
            </a:extLst>
          </p:cNvPr>
          <p:cNvSpPr txBox="1"/>
          <p:nvPr/>
        </p:nvSpPr>
        <p:spPr>
          <a:xfrm>
            <a:off x="677334" y="5879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http://localhost:8080/hello/world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-&gt; returns “Hello, world!”</a:t>
            </a:r>
          </a:p>
        </p:txBody>
      </p:sp>
    </p:spTree>
    <p:extLst>
      <p:ext uri="{BB962C8B-B14F-4D97-AF65-F5344CB8AC3E}">
        <p14:creationId xmlns:p14="http://schemas.microsoft.com/office/powerpoint/2010/main" val="3821101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46783</TotalTime>
  <Words>2361</Words>
  <Application>Microsoft Macintosh PowerPoint</Application>
  <PresentationFormat>Widescreen</PresentationFormat>
  <Paragraphs>204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Consolas</vt:lpstr>
      <vt:lpstr>Inter</vt:lpstr>
      <vt:lpstr>JetBrains Mono</vt:lpstr>
      <vt:lpstr>Menlo</vt:lpstr>
      <vt:lpstr>Source Code Pro</vt:lpstr>
      <vt:lpstr>system-ui</vt:lpstr>
      <vt:lpstr>Trebuchet MS</vt:lpstr>
      <vt:lpstr>Wingdings 3</vt:lpstr>
      <vt:lpstr>Facet</vt:lpstr>
      <vt:lpstr>Spring Boot for Beginners</vt:lpstr>
      <vt:lpstr>Lesson 2</vt:lpstr>
      <vt:lpstr>Part 1: create REST microservice with Spring Boot</vt:lpstr>
      <vt:lpstr>Create a new Spring Boot project from the IntelliJ</vt:lpstr>
      <vt:lpstr>Initializing a Spring Boot application</vt:lpstr>
      <vt:lpstr>Initializing a Spring Boot application: @SpringBootApplication</vt:lpstr>
      <vt:lpstr>Run the Spring Boot application:</vt:lpstr>
      <vt:lpstr>Spring actuator</vt:lpstr>
      <vt:lpstr>Adding our own microservice</vt:lpstr>
      <vt:lpstr>Spring annotations for Microservice Beans</vt:lpstr>
      <vt:lpstr>More complicated request: @PathVariable</vt:lpstr>
      <vt:lpstr>More complicated request: @RequestParam</vt:lpstr>
      <vt:lpstr>More complicated request: JSON on POST</vt:lpstr>
      <vt:lpstr>Complex response: a Map</vt:lpstr>
      <vt:lpstr>Complex Response – our own object</vt:lpstr>
      <vt:lpstr>Hands-on - Calculator</vt:lpstr>
      <vt:lpstr>Part 2: Testing with Spring Boot</vt:lpstr>
      <vt:lpstr>Testing with @SpringBootTest </vt:lpstr>
      <vt:lpstr>Testing With a Mock Environment</vt:lpstr>
      <vt:lpstr>Testing with @WebMvcTest</vt:lpstr>
      <vt:lpstr>@MockBean</vt:lpstr>
      <vt:lpstr>Testing with @MockMvcTest</vt:lpstr>
      <vt:lpstr>Hands-on - Calculator</vt:lpstr>
      <vt:lpstr>Part 3: Error handling in REST with Spring</vt:lpstr>
      <vt:lpstr>Error handling - solutions</vt:lpstr>
      <vt:lpstr>@ExceptionHandler </vt:lpstr>
      <vt:lpstr>@RestControllerAdvice </vt:lpstr>
      <vt:lpstr>@ResponseStatus</vt:lpstr>
      <vt:lpstr>Error Handling – handle custom exception</vt:lpstr>
      <vt:lpstr>How does Spring process the exception</vt:lpstr>
      <vt:lpstr>Hands On – Calculator – 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Bensman, Julia</cp:lastModifiedBy>
  <cp:revision>62</cp:revision>
  <dcterms:created xsi:type="dcterms:W3CDTF">2022-12-26T21:13:42Z</dcterms:created>
  <dcterms:modified xsi:type="dcterms:W3CDTF">2024-10-05T16:24:16Z</dcterms:modified>
</cp:coreProperties>
</file>