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7" r:id="rId10"/>
    <p:sldId id="270" r:id="rId11"/>
    <p:sldId id="271" r:id="rId12"/>
    <p:sldId id="272" r:id="rId13"/>
    <p:sldId id="275" r:id="rId14"/>
    <p:sldId id="276" r:id="rId15"/>
    <p:sldId id="298" r:id="rId16"/>
    <p:sldId id="295" r:id="rId17"/>
    <p:sldId id="299" r:id="rId18"/>
    <p:sldId id="296" r:id="rId19"/>
    <p:sldId id="300" r:id="rId20"/>
    <p:sldId id="291" r:id="rId21"/>
    <p:sldId id="273" r:id="rId22"/>
    <p:sldId id="274" r:id="rId23"/>
    <p:sldId id="289" r:id="rId24"/>
    <p:sldId id="294" r:id="rId25"/>
    <p:sldId id="290" r:id="rId26"/>
    <p:sldId id="293" r:id="rId27"/>
    <p:sldId id="303" r:id="rId28"/>
    <p:sldId id="262" r:id="rId29"/>
    <p:sldId id="307" r:id="rId30"/>
    <p:sldId id="320" r:id="rId31"/>
    <p:sldId id="322" r:id="rId32"/>
    <p:sldId id="257" r:id="rId33"/>
    <p:sldId id="259" r:id="rId34"/>
    <p:sldId id="261" r:id="rId35"/>
    <p:sldId id="306" r:id="rId36"/>
    <p:sldId id="281" r:id="rId37"/>
    <p:sldId id="282" r:id="rId38"/>
    <p:sldId id="283" r:id="rId39"/>
    <p:sldId id="285" r:id="rId40"/>
    <p:sldId id="323" r:id="rId41"/>
    <p:sldId id="313" r:id="rId42"/>
    <p:sldId id="325" r:id="rId43"/>
    <p:sldId id="309" r:id="rId44"/>
    <p:sldId id="308" r:id="rId45"/>
    <p:sldId id="310" r:id="rId46"/>
    <p:sldId id="311" r:id="rId47"/>
    <p:sldId id="287" r:id="rId48"/>
    <p:sldId id="312" r:id="rId49"/>
    <p:sldId id="288" r:id="rId50"/>
    <p:sldId id="314" r:id="rId51"/>
    <p:sldId id="284" r:id="rId52"/>
    <p:sldId id="32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/>
    <p:restoredTop sz="90271"/>
  </p:normalViewPr>
  <p:slideViewPr>
    <p:cSldViewPr snapToGrid="0">
      <p:cViewPr varScale="1">
        <p:scale>
          <a:sx n="128" d="100"/>
          <a:sy n="128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13/06/2023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033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lculate/add/5/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alculate/add?num1=5&amp;num2=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numb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878-E199-2756-B300-72074F63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1" y="802859"/>
            <a:ext cx="7697451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Spring Boot for REST Microservices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A482-C189-3F76-854E-12BFC5CAC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Yulia Bensman, 2023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2499BA24-AE93-B9A5-7439-CB08A38E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96" y="334809"/>
            <a:ext cx="2275406" cy="22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EB5E-E2CF-BF02-4827-CDA97F4D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More complicated request: @</a:t>
            </a:r>
            <a:r>
              <a:rPr lang="en-US" sz="3400" dirty="0" err="1"/>
              <a:t>PathVariable</a:t>
            </a:r>
            <a:endParaRPr lang="en-IL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19886-4C64-67EE-1F28-57E2222281FE}"/>
              </a:ext>
            </a:extLst>
          </p:cNvPr>
          <p:cNvSpPr/>
          <p:nvPr/>
        </p:nvSpPr>
        <p:spPr>
          <a:xfrm>
            <a:off x="677334" y="2086321"/>
            <a:ext cx="6881706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4A9A-4B7C-9E3E-00C4-4203799E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6321"/>
            <a:ext cx="8596668" cy="4414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"calculate"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"/add/{num1}/{num2}"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http://localhost:8080/calculate/add/5/7/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-&gt; returns 12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261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CD1-3897-6D93-BC47-1A361014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complicated request: @</a:t>
            </a:r>
            <a:r>
              <a:rPr lang="en-US" sz="3200" dirty="0" err="1"/>
              <a:t>RequestParam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49389-EC8E-36D8-880A-D4BA6767B434}"/>
              </a:ext>
            </a:extLst>
          </p:cNvPr>
          <p:cNvSpPr/>
          <p:nvPr/>
        </p:nvSpPr>
        <p:spPr>
          <a:xfrm>
            <a:off x="677334" y="1585824"/>
            <a:ext cx="7656769" cy="1268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6824-00FC-0E69-33CA-6FF257D8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824"/>
            <a:ext cx="8875969" cy="45450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Inter"/>
              <a:hlinkClick r:id="rId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http://localhost:8080/calculate/add?num1=5&amp;num2=7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=&gt; 12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be optional, though, with the </a:t>
            </a:r>
            <a:r>
              <a:rPr lang="en-US" b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attribute. (When the parameter isn't specified, the method parameter is bound to null).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required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=false)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num2)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use a default value, using the </a:t>
            </a:r>
            <a:r>
              <a:rPr lang="en-US" b="1" dirty="0" err="1">
                <a:solidFill>
                  <a:srgbClr val="212121"/>
                </a:solidFill>
                <a:latin typeface="Inter"/>
              </a:rPr>
              <a:t>defaultValue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 (in this case, 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is indeed set to 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false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). Note: value is of String type.</a:t>
            </a:r>
            <a:endParaRPr lang="en-US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defaultValue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=“100”)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</a:t>
            </a:r>
            <a:endParaRPr lang="en-US" dirty="0">
              <a:solidFill>
                <a:srgbClr val="21212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028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D5A-93E5-47FC-0B6D-AE4B334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US" sz="3200" dirty="0"/>
              <a:t>More complicated request</a:t>
            </a:r>
            <a:r>
              <a:rPr lang="en-IL" sz="3200" dirty="0"/>
              <a:t>: JSON on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0D70-95FA-7D13-996C-792660B407BB}"/>
              </a:ext>
            </a:extLst>
          </p:cNvPr>
          <p:cNvSpPr/>
          <p:nvPr/>
        </p:nvSpPr>
        <p:spPr>
          <a:xfrm>
            <a:off x="677334" y="2160589"/>
            <a:ext cx="3866606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C81B6-E0F0-F9C6-4FE6-D929F6252C71}"/>
              </a:ext>
            </a:extLst>
          </p:cNvPr>
          <p:cNvSpPr/>
          <p:nvPr/>
        </p:nvSpPr>
        <p:spPr>
          <a:xfrm>
            <a:off x="677334" y="3979817"/>
            <a:ext cx="6829455" cy="170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7EF6-604B-5DA4-C8B6-8B1D51C2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PostMapping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94A63-ABE8-FF24-AA8F-D4CF3E430AB4}"/>
              </a:ext>
            </a:extLst>
          </p:cNvPr>
          <p:cNvSpPr/>
          <p:nvPr/>
        </p:nvSpPr>
        <p:spPr>
          <a:xfrm>
            <a:off x="5033554" y="2160589"/>
            <a:ext cx="3892732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6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2008-1848-AAC5-3221-344BAE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Complex response: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CD97-05B2-9E74-0275-4AEBBEAB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</a:rPr>
              <a:t>// inside @</a:t>
            </a:r>
            <a:r>
              <a:rPr lang="en-US" sz="1800" dirty="0" err="1">
                <a:solidFill>
                  <a:srgbClr val="3F7F5F"/>
                </a:solidFill>
              </a:rPr>
              <a:t>RestController</a:t>
            </a:r>
            <a:endParaRPr lang="en-US" sz="1800" dirty="0">
              <a:solidFill>
                <a:srgbClr val="646464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46464"/>
                </a:solidFill>
              </a:rPr>
              <a:t>@</a:t>
            </a:r>
            <a:r>
              <a:rPr lang="en-US" sz="1800" dirty="0" err="1">
                <a:solidFill>
                  <a:srgbClr val="646464"/>
                </a:solidFill>
              </a:rPr>
              <a:t>GetMapping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"/numbers"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Map&lt;Integer, List&lt;String&gt;&gt; numbers() {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var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A3E3E"/>
                </a:solidFill>
              </a:rPr>
              <a:t>map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HashMap&lt;Integer, List&lt;String&gt;&gt;();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(1,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"One"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Echad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(2,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"Two"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Shtayim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map</a:t>
            </a:r>
            <a:r>
              <a:rPr lang="en-US" sz="1800" b="1" dirty="0">
                <a:solidFill>
                  <a:srgbClr val="000000"/>
                </a:solidFill>
              </a:rPr>
              <a:t>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marL="3810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http://localhost:8080/numbers</a:t>
            </a:r>
            <a:r>
              <a:rPr lang="en-US" dirty="0">
                <a:latin typeface="Consolas" panose="020B0609020204030204" pitchFamily="49" charset="0"/>
              </a:rPr>
              <a:t> =&gt;  {"1":["One","</a:t>
            </a:r>
            <a:r>
              <a:rPr lang="en-US" dirty="0" err="1">
                <a:latin typeface="Consolas" panose="020B0609020204030204" pitchFamily="49" charset="0"/>
              </a:rPr>
              <a:t>Echad</a:t>
            </a:r>
            <a:r>
              <a:rPr lang="en-US" dirty="0">
                <a:latin typeface="Consolas" panose="020B0609020204030204" pitchFamily="49" charset="0"/>
              </a:rPr>
              <a:t>"],"2":["Two","</a:t>
            </a:r>
            <a:r>
              <a:rPr lang="en-US" dirty="0" err="1">
                <a:latin typeface="Consolas" panose="020B0609020204030204" pitchFamily="49" charset="0"/>
              </a:rPr>
              <a:t>Shtayim</a:t>
            </a:r>
            <a:r>
              <a:rPr lang="en-US" dirty="0">
                <a:latin typeface="Consolas" panose="020B0609020204030204" pitchFamily="49" charset="0"/>
              </a:rPr>
              <a:t>"]}</a:t>
            </a:r>
            <a:endParaRPr lang="en-US" dirty="0"/>
          </a:p>
          <a:p>
            <a:pPr marL="3810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476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821-9C54-F225-F54A-6692E34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Complex Response – our own object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C80C2-CC87-6FBE-77BD-954116049EC8}"/>
              </a:ext>
            </a:extLst>
          </p:cNvPr>
          <p:cNvSpPr/>
          <p:nvPr/>
        </p:nvSpPr>
        <p:spPr>
          <a:xfrm>
            <a:off x="677334" y="2211977"/>
            <a:ext cx="5418666" cy="162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3626B932-A7D0-428F-43DD-558B45CC99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1600" dirty="0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CalculateResponse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600" dirty="0"/>
              <a:t>result) { 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/>
              <a:t>= result;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949B6-A203-9870-17DD-7A7C14E4B1FB}"/>
              </a:ext>
            </a:extLst>
          </p:cNvPr>
          <p:cNvSpPr/>
          <p:nvPr/>
        </p:nvSpPr>
        <p:spPr>
          <a:xfrm>
            <a:off x="677333" y="3883415"/>
            <a:ext cx="8423123" cy="142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62560722-59CA-5953-9995-27A10B997CE5}"/>
              </a:ext>
            </a:extLst>
          </p:cNvPr>
          <p:cNvSpPr/>
          <p:nvPr/>
        </p:nvSpPr>
        <p:spPr>
          <a:xfrm>
            <a:off x="677331" y="5416577"/>
            <a:ext cx="842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92D050"/>
                </a:solidFill>
                <a:latin typeface="Consolas" panose="020B0609020204030204" pitchFamily="49" charset="0"/>
              </a:rPr>
              <a:t>http://localhost:8080/calculate/add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"result"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3810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B2D1-08E2-D048-E3B2-B1CE6ABA88DF}"/>
              </a:ext>
            </a:extLst>
          </p:cNvPr>
          <p:cNvSpPr txBox="1"/>
          <p:nvPr/>
        </p:nvSpPr>
        <p:spPr>
          <a:xfrm>
            <a:off x="766354" y="3979817"/>
            <a:ext cx="814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dirty="0" err="1">
                <a:solidFill>
                  <a:srgbClr val="0070C0"/>
                </a:solidFill>
              </a:rPr>
              <a:t>CalculateResponse</a:t>
            </a:r>
            <a:r>
              <a:rPr lang="en-US" dirty="0"/>
              <a:t>(request.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 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267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5E1-B918-27DD-CFB3-D3AEB37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create REST microservice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5047-95E4-8073-9BBF-318DDF5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go through the following steps: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Initializing a Spring Boot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Importing the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Running an “empty” application and checking it (sanity)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Adding and mapping our first microservice (REST service)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Calling our microservice from the Postman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49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files,</a:t>
            </a:r>
          </a:p>
          <a:p>
            <a:r>
              <a:rPr lang="en-US" sz="2800" dirty="0"/>
              <a:t>YAML files, </a:t>
            </a:r>
          </a:p>
          <a:p>
            <a:r>
              <a:rPr lang="en-US" sz="2800" dirty="0"/>
              <a:t>Environment variables, </a:t>
            </a:r>
          </a:p>
          <a:p>
            <a:r>
              <a:rPr lang="en-US" sz="2800" dirty="0"/>
              <a:t>Command-line arguments...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472357"/>
            <a:ext cx="3720916" cy="61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59" y="1859943"/>
            <a:ext cx="7772400" cy="46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153D-806B-C5B0-3248-9BA2AE9D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320E-FA87-1812-D96F-FD3CFC57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1"/>
            <a:ext cx="8596668" cy="4361852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What do we see in the that </a:t>
            </a:r>
            <a:r>
              <a:rPr lang="en-IL" dirty="0">
                <a:solidFill>
                  <a:srgbClr val="FF0000"/>
                </a:solidFill>
              </a:rPr>
              <a:t>pom.xml </a:t>
            </a:r>
            <a:r>
              <a:rPr lang="en-IL" dirty="0"/>
              <a:t>we get: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ECEA-5840-C0FE-94E0-502B3912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3071"/>
            <a:ext cx="6475328" cy="233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5E03E-F398-44BC-2E53-0258639F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59" y="3050562"/>
            <a:ext cx="3886440" cy="85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0355-7897-5868-2B5A-AF2C0A5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54" y="4285209"/>
            <a:ext cx="3976714" cy="1390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62088-5A83-8A8F-C440-DF22C5ADF413}"/>
              </a:ext>
            </a:extLst>
          </p:cNvPr>
          <p:cNvCxnSpPr>
            <a:cxnSpLocks/>
          </p:cNvCxnSpPr>
          <p:nvPr/>
        </p:nvCxnSpPr>
        <p:spPr>
          <a:xfrm>
            <a:off x="4348065" y="3450165"/>
            <a:ext cx="126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the DemoApplication class we see: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8B54-6AC1-2C4B-32A1-ADD5501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Run the Spring Boot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6C3-ED9E-8D67-3D0B-766C665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Log example:</a:t>
            </a:r>
          </a:p>
          <a:p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DAD0E-4957-D8BF-7633-C073BC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6395"/>
            <a:ext cx="9030786" cy="2636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31AFA-7776-098E-D81D-C446E96612AA}"/>
              </a:ext>
            </a:extLst>
          </p:cNvPr>
          <p:cNvSpPr txBox="1"/>
          <p:nvPr/>
        </p:nvSpPr>
        <p:spPr>
          <a:xfrm>
            <a:off x="4876801" y="2365377"/>
            <a:ext cx="467957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u="sng" dirty="0"/>
              <a:t>Note</a:t>
            </a:r>
            <a:r>
              <a:rPr lang="en-IL" sz="1400" dirty="0"/>
              <a:t>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/>
              <a:t>the application server (Tomcat) is already started;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</a:t>
            </a:r>
            <a:r>
              <a:rPr lang="en-IL" sz="1400" dirty="0"/>
              <a:t> microservice is listening to port 8080 (default Tomcat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59852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88E-BB75-87DD-1B80-622F6D2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Adding our own 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E6E5-C365-53FE-915E-8FBB9AD41861}"/>
              </a:ext>
            </a:extLst>
          </p:cNvPr>
          <p:cNvSpPr/>
          <p:nvPr/>
        </p:nvSpPr>
        <p:spPr>
          <a:xfrm>
            <a:off x="677334" y="2587752"/>
            <a:ext cx="7433394" cy="34107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BD9-EC38-396E-072B-2C8CD3CD4D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</a:t>
            </a:r>
            <a:r>
              <a:rPr lang="en-IL" dirty="0"/>
              <a:t> add a new class: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com.example.demo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RestController</a:t>
            </a:r>
            <a:endParaRPr lang="en-US" dirty="0">
              <a:solidFill>
                <a:srgbClr val="9E880D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Request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"hello"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HelloController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”world"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index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"Hello, world!"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4BDD-557E-12D6-6562-F8FCEC6765D7}"/>
              </a:ext>
            </a:extLst>
          </p:cNvPr>
          <p:cNvSpPr txBox="1"/>
          <p:nvPr/>
        </p:nvSpPr>
        <p:spPr>
          <a:xfrm>
            <a:off x="7066262" y="3727272"/>
            <a:ext cx="40849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00B050"/>
                </a:solidFill>
              </a:rPr>
              <a:t>@RequestMapping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@GetMapping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@PostMapping </a:t>
            </a:r>
            <a:r>
              <a:rPr lang="en-IL" dirty="0"/>
              <a:t>map web requests </a:t>
            </a:r>
            <a:r>
              <a:rPr lang="en-US" dirty="0"/>
              <a:t>to Spring Controller methods.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75F2-3852-FF70-F15E-F62F05AE420C}"/>
              </a:ext>
            </a:extLst>
          </p:cNvPr>
          <p:cNvCxnSpPr>
            <a:cxnSpLocks/>
          </p:cNvCxnSpPr>
          <p:nvPr/>
        </p:nvCxnSpPr>
        <p:spPr>
          <a:xfrm flipH="1">
            <a:off x="3780263" y="4249358"/>
            <a:ext cx="3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93F-EF8C-1173-783B-5AA1072D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annotations for Microservice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74E8-3A15-D34D-BF95-E108542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@Component </a:t>
            </a:r>
            <a:r>
              <a:rPr lang="en-US" sz="2400" dirty="0"/>
              <a:t>is a generic stereotype for any Spring-managed component. </a:t>
            </a:r>
            <a:r>
              <a:rPr lang="en-US" sz="2400" b="1" i="1" dirty="0">
                <a:solidFill>
                  <a:srgbClr val="92D050"/>
                </a:solidFill>
              </a:rPr>
              <a:t>@Repository</a:t>
            </a:r>
            <a:r>
              <a:rPr lang="en-US" sz="2400" dirty="0"/>
              <a:t>, </a:t>
            </a:r>
            <a:r>
              <a:rPr lang="en-US" sz="2400" b="1" i="1" dirty="0">
                <a:solidFill>
                  <a:srgbClr val="92D050"/>
                </a:solidFill>
              </a:rPr>
              <a:t>@Service</a:t>
            </a:r>
            <a:r>
              <a:rPr lang="en-US" sz="2400" dirty="0"/>
              <a:t>, and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are specializations of @Component for more specific use cases (in the persistence, service, and presentation layers, respectively).</a:t>
            </a:r>
          </a:p>
          <a:p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RestController</a:t>
            </a:r>
            <a:r>
              <a:rPr lang="en-US" sz="2400" b="1" i="1" dirty="0">
                <a:solidFill>
                  <a:srgbClr val="92D050"/>
                </a:solidFill>
              </a:rPr>
              <a:t> </a:t>
            </a:r>
            <a:r>
              <a:rPr lang="en-US" sz="2400" dirty="0"/>
              <a:t>is a specialized version of the controller. It includes the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and </a:t>
            </a:r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ResponseBody</a:t>
            </a:r>
            <a:r>
              <a:rPr lang="en-US" sz="2400" b="1" i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annotations, and as a result, simplifies the controller implementation.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2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41673</TotalTime>
  <Words>4220</Words>
  <Application>Microsoft Macintosh PowerPoint</Application>
  <PresentationFormat>Widescreen</PresentationFormat>
  <Paragraphs>384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Arial</vt:lpstr>
      <vt:lpstr>Calibri</vt:lpstr>
      <vt:lpstr>Consolas</vt:lpstr>
      <vt:lpstr>Inter</vt:lpstr>
      <vt:lpstr>JetBrains Mono</vt:lpstr>
      <vt:lpstr>Menlo</vt:lpstr>
      <vt:lpstr>Raleway</vt:lpstr>
      <vt:lpstr>Source Code Pro</vt:lpstr>
      <vt:lpstr>system-ui</vt:lpstr>
      <vt:lpstr>Trebuchet MS</vt:lpstr>
      <vt:lpstr>Wingdings 3</vt:lpstr>
      <vt:lpstr>Facet</vt:lpstr>
      <vt:lpstr>Spring Boot for REST Microservices</vt:lpstr>
      <vt:lpstr>Part 1: create REST microservice with Spring Boot</vt:lpstr>
      <vt:lpstr>Initializing a Spring Boot application</vt:lpstr>
      <vt:lpstr>Initializing a Spring Boot application</vt:lpstr>
      <vt:lpstr>Initializing a Spring Boot application: @SpringBootApplication</vt:lpstr>
      <vt:lpstr>Run the Spring Boot application:</vt:lpstr>
      <vt:lpstr>Spring actuator</vt:lpstr>
      <vt:lpstr>Adding our own microservice</vt:lpstr>
      <vt:lpstr>Spring annotations for Microservice Beans</vt:lpstr>
      <vt:lpstr>More complicated request: @PathVariable</vt:lpstr>
      <vt:lpstr>More complicated request: @RequestParam</vt:lpstr>
      <vt:lpstr>More complicated request: JSON on POST</vt:lpstr>
      <vt:lpstr>Complex response: a Map</vt:lpstr>
      <vt:lpstr>Complex Response – our own object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Bensman, Julia</cp:lastModifiedBy>
  <cp:revision>51</cp:revision>
  <dcterms:created xsi:type="dcterms:W3CDTF">2022-12-26T21:13:42Z</dcterms:created>
  <dcterms:modified xsi:type="dcterms:W3CDTF">2023-06-13T20:45:08Z</dcterms:modified>
</cp:coreProperties>
</file>