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63" r:id="rId4"/>
    <p:sldId id="261" r:id="rId5"/>
    <p:sldId id="262" r:id="rId6"/>
    <p:sldId id="264" r:id="rId7"/>
    <p:sldId id="279" r:id="rId8"/>
    <p:sldId id="265" r:id="rId9"/>
    <p:sldId id="266" r:id="rId10"/>
    <p:sldId id="269" r:id="rId11"/>
    <p:sldId id="272" r:id="rId12"/>
    <p:sldId id="271" r:id="rId13"/>
    <p:sldId id="267" r:id="rId14"/>
    <p:sldId id="282" r:id="rId15"/>
    <p:sldId id="280" r:id="rId16"/>
    <p:sldId id="268" r:id="rId17"/>
    <p:sldId id="273" r:id="rId18"/>
    <p:sldId id="274" r:id="rId19"/>
    <p:sldId id="275" r:id="rId20"/>
    <p:sldId id="276" r:id="rId21"/>
    <p:sldId id="277" r:id="rId22"/>
    <p:sldId id="281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000000"/>
    <a:srgbClr val="00C7B1"/>
    <a:srgbClr val="828383"/>
    <a:srgbClr val="666666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9"/>
    <p:restoredTop sz="82161" autoAdjust="0"/>
  </p:normalViewPr>
  <p:slideViewPr>
    <p:cSldViewPr snapToGrid="0" snapToObjects="1">
      <p:cViewPr varScale="1">
        <p:scale>
          <a:sx n="70" d="100"/>
          <a:sy n="70" d="100"/>
        </p:scale>
        <p:origin x="979" y="58"/>
      </p:cViewPr>
      <p:guideLst/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song Han" userId="80a9d24fded93ad0" providerId="LiveId" clId="{51AA92BF-12D1-4C1F-9B11-DBF82D6CB77E}"/>
    <pc:docChg chg="undo custSel modSld">
      <pc:chgData name="Jinsong Han" userId="80a9d24fded93ad0" providerId="LiveId" clId="{51AA92BF-12D1-4C1F-9B11-DBF82D6CB77E}" dt="2018-10-30T15:21:32.277" v="126" actId="20577"/>
      <pc:docMkLst>
        <pc:docMk/>
      </pc:docMkLst>
      <pc:sldChg chg="modNotesTx">
        <pc:chgData name="Jinsong Han" userId="80a9d24fded93ad0" providerId="LiveId" clId="{51AA92BF-12D1-4C1F-9B11-DBF82D6CB77E}" dt="2018-10-30T14:31:23.177" v="22" actId="6549"/>
        <pc:sldMkLst>
          <pc:docMk/>
          <pc:sldMk cId="1639116266" sldId="268"/>
        </pc:sldMkLst>
      </pc:sldChg>
      <pc:sldChg chg="modNotesTx">
        <pc:chgData name="Jinsong Han" userId="80a9d24fded93ad0" providerId="LiveId" clId="{51AA92BF-12D1-4C1F-9B11-DBF82D6CB77E}" dt="2018-10-30T14:33:33.143" v="60" actId="20577"/>
        <pc:sldMkLst>
          <pc:docMk/>
          <pc:sldMk cId="3587394090" sldId="269"/>
        </pc:sldMkLst>
      </pc:sldChg>
      <pc:sldChg chg="modNotesTx">
        <pc:chgData name="Jinsong Han" userId="80a9d24fded93ad0" providerId="LiveId" clId="{51AA92BF-12D1-4C1F-9B11-DBF82D6CB77E}" dt="2018-10-30T14:36:30.804" v="65" actId="20577"/>
        <pc:sldMkLst>
          <pc:docMk/>
          <pc:sldMk cId="2024366884" sldId="270"/>
        </pc:sldMkLst>
      </pc:sldChg>
      <pc:sldChg chg="modSp modNotesTx">
        <pc:chgData name="Jinsong Han" userId="80a9d24fded93ad0" providerId="LiveId" clId="{51AA92BF-12D1-4C1F-9B11-DBF82D6CB77E}" dt="2018-10-30T13:15:48.778" v="20" actId="20577"/>
        <pc:sldMkLst>
          <pc:docMk/>
          <pc:sldMk cId="1908639919" sldId="271"/>
        </pc:sldMkLst>
        <pc:spChg chg="mod">
          <ac:chgData name="Jinsong Han" userId="80a9d24fded93ad0" providerId="LiveId" clId="{51AA92BF-12D1-4C1F-9B11-DBF82D6CB77E}" dt="2018-10-30T13:09:27.953" v="0" actId="313"/>
          <ac:spMkLst>
            <pc:docMk/>
            <pc:sldMk cId="1908639919" sldId="271"/>
            <ac:spMk id="3" creationId="{00000000-0000-0000-0000-000000000000}"/>
          </ac:spMkLst>
        </pc:spChg>
      </pc:sldChg>
      <pc:sldChg chg="modNotesTx">
        <pc:chgData name="Jinsong Han" userId="80a9d24fded93ad0" providerId="LiveId" clId="{51AA92BF-12D1-4C1F-9B11-DBF82D6CB77E}" dt="2018-10-30T14:41:14.283" v="73" actId="20577"/>
        <pc:sldMkLst>
          <pc:docMk/>
          <pc:sldMk cId="2686750" sldId="272"/>
        </pc:sldMkLst>
      </pc:sldChg>
      <pc:sldChg chg="modNotesTx">
        <pc:chgData name="Jinsong Han" userId="80a9d24fded93ad0" providerId="LiveId" clId="{51AA92BF-12D1-4C1F-9B11-DBF82D6CB77E}" dt="2018-10-30T15:21:32.277" v="126" actId="20577"/>
        <pc:sldMkLst>
          <pc:docMk/>
          <pc:sldMk cId="2252698289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12/5/2019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Hello everyone, my name is </a:t>
            </a:r>
            <a:r>
              <a:rPr lang="en-US" altLang="zh-CN" baseline="0" dirty="0" err="1"/>
              <a:t>yangbolin</a:t>
            </a:r>
            <a:r>
              <a:rPr lang="en-US" altLang="zh-CN" baseline="0" dirty="0"/>
              <a:t> and today I want to share the work which name is </a:t>
            </a:r>
            <a:r>
              <a:rPr lang="en-US" altLang="zh-CN" sz="1600" cap="none" dirty="0"/>
              <a:t>Fluctuating Power Logic</a:t>
            </a:r>
            <a:r>
              <a:rPr lang="en-US" altLang="zh-CN" baseline="0" dirty="0"/>
              <a:t>. </a:t>
            </a:r>
            <a:r>
              <a:rPr lang="en-US" altLang="zh-CN" sz="1600" cap="none" dirty="0"/>
              <a:t>SCA Protection By V</a:t>
            </a:r>
            <a:r>
              <a:rPr lang="en-US" altLang="zh-CN" sz="1600" cap="none" baseline="-25000" dirty="0"/>
              <a:t>DD</a:t>
            </a:r>
            <a:r>
              <a:rPr lang="en-US" altLang="zh-CN" sz="1600" cap="none" dirty="0"/>
              <a:t> Randomization At The Cell-level.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4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critical paths are marked in brown and those components off the critical paths which are connected with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are marked in blue l</a:t>
            </a:r>
            <a:r>
              <a:rPr lang="en-US" altLang="zh-CN" dirty="0"/>
              <a:t>ike pull-up unit, feed-back unit and so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24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we use compensatory unit to enhance the scheme. Because that </a:t>
            </a:r>
            <a:r>
              <a:rPr lang="en-US" altLang="zh-CN" dirty="0"/>
              <a:t>the power consumption for variant data transitions (0 →1 and 1→0) is larger than that for invariant ones (0→0 and 1→1)</a:t>
            </a:r>
            <a:endParaRPr lang="en-US" altLang="zh-CN" sz="16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When the FF makes a 0 to 1 or 1 to 0 transition during the clock pulse window (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tCLKp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), one of the pass-transistor gates controlled by D or DB is switched off while the other one outputs 0. So the CU is off.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Otherwise, when the inputs of FF keep unchanged, the CU is turned on, which consumes compensatory dynamic power during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CLKp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90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aforementioned, the total power of FPL-FF (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Ptotal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consists of three parts: the power of original FF (PFF ), the power of CVL unit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(PCV L) and the power of CU (PCU). So the randomness of power is derived from the uncertain sum of three parts relying on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88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third part, I will show the simulation we did for FPL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54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the purpose of illustration, only the case of n equal to 4 is applied and verified in the same test bench for both algorithms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we do compiling and synthesis by Design Compiler (DC)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this simulation setup, all power traces are acquired from ideal digital circuits by detailed transistor level simulation through HSPICE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applied experiment setup consists of two 4/8-bit input registers(Data, Key), one 4/8-bit output register, one 4/8-bit XOR gate and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SBox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module from the PRESENT/AES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5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be specific, the Gate equivalents (GE) of SC-, FPL- and WDDL-based testbench implementations are summarized in the first row of Table. </a:t>
            </a:r>
          </a:p>
          <a:p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Pavg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P are the mean and standard deviation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 can see that, although FPL-based FF use more gates and power, but it performance is better than WDDL-based schemes.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47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results are plotted here.</a:t>
            </a:r>
          </a:p>
          <a:p>
            <a:r>
              <a:rPr lang="en-US" altLang="zh-CN" dirty="0"/>
              <a:t>We compare standard AES implementation and FPL based AES implementation and these are correlation to number of traces</a:t>
            </a:r>
          </a:p>
          <a:p>
            <a:r>
              <a:rPr lang="en-US" altLang="zh-CN" dirty="0"/>
              <a:t>As you can see, in standard implementation, the correlation of the right key guess is the red line and will appear using thirty traces</a:t>
            </a:r>
          </a:p>
          <a:p>
            <a:r>
              <a:rPr lang="en-US" altLang="zh-CN" dirty="0"/>
              <a:t>But in FPL implementation, it need at least two hundred traces.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55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these are plots of correlation to length of a trace</a:t>
            </a:r>
          </a:p>
          <a:p>
            <a:r>
              <a:rPr lang="en-US" altLang="zh-CN" dirty="0"/>
              <a:t>We can see there is a obvious peak of correlation in standard implementation but there is no peak in FPL implementation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64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can see the same result in PRESENT</a:t>
            </a:r>
          </a:p>
          <a:p>
            <a:r>
              <a:rPr lang="en-US" altLang="zh-CN" dirty="0"/>
              <a:t>The right guess will appear at about fifteen traces and didn’t appear in FPL implementation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76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these are plots of correlation to length of a trace</a:t>
            </a:r>
          </a:p>
          <a:p>
            <a:r>
              <a:rPr lang="en-US" altLang="zh-CN" dirty="0"/>
              <a:t>We can see there is a obvious peak of correlation in standard implementation but there is no peak in FPL implementation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5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will show this work in four parts and first is 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SCA in the title means side channel analysis. And it cares about the power dissipation correlations with switching operations using power models like hamming weight</a:t>
            </a:r>
          </a:p>
          <a:p>
            <a:pPr marL="0" indent="0">
              <a:buNone/>
            </a:pPr>
            <a:r>
              <a:rPr lang="en-US" altLang="zh-CN" sz="1600" dirty="0"/>
              <a:t>And it will lead to threats to information security</a:t>
            </a:r>
          </a:p>
          <a:p>
            <a:pPr marL="0" indent="0">
              <a:buNone/>
            </a:pPr>
            <a:r>
              <a:rPr lang="en-US" altLang="zh-CN" sz="1600" dirty="0"/>
              <a:t>We investigated that Major power consumption comes from the clock distribution network and Flip-Flops (FFs) (about 30%-60% of the whole consumption is from FF</a:t>
            </a:r>
          </a:p>
          <a:p>
            <a:pPr marL="0" indent="0">
              <a:buNone/>
            </a:pPr>
            <a:r>
              <a:rPr lang="en-US" altLang="zh-CN" sz="1600" dirty="0"/>
              <a:t>So our work concentrate on improving the flip-flops</a:t>
            </a:r>
          </a:p>
          <a:p>
            <a:pPr marL="0" indent="0">
              <a:buNone/>
            </a:pP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5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have some countermeasures to overcome the severe challenge of SCA. The two mainstream SCA countermeasures are hiding and masking.</a:t>
            </a:r>
          </a:p>
          <a:p>
            <a:r>
              <a:rPr lang="en-US" altLang="zh-CN" dirty="0"/>
              <a:t>Hiding means we can use noise, clock randomizer or dual-rail </a:t>
            </a:r>
            <a:r>
              <a:rPr lang="en-US" altLang="zh-CN" dirty="0" err="1"/>
              <a:t>precharge</a:t>
            </a:r>
            <a:r>
              <a:rPr lang="en-US" altLang="zh-CN" dirty="0"/>
              <a:t> logics to hide the dependence between the power consumption and data</a:t>
            </a:r>
          </a:p>
          <a:p>
            <a:r>
              <a:rPr lang="en-US" altLang="zh-CN" dirty="0"/>
              <a:t>And masking can de-correlate the 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dependency between the actual data and the power model by algorithm or some hardware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2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correlation of the three part is shown in the picture. The masking and hiding care more about the power model.</a:t>
            </a:r>
          </a:p>
          <a:p>
            <a:r>
              <a:rPr lang="en-US" altLang="zh-CN" dirty="0"/>
              <a:t>Our work aims to remove the correlation between key-dependent data and power dissipation directly, regardless of whether the power model is known to the adversary.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27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FPL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21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CVL unit is connected to VDD and a PRNG pseudo random number generator. consists of n NMOS and n diodes</a:t>
            </a:r>
          </a:p>
          <a:p>
            <a:r>
              <a:rPr lang="en-US" altLang="zh-CN" dirty="0"/>
              <a:t>Then it has one PMOS and one n-input OR-gate. The input of the OR-gate is controlled by PRNG</a:t>
            </a:r>
          </a:p>
          <a:p>
            <a:r>
              <a:rPr lang="en-US" altLang="zh-CN" dirty="0"/>
              <a:t>And the CVL unit will produce a OUTPUT named </a:t>
            </a:r>
            <a:r>
              <a:rPr lang="en-US" altLang="zh-CN" dirty="0" err="1"/>
              <a:t>vddm</a:t>
            </a:r>
            <a:r>
              <a:rPr lang="en-US" altLang="zh-CN" dirty="0"/>
              <a:t> to substitute the VDD with a random voltage drop.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6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exactly know the value of the voltage drop, Let me use 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 and also equal to the output of PRNG</a:t>
            </a:r>
          </a:p>
          <a:p>
            <a:r>
              <a:rPr lang="en-US" altLang="zh-CN" dirty="0"/>
              <a:t>If K equal to 0</a:t>
            </a:r>
            <a:r>
              <a:rPr lang="zh-CN" altLang="en-US" dirty="0"/>
              <a:t> 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NMOS</a:t>
            </a:r>
            <a:r>
              <a:rPr lang="zh-CN" altLang="en-US" dirty="0"/>
              <a:t> </a:t>
            </a:r>
            <a:r>
              <a:rPr lang="en-US" altLang="zh-CN" dirty="0"/>
              <a:t>are shut off, the OR-gate output digital 0 and the output equal to VDD</a:t>
            </a:r>
          </a:p>
          <a:p>
            <a:r>
              <a:rPr lang="en-US" altLang="zh-CN" dirty="0"/>
              <a:t>K equal to 1 only one of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voltage drop equal to threshold voltage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there are more than one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value of drop voltage will be between zero and threshold voltage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Depending on the values of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VMi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the CVL unit, resulting in different discrete power consumptions for data transition in the whole FPL circuit.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75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components in the original circuit C can be split into two parts,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i.e.,those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on and off the critical paths denoted as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CPi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NCPi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respectively.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order to avoid that 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influence the performance of the circuits, we just connect 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to non-critical path of the circuit and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still connect to the critical paths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2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9284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charset="0"/>
              <a:buChar char="•"/>
              <a:tabLst/>
              <a:defRPr sz="2400" b="0" i="0" spc="-5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089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040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167891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8" r:id="rId2"/>
    <p:sldLayoutId id="214748390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tabLst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8367" y="3968497"/>
            <a:ext cx="7746724" cy="141630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Fan Zhang,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Bolin Yang, </a:t>
            </a:r>
            <a:r>
              <a:rPr lang="en-US" altLang="zh-CN" dirty="0" err="1">
                <a:solidFill>
                  <a:schemeClr val="tx1"/>
                </a:solidFill>
              </a:rPr>
              <a:t>Bojie</a:t>
            </a:r>
            <a:r>
              <a:rPr lang="en-US" altLang="zh-CN" dirty="0">
                <a:solidFill>
                  <a:schemeClr val="tx1"/>
                </a:solidFill>
              </a:rPr>
              <a:t> Yang, </a:t>
            </a:r>
            <a:r>
              <a:rPr lang="en-US" altLang="zh-CN" dirty="0" err="1">
                <a:solidFill>
                  <a:schemeClr val="tx1"/>
                </a:solidFill>
              </a:rPr>
              <a:t>Yiran</a:t>
            </a:r>
            <a:r>
              <a:rPr lang="en-US" altLang="zh-CN" dirty="0">
                <a:solidFill>
                  <a:schemeClr val="tx1"/>
                </a:solidFill>
              </a:rPr>
              <a:t> Zhang, </a:t>
            </a:r>
            <a:r>
              <a:rPr lang="en-US" altLang="zh-CN" dirty="0" err="1">
                <a:solidFill>
                  <a:schemeClr val="tx1"/>
                </a:solidFill>
              </a:rPr>
              <a:t>Shivam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Bhasin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Kui</a:t>
            </a:r>
            <a:r>
              <a:rPr lang="en-US" altLang="zh-CN" dirty="0">
                <a:solidFill>
                  <a:schemeClr val="tx1"/>
                </a:solidFill>
              </a:rPr>
              <a:t> Ren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10240860" cy="2386584"/>
          </a:xfrm>
        </p:spPr>
        <p:txBody>
          <a:bodyPr/>
          <a:lstStyle/>
          <a:p>
            <a:r>
              <a:rPr lang="en-US" altLang="zh-CN" sz="4800" cap="none" dirty="0"/>
              <a:t>Fluctuating Power Logic: </a:t>
            </a:r>
            <a:br>
              <a:rPr lang="en-US" altLang="zh-CN" sz="4800" cap="none" dirty="0"/>
            </a:br>
            <a:r>
              <a:rPr lang="en-US" altLang="zh-CN" sz="4800" cap="none" dirty="0"/>
              <a:t>SCA Protection By V</a:t>
            </a:r>
            <a:r>
              <a:rPr lang="en-US" altLang="zh-CN" sz="4800" cap="none" baseline="-25000" dirty="0"/>
              <a:t>DD</a:t>
            </a:r>
            <a:r>
              <a:rPr lang="en-US" altLang="zh-CN" sz="4800" cap="none" dirty="0"/>
              <a:t> Randomization At The Cell-level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425221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1F8BDF-7689-44CC-81EB-FDC0697164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K=0 ,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=0</a:t>
            </a:r>
          </a:p>
          <a:p>
            <a:endParaRPr lang="en-US" altLang="zh-CN" sz="2800" dirty="0"/>
          </a:p>
          <a:p>
            <a:r>
              <a:rPr lang="en-US" altLang="zh-CN" sz="2800" dirty="0"/>
              <a:t>K=1, 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K&gt;1, 0&lt;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&lt;V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</a:t>
            </a:r>
          </a:p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baseline="-25000" dirty="0"/>
              <a:t>th0</a:t>
            </a:r>
            <a:r>
              <a:rPr lang="en-US" altLang="zh-CN" dirty="0"/>
              <a:t> denotes the threshold</a:t>
            </a:r>
            <a:r>
              <a:rPr lang="zh-CN" altLang="en-US" dirty="0"/>
              <a:t> </a:t>
            </a:r>
            <a:r>
              <a:rPr lang="en-US" altLang="zh-CN" dirty="0"/>
              <a:t>voltage of NMOS and diode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AD0D29-089A-4E18-A43A-4AFAE65D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F945E-CCFA-4F5E-B256-572EC476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33" y="1867280"/>
            <a:ext cx="7230601" cy="35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05B43A-A9B9-42C0-A9A7-0010ED6F36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CP: circuit on critical path</a:t>
            </a:r>
          </a:p>
          <a:p>
            <a:r>
              <a:rPr lang="en-US" altLang="zh-CN" sz="2800" dirty="0"/>
              <a:t>NCP: circuit on non-critical path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348497-1149-4878-9B35-A7106858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D6D901-DCC3-4664-94AB-CDA5C64A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42" y="3429000"/>
            <a:ext cx="8713746" cy="28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6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DAE2ED-16EA-4194-B690-97A9140808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Critical paths marked in brown</a:t>
            </a:r>
          </a:p>
          <a:p>
            <a:r>
              <a:rPr lang="en-US" altLang="zh-CN" dirty="0"/>
              <a:t>Non-critical paths marked in blue</a:t>
            </a:r>
          </a:p>
          <a:p>
            <a:r>
              <a:rPr lang="en-US" altLang="zh-CN" dirty="0"/>
              <a:t>Transistors connected with </a:t>
            </a:r>
            <a:r>
              <a:rPr lang="en-US" altLang="zh-CN" dirty="0" err="1"/>
              <a:t>VDD</a:t>
            </a:r>
            <a:r>
              <a:rPr lang="en-US" altLang="zh-CN" baseline="-25000" dirty="0" err="1"/>
              <a:t>m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	marked in grey 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FC8AC4-1B0B-418D-BBB4-17D77E82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Modified FF with FPL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1979C5-0E82-4994-A960-7A2E2F8C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62" y="1356865"/>
            <a:ext cx="5747401" cy="50227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5640F1-FEC3-4210-ADCC-DFD634F67F23}"/>
              </a:ext>
            </a:extLst>
          </p:cNvPr>
          <p:cNvSpPr/>
          <p:nvPr/>
        </p:nvSpPr>
        <p:spPr>
          <a:xfrm>
            <a:off x="9742714" y="4659086"/>
            <a:ext cx="1502229" cy="16321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5D2E81-0A47-44B2-9107-4F23A7D53261}"/>
              </a:ext>
            </a:extLst>
          </p:cNvPr>
          <p:cNvSpPr/>
          <p:nvPr/>
        </p:nvSpPr>
        <p:spPr>
          <a:xfrm>
            <a:off x="9481457" y="5061857"/>
            <a:ext cx="489857" cy="12293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5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093D86-76D3-46B5-805D-F0D1F813C3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the power consumption for variant data transitions (0 →1 and 1→0) is larger than that for invariant ones (0→0 and 1→1)</a:t>
            </a:r>
          </a:p>
          <a:p>
            <a:r>
              <a:rPr lang="en-US" altLang="zh-CN" dirty="0"/>
              <a:t>When the FF makes a 0→1 or 1→0</a:t>
            </a:r>
          </a:p>
          <a:p>
            <a:pPr marL="0" indent="0">
              <a:buNone/>
            </a:pPr>
            <a:r>
              <a:rPr lang="en-US" altLang="zh-CN" dirty="0"/>
              <a:t>	the CU is off</a:t>
            </a:r>
          </a:p>
          <a:p>
            <a:r>
              <a:rPr lang="en-US" altLang="zh-CN" dirty="0"/>
              <a:t>when the inputs of FF keep unchanged</a:t>
            </a:r>
          </a:p>
          <a:p>
            <a:pPr marL="0" indent="0">
              <a:buNone/>
            </a:pPr>
            <a:r>
              <a:rPr lang="en-US" altLang="zh-CN" dirty="0"/>
              <a:t>	the CU is turned 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9B6BED-E651-4289-8242-7161559F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compensatory unit (CU)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349635-BD07-4A18-8106-D3DE6D72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351" y="2889476"/>
            <a:ext cx="3156177" cy="227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52180C-8FD2-4531-BAFB-14F4D4709D2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415994" y="2975665"/>
            <a:ext cx="6482673" cy="109316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05ABC2F-A4D4-4ADC-86EA-0DE1AB83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Total Power dissipation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64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02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B6FC00-3FDC-473B-BD7E-3A85676BF2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815302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Testbench</a:t>
            </a:r>
          </a:p>
          <a:p>
            <a:r>
              <a:rPr lang="en-US" altLang="zh-CN" sz="3200" dirty="0"/>
              <a:t>compiling and synthesis by Design Compiler </a:t>
            </a:r>
          </a:p>
          <a:p>
            <a:r>
              <a:rPr lang="en-US" altLang="zh-CN" sz="3200" dirty="0"/>
              <a:t>n=4</a:t>
            </a:r>
          </a:p>
          <a:p>
            <a:r>
              <a:rPr lang="en-US" altLang="zh-CN" sz="3200" dirty="0"/>
              <a:t>HSPICE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D8FFD0-0885-4D92-B0EE-4F9E93F9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Simulation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7D7D9-53FD-4E23-AD8B-6A57B3E9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042" y="3005400"/>
            <a:ext cx="6993486" cy="34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5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3AF7A3-EA6E-432A-9C23-A9E1F7EC31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GE</a:t>
            </a:r>
            <a:r>
              <a:rPr lang="zh-CN" altLang="en-US" dirty="0"/>
              <a:t>）</a:t>
            </a:r>
            <a:r>
              <a:rPr lang="en-US" altLang="zh-CN" dirty="0"/>
              <a:t>Gate equivalents</a:t>
            </a:r>
          </a:p>
          <a:p>
            <a:r>
              <a:rPr lang="en-US" altLang="zh-CN" dirty="0"/>
              <a:t>(SC-FF)  standard-cell-based FF</a:t>
            </a:r>
          </a:p>
          <a:p>
            <a:r>
              <a:rPr lang="en-US" altLang="zh-CN" dirty="0"/>
              <a:t>(WDDL) dynamic differential logic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B68D36-8E6B-4B3C-8AB9-89CB2D36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14B229-195F-449F-AA01-441F3875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7" y="3828934"/>
            <a:ext cx="11070421" cy="24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0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BC46AF-4035-4089-B7FC-BB5372F7A0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507671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number of traces</a:t>
            </a:r>
          </a:p>
          <a:p>
            <a:pPr marL="0" indent="0">
              <a:buNone/>
            </a:pPr>
            <a:r>
              <a:rPr lang="en-US" altLang="zh-CN" sz="3200" dirty="0"/>
              <a:t>Standard                                    FPL 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107608-763D-4B7F-9941-DB3CF5C0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Comparation(AES)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6AC7DA-4B4E-4BEF-B2D6-155C24D0D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607432"/>
            <a:ext cx="5146500" cy="40929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EC4D41-CCAB-49FC-9F9C-019837210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11" y="2722687"/>
            <a:ext cx="5146500" cy="402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4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51678B-7E47-4879-900F-220F164BF3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673787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length of a trace</a:t>
            </a:r>
          </a:p>
          <a:p>
            <a:r>
              <a:rPr lang="en-US" altLang="zh-CN" sz="3200" dirty="0"/>
              <a:t>Standard AES                        PFL AES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1FA917-7E0B-410A-8496-4B78991F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Comparation(AES)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504EBC-4E3C-4BA6-B68D-64B84C07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43" y="2873829"/>
            <a:ext cx="4381257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0D97A3-1486-43F8-9AC0-2D4F8B793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662" y="2873829"/>
            <a:ext cx="4302903" cy="33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8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24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0CD491-143B-4169-B4E0-6CDE331C02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7" y="1567086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number of traces</a:t>
            </a:r>
          </a:p>
          <a:p>
            <a:r>
              <a:rPr lang="en-US" altLang="zh-CN" sz="3200" dirty="0"/>
              <a:t>Standard                                 FPL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4C11E1-6641-4425-8AA0-B7EB24AF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Comparation(PRESENT)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A1F9E-E899-4923-98A3-2DDBA3F4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7" y="2728053"/>
            <a:ext cx="4712643" cy="37429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CECBB4-2A5B-4926-979A-92BC0EC38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662" y="2796030"/>
            <a:ext cx="4589024" cy="36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2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60A4F5-11FE-46C8-8F47-2496BA88A0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793531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length of a trace</a:t>
            </a:r>
          </a:p>
          <a:p>
            <a:r>
              <a:rPr lang="en-US" altLang="zh-CN" sz="3200" dirty="0"/>
              <a:t>Standard                             FPL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83C413-911E-48E1-9F6F-24D4D27E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Comparation(PRESENT)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80BC6B-144F-4B4E-8476-4FBB794C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" y="2940809"/>
            <a:ext cx="4592901" cy="3511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A089C4-6E49-4BD0-BD5C-0BA77D225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927" y="2940810"/>
            <a:ext cx="4592901" cy="35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08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648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878810-7FB6-47C1-9265-738B5DCC56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3200" dirty="0"/>
              <a:t>proposed a power-diffusing logic named as fluctuating power logic (FPL)</a:t>
            </a:r>
          </a:p>
          <a:p>
            <a:r>
              <a:rPr lang="en-US" altLang="zh-CN" sz="3200" dirty="0"/>
              <a:t>analyzed side-channel security on PRESENT/AES implementation</a:t>
            </a:r>
          </a:p>
          <a:p>
            <a:r>
              <a:rPr lang="en-US" altLang="zh-CN" sz="3200" dirty="0"/>
              <a:t>compared FPL with standard-cell-based and WDDL-based implementation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15003A-D450-4BB3-BFA8-F1302C2D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4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921638-2199-429B-A098-AD6FF0C035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638878"/>
            <a:ext cx="11320272" cy="3848100"/>
          </a:xfrm>
        </p:spPr>
        <p:txBody>
          <a:bodyPr/>
          <a:lstStyle/>
          <a:p>
            <a:r>
              <a:rPr lang="en-US" altLang="zh-CN" sz="3600" dirty="0"/>
              <a:t>Side-Channel Attack</a:t>
            </a:r>
          </a:p>
          <a:p>
            <a:pPr marL="0" indent="0">
              <a:buNone/>
            </a:pPr>
            <a:r>
              <a:rPr lang="en-US" altLang="zh-CN" sz="3200" dirty="0"/>
              <a:t>Power dissipation correlates to switching operations </a:t>
            </a:r>
          </a:p>
          <a:p>
            <a:pPr marL="0" indent="0">
              <a:buNone/>
            </a:pPr>
            <a:r>
              <a:rPr lang="en-US" altLang="zh-CN" sz="3200" dirty="0"/>
              <a:t>Power models like hamming weight etc.</a:t>
            </a:r>
          </a:p>
          <a:p>
            <a:pPr marL="0" indent="0">
              <a:buNone/>
            </a:pPr>
            <a:r>
              <a:rPr lang="en-US" altLang="zh-CN" sz="3200" dirty="0"/>
              <a:t>Major power consumption comes from the clock distribution network and Flip-Flops </a:t>
            </a:r>
          </a:p>
          <a:p>
            <a:pPr marL="0" indent="0">
              <a:buNone/>
            </a:pPr>
            <a:r>
              <a:rPr lang="en-US" altLang="zh-CN" sz="3200" dirty="0"/>
              <a:t>(FFs) (estimated 30%-60%)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9B75C1-99D3-466D-85F5-98B9EADD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  <a:endParaRPr lang="zh-CN" altLang="en-US" dirty="0"/>
          </a:p>
        </p:txBody>
      </p:sp>
      <p:pic>
        <p:nvPicPr>
          <p:cNvPr id="4" name="Picture 35">
            <a:extLst>
              <a:ext uri="{FF2B5EF4-FFF2-40B4-BE49-F238E27FC236}">
                <a16:creationId xmlns:a16="http://schemas.microsoft.com/office/drawing/2014/main" id="{D6D7B43E-F0C5-460C-9C7A-74D1F54F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7064" y="3977753"/>
            <a:ext cx="4493749" cy="2824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03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C9DA0B-E1AC-4BE1-A92F-D1392501FE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Hiding</a:t>
            </a:r>
            <a:r>
              <a:rPr lang="en-US" altLang="zh-CN" sz="3200" dirty="0"/>
              <a:t> :noise, clock randomizer, dual-rail </a:t>
            </a:r>
            <a:r>
              <a:rPr lang="en-US" altLang="zh-CN" sz="3200" dirty="0" err="1"/>
              <a:t>precharge</a:t>
            </a:r>
            <a:r>
              <a:rPr lang="en-US" altLang="zh-CN" sz="3200" dirty="0"/>
              <a:t> logics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Masking</a:t>
            </a:r>
            <a:r>
              <a:rPr lang="en-US" altLang="zh-CN" sz="3200" dirty="0"/>
              <a:t>: algorithm level, hardware level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529C24-48D0-4E02-8655-3B6BA510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Mainstream SCA countermeasures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26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CB29AE-3FA5-4DD5-BDED-26E218537B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839FEE-9E32-4CCA-B6E9-D5EB418A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countermeasure: FPL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EA8F4-AFEE-477E-90FC-CAADFA7A7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7" y="2293156"/>
            <a:ext cx="9691169" cy="38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8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06545D-4D2E-427D-8585-D1E556880C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7" y="1743981"/>
            <a:ext cx="11173127" cy="3848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We propose a novel cell-level logic:</a:t>
            </a:r>
            <a:r>
              <a:rPr lang="zh-CN" altLang="en-US" sz="2800" dirty="0"/>
              <a:t> </a:t>
            </a:r>
            <a:r>
              <a:rPr lang="en-US" altLang="zh-CN" sz="2800" dirty="0"/>
              <a:t>Fluctuating power logic(FPL)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We compared FPL with standard-cell-based and WDDL-based implementation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We analyzed side-channel security of FPL on PRESENT/AES implementation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C5E491-FA3A-4682-ACC7-95B9FACB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contributions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90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4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2924A7-E7FE-41B2-AC34-B11CBF6D2F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The proposed logic is highlighted with a modified secure FF.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This scheme is based on a </a:t>
            </a:r>
            <a:r>
              <a:rPr lang="en-US" altLang="zh-CN" sz="3200" dirty="0">
                <a:solidFill>
                  <a:srgbClr val="FF0000"/>
                </a:solidFill>
              </a:rPr>
              <a:t>cascade voltage logic</a:t>
            </a:r>
            <a:r>
              <a:rPr lang="en-US" altLang="zh-CN" sz="3200" dirty="0"/>
              <a:t>(CVL) and further enhanced with a </a:t>
            </a:r>
            <a:r>
              <a:rPr lang="en-US" altLang="zh-CN" sz="3200" dirty="0">
                <a:solidFill>
                  <a:srgbClr val="FF0000"/>
                </a:solidFill>
              </a:rPr>
              <a:t>compensatory unit </a:t>
            </a:r>
            <a:r>
              <a:rPr lang="en-US" altLang="zh-CN" sz="3200" dirty="0"/>
              <a:t>(CU).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B9EFF5-7548-4B4A-8F4B-CD4E08A8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FPL scheme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69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58B580-A2B1-4863-BCF5-FE4D2184E8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294" y="3308621"/>
            <a:ext cx="10515600" cy="3848100"/>
          </a:xfrm>
        </p:spPr>
        <p:txBody>
          <a:bodyPr/>
          <a:lstStyle/>
          <a:p>
            <a:r>
              <a:rPr lang="en-US" altLang="zh-CN" dirty="0"/>
              <a:t>n NMOS, </a:t>
            </a:r>
          </a:p>
          <a:p>
            <a:r>
              <a:rPr lang="en-US" altLang="zh-CN" dirty="0"/>
              <a:t>n diodes </a:t>
            </a:r>
          </a:p>
          <a:p>
            <a:r>
              <a:rPr lang="en-US" altLang="zh-CN" dirty="0"/>
              <a:t>one PMOS </a:t>
            </a:r>
          </a:p>
          <a:p>
            <a:r>
              <a:rPr lang="en-US" altLang="zh-CN" dirty="0"/>
              <a:t>one “n-input” OR-gate.</a:t>
            </a:r>
          </a:p>
          <a:p>
            <a:r>
              <a:rPr lang="en-US" altLang="zh-CN" dirty="0" err="1"/>
              <a:t>V</a:t>
            </a:r>
            <a:r>
              <a:rPr lang="en-US" altLang="zh-CN" baseline="-25000" dirty="0" err="1"/>
              <a:t>dp</a:t>
            </a:r>
            <a:r>
              <a:rPr lang="en-US" altLang="zh-CN" dirty="0"/>
              <a:t>: voltage drop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40F038-732E-4258-8C96-56D66EC7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9F34F2-5AB0-4DAB-8A43-4E3098C3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933" y="1685079"/>
            <a:ext cx="9034494" cy="3183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/>
              <p:nvPr/>
            </p:nvSpPr>
            <p:spPr>
              <a:xfrm>
                <a:off x="6450830" y="4823037"/>
                <a:ext cx="4631698" cy="689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𝑉𝐷𝐷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830" y="4823037"/>
                <a:ext cx="4631698" cy="689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864251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6223</TotalTime>
  <Words>1558</Words>
  <Application>Microsoft Office PowerPoint</Application>
  <PresentationFormat>宽屏</PresentationFormat>
  <Paragraphs>162</Paragraphs>
  <Slides>23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LucidaGrande</vt:lpstr>
      <vt:lpstr>Arial</vt:lpstr>
      <vt:lpstr>Cambria Math</vt:lpstr>
      <vt:lpstr>UB Powerpoint Template</vt:lpstr>
      <vt:lpstr>Fluctuating Power Logic:  SCA Protection By VDD Randomization At The Cell-level</vt:lpstr>
      <vt:lpstr>Content</vt:lpstr>
      <vt:lpstr>1. Introduction</vt:lpstr>
      <vt:lpstr>Mainstream SCA countermeasures</vt:lpstr>
      <vt:lpstr>New countermeasure: FPL</vt:lpstr>
      <vt:lpstr>Our contributions</vt:lpstr>
      <vt:lpstr>Content</vt:lpstr>
      <vt:lpstr>2. FPL scheme</vt:lpstr>
      <vt:lpstr>cascade voltage logic(CVL) </vt:lpstr>
      <vt:lpstr>cascade voltage logic(CVL) </vt:lpstr>
      <vt:lpstr>cascade voltage logic(CVL) </vt:lpstr>
      <vt:lpstr>Modified FF with FPL</vt:lpstr>
      <vt:lpstr>compensatory unit (CU)</vt:lpstr>
      <vt:lpstr>Total Power dissipation</vt:lpstr>
      <vt:lpstr>Content</vt:lpstr>
      <vt:lpstr>3. Simulation</vt:lpstr>
      <vt:lpstr>Simulation results</vt:lpstr>
      <vt:lpstr>Comparation(AES)</vt:lpstr>
      <vt:lpstr>Comparation(AES)</vt:lpstr>
      <vt:lpstr>Comparation(PRESENT)</vt:lpstr>
      <vt:lpstr>Comparation(PRESENT)</vt:lpstr>
      <vt:lpstr>Content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杨 博麟</cp:lastModifiedBy>
  <cp:revision>492</cp:revision>
  <cp:lastPrinted>2016-07-18T17:32:49Z</cp:lastPrinted>
  <dcterms:created xsi:type="dcterms:W3CDTF">2016-06-28T14:05:07Z</dcterms:created>
  <dcterms:modified xsi:type="dcterms:W3CDTF">2019-12-05T14:09:08Z</dcterms:modified>
  <cp:category/>
</cp:coreProperties>
</file>