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6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71" r:id="rId13"/>
    <p:sldId id="273" r:id="rId14"/>
    <p:sldId id="268" r:id="rId15"/>
    <p:sldId id="272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5678" autoAdjust="0"/>
  </p:normalViewPr>
  <p:slideViewPr>
    <p:cSldViewPr snapToGrid="0" snapToObjects="1">
      <p:cViewPr varScale="1">
        <p:scale>
          <a:sx n="98" d="100"/>
          <a:sy n="98" d="100"/>
        </p:scale>
        <p:origin x="834" y="84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12/20/2019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简单功耗分析（</a:t>
            </a:r>
            <a:r>
              <a:rPr lang="en-US" altLang="zh-CN" dirty="0" smtClean="0"/>
              <a:t>Simple power analysis: SPA</a:t>
            </a:r>
            <a:r>
              <a:rPr lang="zh-CN" altLang="en-US" dirty="0" smtClean="0"/>
              <a:t>）主要通过</a:t>
            </a:r>
          </a:p>
          <a:p>
            <a:r>
              <a:rPr lang="zh-CN" altLang="en-US" dirty="0" smtClean="0"/>
              <a:t>分析功耗轨迹来推断密码算法处理的密钥比特或者操作，可用于分析算法在特定</a:t>
            </a:r>
          </a:p>
          <a:p>
            <a:r>
              <a:rPr lang="zh-CN" altLang="en-US" dirty="0" smtClean="0"/>
              <a:t>时间执行了什么特定指令，以及指令中涉及的秘密参量含义。</a:t>
            </a:r>
            <a:r>
              <a:rPr lang="en-US" altLang="zh-CN" dirty="0" smtClean="0"/>
              <a:t>SPA</a:t>
            </a:r>
            <a:r>
              <a:rPr lang="zh-CN" altLang="en-US" dirty="0" smtClean="0"/>
              <a:t>主要适用于使</a:t>
            </a:r>
          </a:p>
          <a:p>
            <a:r>
              <a:rPr lang="zh-CN" altLang="en-US" dirty="0" smtClean="0"/>
              <a:t>用了跳转指令，且跳转指令功耗消耗特征差别比较大或密钥位特征可从功耗曲线</a:t>
            </a:r>
          </a:p>
          <a:p>
            <a:r>
              <a:rPr lang="zh-CN" altLang="en-US" dirty="0" smtClean="0"/>
              <a:t>上直接区分出来的算法。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相关功耗分析</a:t>
            </a:r>
            <a:r>
              <a:rPr lang="en-US" altLang="zh-CN" dirty="0" smtClean="0"/>
              <a:t>(Correlation power analysis: CPA)</a:t>
            </a:r>
            <a:r>
              <a:rPr lang="zh-CN" altLang="en-US" dirty="0" smtClean="0"/>
              <a:t>方法，主要根据</a:t>
            </a:r>
          </a:p>
          <a:p>
            <a:r>
              <a:rPr lang="zh-CN" altLang="en-US" dirty="0" smtClean="0"/>
              <a:t>已知输入或输出，结合预测的密钥片段，猜测多个样本执行同一操作时的汉明重</a:t>
            </a:r>
          </a:p>
          <a:p>
            <a:r>
              <a:rPr lang="zh-CN" altLang="en-US" dirty="0" smtClean="0"/>
              <a:t>或汉明距离，计算预测汉明重向量与实际采集的功耗矩阵每一列的相关性系数，</a:t>
            </a:r>
          </a:p>
          <a:p>
            <a:r>
              <a:rPr lang="zh-CN" altLang="en-US" dirty="0" smtClean="0"/>
              <a:t>得到一条功耗相关系数曲线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最终导致深度学习模型的错误分类。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杨博麟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11931016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深度神经网络中的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物理实现安全问题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错误分类</a:t>
            </a:r>
          </a:p>
          <a:p>
            <a:r>
              <a:rPr lang="en-US" altLang="zh-CN" sz="2800" dirty="0" err="1"/>
              <a:t>Yannan</a:t>
            </a:r>
            <a:r>
              <a:rPr lang="en-US" altLang="zh-CN" sz="2800" dirty="0"/>
              <a:t> Liu, </a:t>
            </a:r>
            <a:r>
              <a:rPr lang="en-US" altLang="zh-CN" sz="2800" dirty="0" err="1"/>
              <a:t>Lingxiao</a:t>
            </a:r>
            <a:r>
              <a:rPr lang="en-US" altLang="zh-CN" sz="2800" dirty="0"/>
              <a:t> Wei </a:t>
            </a:r>
            <a:r>
              <a:rPr lang="zh-CN" altLang="en-US" sz="2800" dirty="0" smtClean="0"/>
              <a:t>等提出</a:t>
            </a:r>
            <a:r>
              <a:rPr lang="zh-CN" altLang="en-US" sz="2800" dirty="0"/>
              <a:t>了两种针对深度学习模型的故障注入</a:t>
            </a:r>
            <a:r>
              <a:rPr lang="zh-CN" altLang="en-US" sz="2800" dirty="0" smtClean="0"/>
              <a:t>攻击，</a:t>
            </a:r>
            <a:r>
              <a:rPr lang="zh-CN" altLang="en-US" sz="2800" dirty="0"/>
              <a:t>对深度学习模型参数进行微小改动即可实现错误分类。 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针对神经网络的实现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8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单偏置攻击（</a:t>
            </a:r>
            <a:r>
              <a:rPr lang="en-US" altLang="zh-CN" sz="2800" dirty="0"/>
              <a:t>single bias attack, SBA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SBA</a:t>
            </a:r>
            <a:r>
              <a:rPr lang="zh-CN" altLang="en-US" sz="2400" dirty="0"/>
              <a:t>能够通过仅修改网络中的某个偏差项来实现错误分类。</a:t>
            </a:r>
            <a:endParaRPr lang="en-US" altLang="zh-CN" sz="2400" dirty="0"/>
          </a:p>
          <a:p>
            <a:r>
              <a:rPr lang="zh-CN" altLang="en-US" sz="2800" dirty="0"/>
              <a:t>梯度下降攻击（</a:t>
            </a:r>
            <a:r>
              <a:rPr lang="en-US" altLang="zh-CN" sz="2800" dirty="0"/>
              <a:t>Gradient descent </a:t>
            </a:r>
            <a:r>
              <a:rPr lang="en-US" altLang="zh-CN" sz="2800" dirty="0" err="1"/>
              <a:t>attack,GDA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GDA</a:t>
            </a:r>
            <a:r>
              <a:rPr lang="zh-CN" altLang="en-US" sz="2400" dirty="0"/>
              <a:t>通过分层搜索和修改压缩技术，使得整个故障注入攻击能够以更少的攻击次数达到足够理想的结果。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0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Jakub </a:t>
            </a:r>
            <a:r>
              <a:rPr lang="en-US" altLang="zh-CN" dirty="0" err="1"/>
              <a:t>Breier</a:t>
            </a:r>
            <a:r>
              <a:rPr lang="zh-CN" altLang="en-US" dirty="0"/>
              <a:t>等</a:t>
            </a:r>
            <a:r>
              <a:rPr lang="zh-CN" altLang="en-US" dirty="0" smtClean="0"/>
              <a:t>人用激光故障注入方式进行攻击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AT-mega328P</a:t>
            </a:r>
            <a:r>
              <a:rPr lang="zh-CN" altLang="en-US" dirty="0"/>
              <a:t>上实现的</a:t>
            </a:r>
            <a:r>
              <a:rPr lang="zh-CN" altLang="en-US" dirty="0" smtClean="0"/>
              <a:t>神经网络</a:t>
            </a:r>
            <a:r>
              <a:rPr lang="zh-CN" altLang="en-US" dirty="0"/>
              <a:t>的激活函数，使该模型跳</a:t>
            </a:r>
            <a:r>
              <a:rPr lang="zh-CN" altLang="en-US" dirty="0" smtClean="0"/>
              <a:t>过执行</a:t>
            </a:r>
            <a:r>
              <a:rPr lang="zh-CN" altLang="en-US" dirty="0"/>
              <a:t>激活功能的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的激活函数</a:t>
            </a:r>
            <a:r>
              <a:rPr lang="zh-CN" altLang="en-US" dirty="0" smtClean="0"/>
              <a:t>产生负面</a:t>
            </a:r>
            <a:r>
              <a:rPr lang="zh-CN" altLang="en-US" dirty="0"/>
              <a:t>结果：</a:t>
            </a:r>
            <a:r>
              <a:rPr lang="en-US" altLang="zh-CN" dirty="0" err="1"/>
              <a:t>ReLu</a:t>
            </a:r>
            <a:r>
              <a:rPr lang="zh-CN" altLang="en-US" dirty="0"/>
              <a:t>（导致零功能，即无效神经元），</a:t>
            </a:r>
            <a:r>
              <a:rPr lang="en-US" altLang="zh-CN" dirty="0"/>
              <a:t>sigmoid</a:t>
            </a:r>
            <a:r>
              <a:rPr lang="zh-CN" altLang="en-US" dirty="0"/>
              <a:t>和</a:t>
            </a:r>
            <a:r>
              <a:rPr lang="en-US" altLang="zh-CN" dirty="0" err="1"/>
              <a:t>tanh</a:t>
            </a:r>
            <a:r>
              <a:rPr lang="zh-CN" altLang="en-US" dirty="0"/>
              <a:t>（水平翻转</a:t>
            </a:r>
            <a:r>
              <a:rPr lang="zh-CN" altLang="en-US" dirty="0" smtClean="0"/>
              <a:t>导致</a:t>
            </a:r>
            <a:r>
              <a:rPr lang="zh-CN" altLang="en-US" dirty="0"/>
              <a:t>功能</a:t>
            </a:r>
            <a:r>
              <a:rPr lang="zh-CN" altLang="en-US" dirty="0" smtClean="0"/>
              <a:t>下降）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5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实现平台</a:t>
            </a:r>
            <a:endParaRPr lang="zh-CN" altLang="en-US" dirty="0"/>
          </a:p>
        </p:txBody>
      </p:sp>
      <p:pic>
        <p:nvPicPr>
          <p:cNvPr id="4" name="图片 3" descr="C:\Users\ADMINI~1\AppData\Local\Temp\WeChat Files\c70ce68b7c056a75d886ade3aa7ca1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0" y="2185166"/>
            <a:ext cx="7401687" cy="2948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6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66928" y="1853895"/>
            <a:ext cx="10515600" cy="3848100"/>
          </a:xfrm>
        </p:spPr>
        <p:txBody>
          <a:bodyPr/>
          <a:lstStyle/>
          <a:p>
            <a:r>
              <a:rPr lang="en-US" altLang="zh-CN" dirty="0" err="1"/>
              <a:t>Lejla</a:t>
            </a:r>
            <a:r>
              <a:rPr lang="en-US" altLang="zh-CN" dirty="0"/>
              <a:t> </a:t>
            </a:r>
            <a:r>
              <a:rPr lang="en-US" altLang="zh-CN" dirty="0" err="1"/>
              <a:t>Batina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zh-CN" altLang="en-US" dirty="0" smtClean="0"/>
              <a:t>人进行</a:t>
            </a:r>
            <a:r>
              <a:rPr lang="zh-CN" altLang="en-US" dirty="0"/>
              <a:t>了基于嵌入式深度学习模型的旁路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Atmel AT-mega328P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位微控制器）上实现</a:t>
            </a:r>
            <a:r>
              <a:rPr lang="zh-CN" altLang="en-US" dirty="0" smtClean="0"/>
              <a:t>并编译训练</a:t>
            </a:r>
            <a:r>
              <a:rPr lang="zh-CN" altLang="en-US" dirty="0"/>
              <a:t>好的神经网络（简单的多层感知器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分析和提取激活函数（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tanh</a:t>
            </a:r>
            <a:r>
              <a:rPr lang="zh-CN" altLang="en-US" dirty="0"/>
              <a:t>，</a:t>
            </a:r>
            <a:r>
              <a:rPr lang="en-US" altLang="zh-CN" dirty="0" err="1"/>
              <a:t>softmax</a:t>
            </a:r>
            <a:r>
              <a:rPr lang="zh-CN" altLang="en-US" dirty="0"/>
              <a:t>）的</a:t>
            </a:r>
            <a:r>
              <a:rPr lang="zh-CN" altLang="en-US" dirty="0" smtClean="0"/>
              <a:t>特性</a:t>
            </a:r>
            <a:endParaRPr lang="zh-CN" altLang="en-US" dirty="0"/>
          </a:p>
          <a:p>
            <a:r>
              <a:rPr lang="zh-CN" altLang="en-US" dirty="0"/>
              <a:t>恢复神经网络的权重，反向恢复神经元和层的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4330395"/>
            <a:ext cx="5631099" cy="2371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26" y="4178823"/>
            <a:ext cx="3412901" cy="26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实现平台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84" y="116732"/>
            <a:ext cx="5303116" cy="65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Weizhe</a:t>
            </a:r>
            <a:r>
              <a:rPr lang="en-US" altLang="zh-CN" dirty="0"/>
              <a:t> Hua</a:t>
            </a:r>
            <a:r>
              <a:rPr lang="zh-CN" altLang="en-US" dirty="0"/>
              <a:t>等</a:t>
            </a:r>
            <a:r>
              <a:rPr lang="zh-CN" altLang="en-US" dirty="0" smtClean="0"/>
              <a:t>人提出对</a:t>
            </a:r>
            <a:r>
              <a:rPr lang="zh-CN" altLang="en-US" dirty="0"/>
              <a:t>硬件加速器上实现的</a:t>
            </a:r>
            <a:r>
              <a:rPr lang="en-US" altLang="zh-CN" dirty="0"/>
              <a:t>CNN</a:t>
            </a:r>
            <a:r>
              <a:rPr lang="zh-CN" altLang="en-US" dirty="0"/>
              <a:t>网络的逆向工程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该</a:t>
            </a:r>
            <a:r>
              <a:rPr lang="en-US" altLang="zh-CN" dirty="0"/>
              <a:t>CNN </a:t>
            </a:r>
            <a:r>
              <a:rPr lang="zh-CN" altLang="en-US" dirty="0"/>
              <a:t>网络提供输入并观察片外存储器的访问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zh-CN" altLang="en-US" dirty="0"/>
              <a:t>时序和存储器</a:t>
            </a:r>
            <a:r>
              <a:rPr lang="zh-CN" altLang="en-US" dirty="0" smtClean="0"/>
              <a:t>访问</a:t>
            </a:r>
            <a:r>
              <a:rPr lang="zh-CN" altLang="en-US" dirty="0"/>
              <a:t>记录以及存储器中的数据所提供的相关旁路信息推断神经网络的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进一步恢复</a:t>
            </a:r>
            <a:r>
              <a:rPr lang="zh-CN" altLang="en-US" dirty="0"/>
              <a:t>对应的权重等参数。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8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SCA </a:t>
            </a:r>
            <a:r>
              <a:rPr lang="zh-CN" altLang="en-US" dirty="0"/>
              <a:t>中众所周知的保护方案（如混洗，掩码或恒定时间实现），这些保护方案</a:t>
            </a:r>
            <a:r>
              <a:rPr lang="zh-CN" altLang="en-US" dirty="0" smtClean="0"/>
              <a:t>能够</a:t>
            </a:r>
            <a:r>
              <a:rPr lang="zh-CN" altLang="en-US" dirty="0"/>
              <a:t>为嵌入式深度学习系统的实现提供一定的安全指导。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防御手段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94CE667-2F1E-4ADF-96E1-2E2A8976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71" y="3249921"/>
            <a:ext cx="3574961" cy="3442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5" y="3613059"/>
            <a:ext cx="3102713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常数执行时间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随机延迟时间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生成随机噪声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算法与硬件层面掩码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防御手段</a:t>
            </a:r>
          </a:p>
        </p:txBody>
      </p:sp>
    </p:spTree>
    <p:extLst>
      <p:ext uri="{BB962C8B-B14F-4D97-AF65-F5344CB8AC3E}">
        <p14:creationId xmlns:p14="http://schemas.microsoft.com/office/powerpoint/2010/main" val="275911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算法层面的安全不代表实现安全</a:t>
            </a:r>
            <a:endParaRPr lang="en-US" altLang="zh-CN" dirty="0" smtClean="0"/>
          </a:p>
          <a:p>
            <a:r>
              <a:rPr lang="zh-CN" altLang="en-US" dirty="0" smtClean="0"/>
              <a:t>目前大部分是将基于密码学的分析手段迁移到深度神经网络部分</a:t>
            </a:r>
            <a:endParaRPr lang="en-US" altLang="zh-CN" dirty="0" smtClean="0"/>
          </a:p>
          <a:p>
            <a:r>
              <a:rPr lang="zh-CN" altLang="en-US" smtClean="0"/>
              <a:t>基于密码学算法的防御手段同样可以迁移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6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8816D6-3362-46A8-8318-609A3523CA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50951"/>
            <a:ext cx="10515600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针对神经网络的实现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错误分类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逆向分析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防御手段</a:t>
            </a:r>
            <a:endParaRPr lang="en-US" altLang="zh-CN" sz="28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FD4A20-BAF2-4AE3-A257-2382BFC0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美国总统办公室发布了两份重要报告</a:t>
            </a:r>
            <a:r>
              <a:rPr lang="zh-CN" altLang="zh-CN" dirty="0" smtClean="0"/>
              <a:t>《为人工智能的未来做好准备》和《国家人工智能研究与发展战略计划》</a:t>
            </a:r>
            <a:endParaRPr lang="en-US" altLang="zh-CN" dirty="0" smtClean="0"/>
          </a:p>
          <a:p>
            <a:r>
              <a:rPr lang="zh-CN" altLang="en-US" dirty="0"/>
              <a:t>我国</a:t>
            </a:r>
            <a:r>
              <a:rPr lang="zh-CN" altLang="en-US" dirty="0" smtClean="0"/>
              <a:t>国务院</a:t>
            </a:r>
            <a:r>
              <a:rPr lang="zh-CN" altLang="en-US" dirty="0"/>
              <a:t>印发的</a:t>
            </a:r>
            <a:r>
              <a:rPr lang="en-US" altLang="zh-CN" dirty="0"/>
              <a:t>《</a:t>
            </a:r>
            <a:r>
              <a:rPr lang="zh-CN" altLang="en-US" dirty="0"/>
              <a:t>新一代人工智能发展规划</a:t>
            </a:r>
            <a:r>
              <a:rPr lang="en-US" altLang="zh-CN" dirty="0"/>
              <a:t>》</a:t>
            </a:r>
            <a:r>
              <a:rPr lang="zh-CN" altLang="en-US" dirty="0"/>
              <a:t>（国发</a:t>
            </a:r>
            <a:r>
              <a:rPr lang="en-US" altLang="zh-CN" dirty="0"/>
              <a:t>[2017]35</a:t>
            </a:r>
            <a:r>
              <a:rPr lang="zh-CN" altLang="en-US" dirty="0"/>
              <a:t>号）</a:t>
            </a:r>
            <a:r>
              <a:rPr lang="en-US" altLang="zh-CN" dirty="0"/>
              <a:t>[3]</a:t>
            </a:r>
            <a:r>
              <a:rPr lang="zh-CN" altLang="en-US" dirty="0"/>
              <a:t>也明确指出，“</a:t>
            </a:r>
            <a:r>
              <a:rPr lang="zh-CN" altLang="en-US" dirty="0" smtClean="0"/>
              <a:t>人工智能</a:t>
            </a:r>
            <a:r>
              <a:rPr lang="zh-CN" altLang="en-US" dirty="0"/>
              <a:t>发展的不确定性带来新挑战”，“在大力发展人工智能的同时，必须高度</a:t>
            </a:r>
            <a:r>
              <a:rPr lang="zh-CN" altLang="en-US" dirty="0" smtClean="0"/>
              <a:t>重视</a:t>
            </a:r>
            <a:r>
              <a:rPr lang="zh-CN" altLang="en-US" dirty="0"/>
              <a:t>可能带来的安全风险挑战，加强前瞻预防与约束引导，最大限度降低风险，</a:t>
            </a:r>
            <a:r>
              <a:rPr lang="zh-CN" altLang="en-US" dirty="0" smtClean="0"/>
              <a:t>确保</a:t>
            </a:r>
            <a:r>
              <a:rPr lang="zh-CN" altLang="en-US" dirty="0"/>
              <a:t>人工智能安全、可靠、可控发展”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5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物理实现：将算法运行在物理平台上，如计算机、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ASIC</a:t>
            </a:r>
            <a:r>
              <a:rPr lang="zh-CN" altLang="en-US" sz="2800" dirty="0" smtClean="0"/>
              <a:t>、微控制器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传统物理实现安全性分析（基于密码学算法）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简单功耗分析（</a:t>
            </a:r>
            <a:r>
              <a:rPr lang="en-US" altLang="zh-CN" dirty="0"/>
              <a:t>Simple power analysis: SPA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差分功耗分析</a:t>
            </a:r>
            <a:r>
              <a:rPr lang="en-US" altLang="zh-CN" dirty="0"/>
              <a:t>(Differential power analysis: DPA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相关功耗分析</a:t>
            </a:r>
            <a:r>
              <a:rPr lang="en-US" altLang="zh-CN" dirty="0"/>
              <a:t>(Correlation power analysis: CPA)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旁路分析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928" y="3646710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48" y="2317438"/>
            <a:ext cx="6960632" cy="3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分析图示</a:t>
            </a:r>
            <a:endParaRPr lang="zh-CN" altLang="en-US" dirty="0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1E3D8545-B096-4311-975C-0E5FEBBA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58" y="2634085"/>
            <a:ext cx="5010863" cy="3758147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DA7CFA10-C7D3-4339-93B2-A1EDEC18CDE1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000835" y="4134186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7141791C-33AD-4F19-AB6B-DD33BAA926B7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107405" y="4262958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B3B957C3-07CD-40B1-ACE2-A60E3E415E38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256114" y="4391729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38">
            <a:extLst>
              <a:ext uri="{FF2B5EF4-FFF2-40B4-BE49-F238E27FC236}">
                <a16:creationId xmlns:a16="http://schemas.microsoft.com/office/drawing/2014/main" id="{2DE49F44-8AB3-4A36-8058-CE2C2202FDDC}"/>
              </a:ext>
            </a:extLst>
          </p:cNvPr>
          <p:cNvSpPr/>
          <p:nvPr/>
        </p:nvSpPr>
        <p:spPr>
          <a:xfrm>
            <a:off x="4646440" y="4426282"/>
            <a:ext cx="1205955" cy="566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CPA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ADA0C567-7E4A-4A6F-8B95-E9B5F507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991359"/>
              </p:ext>
            </p:extLst>
          </p:nvPr>
        </p:nvGraphicFramePr>
        <p:xfrm>
          <a:off x="648282" y="3110968"/>
          <a:ext cx="4024378" cy="8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DA0C567-7E4A-4A6F-8B95-E9B5F50716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282" y="3110968"/>
                        <a:ext cx="4024378" cy="8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Biham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首次提出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通过修改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时钟脉冲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供电电压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、或通过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电磁或激光脉冲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注入故障，对比正确加密与错误加密的密文结果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防御手段：探测、重复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故障分析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73FA6-5D5C-4045-82F9-FD34DD75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4"/>
          <a:stretch/>
        </p:blipFill>
        <p:spPr>
          <a:xfrm>
            <a:off x="7219340" y="3627467"/>
            <a:ext cx="2987352" cy="2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注入方式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185416"/>
            <a:ext cx="6655440" cy="3077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74708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744</Words>
  <Application>Microsoft Office PowerPoint</Application>
  <PresentationFormat>宽屏</PresentationFormat>
  <Paragraphs>77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LucidaGrande</vt:lpstr>
      <vt:lpstr>华文楷体</vt:lpstr>
      <vt:lpstr>宋体</vt:lpstr>
      <vt:lpstr>Arial</vt:lpstr>
      <vt:lpstr>Georgia</vt:lpstr>
      <vt:lpstr>Times New Roman</vt:lpstr>
      <vt:lpstr>UB Powerpoint Template</vt:lpstr>
      <vt:lpstr>Equation</vt:lpstr>
      <vt:lpstr>深度神经网络中的 物理实现安全问题</vt:lpstr>
      <vt:lpstr>OUTLINE</vt:lpstr>
      <vt:lpstr>背景</vt:lpstr>
      <vt:lpstr>背景</vt:lpstr>
      <vt:lpstr>旁路分析</vt:lpstr>
      <vt:lpstr>PowerPoint 演示文稿</vt:lpstr>
      <vt:lpstr>分析图示</vt:lpstr>
      <vt:lpstr>故障分析</vt:lpstr>
      <vt:lpstr>注入方式</vt:lpstr>
      <vt:lpstr>针对神经网络的实现 </vt:lpstr>
      <vt:lpstr>错误分类</vt:lpstr>
      <vt:lpstr>错误分类</vt:lpstr>
      <vt:lpstr>实现平台</vt:lpstr>
      <vt:lpstr>逆向分析 </vt:lpstr>
      <vt:lpstr>实现平台</vt:lpstr>
      <vt:lpstr>PowerPoint 演示文稿</vt:lpstr>
      <vt:lpstr>防御手段 </vt:lpstr>
      <vt:lpstr>防御手段</vt:lpstr>
      <vt:lpstr>总结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338</cp:revision>
  <cp:lastPrinted>2016-07-18T17:32:49Z</cp:lastPrinted>
  <dcterms:created xsi:type="dcterms:W3CDTF">2016-06-28T14:05:07Z</dcterms:created>
  <dcterms:modified xsi:type="dcterms:W3CDTF">2019-12-20T11:07:40Z</dcterms:modified>
  <cp:category/>
</cp:coreProperties>
</file>