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1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71" r:id="rId12"/>
    <p:sldId id="273" r:id="rId13"/>
    <p:sldId id="268" r:id="rId14"/>
    <p:sldId id="272" r:id="rId15"/>
    <p:sldId id="269" r:id="rId16"/>
    <p:sldId id="270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BB"/>
    <a:srgbClr val="000000"/>
    <a:srgbClr val="00C7B1"/>
    <a:srgbClr val="828383"/>
    <a:srgbClr val="666666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9"/>
    <p:restoredTop sz="85678" autoAdjust="0"/>
  </p:normalViewPr>
  <p:slideViewPr>
    <p:cSldViewPr snapToGrid="0" snapToObjects="1">
      <p:cViewPr varScale="1">
        <p:scale>
          <a:sx n="98" d="100"/>
          <a:sy n="98" d="100"/>
        </p:scale>
        <p:origin x="834" y="84"/>
      </p:cViewPr>
      <p:guideLst/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song Han" userId="80a9d24fded93ad0" providerId="LiveId" clId="{51AA92BF-12D1-4C1F-9B11-DBF82D6CB77E}"/>
    <pc:docChg chg="undo custSel modSld">
      <pc:chgData name="Jinsong Han" userId="80a9d24fded93ad0" providerId="LiveId" clId="{51AA92BF-12D1-4C1F-9B11-DBF82D6CB77E}" dt="2018-10-30T15:21:32.277" v="126" actId="20577"/>
      <pc:docMkLst>
        <pc:docMk/>
      </pc:docMkLst>
      <pc:sldChg chg="modNotesTx">
        <pc:chgData name="Jinsong Han" userId="80a9d24fded93ad0" providerId="LiveId" clId="{51AA92BF-12D1-4C1F-9B11-DBF82D6CB77E}" dt="2018-10-30T14:31:23.177" v="22" actId="6549"/>
        <pc:sldMkLst>
          <pc:docMk/>
          <pc:sldMk cId="1639116266" sldId="268"/>
        </pc:sldMkLst>
      </pc:sldChg>
      <pc:sldChg chg="modNotesTx">
        <pc:chgData name="Jinsong Han" userId="80a9d24fded93ad0" providerId="LiveId" clId="{51AA92BF-12D1-4C1F-9B11-DBF82D6CB77E}" dt="2018-10-30T14:33:33.143" v="60" actId="20577"/>
        <pc:sldMkLst>
          <pc:docMk/>
          <pc:sldMk cId="3587394090" sldId="269"/>
        </pc:sldMkLst>
      </pc:sldChg>
      <pc:sldChg chg="modNotesTx">
        <pc:chgData name="Jinsong Han" userId="80a9d24fded93ad0" providerId="LiveId" clId="{51AA92BF-12D1-4C1F-9B11-DBF82D6CB77E}" dt="2018-10-30T14:36:30.804" v="65" actId="20577"/>
        <pc:sldMkLst>
          <pc:docMk/>
          <pc:sldMk cId="2024366884" sldId="270"/>
        </pc:sldMkLst>
      </pc:sldChg>
      <pc:sldChg chg="modSp modNotesTx">
        <pc:chgData name="Jinsong Han" userId="80a9d24fded93ad0" providerId="LiveId" clId="{51AA92BF-12D1-4C1F-9B11-DBF82D6CB77E}" dt="2018-10-30T13:15:48.778" v="20" actId="20577"/>
        <pc:sldMkLst>
          <pc:docMk/>
          <pc:sldMk cId="1908639919" sldId="271"/>
        </pc:sldMkLst>
        <pc:spChg chg="mod">
          <ac:chgData name="Jinsong Han" userId="80a9d24fded93ad0" providerId="LiveId" clId="{51AA92BF-12D1-4C1F-9B11-DBF82D6CB77E}" dt="2018-10-30T13:09:27.953" v="0" actId="313"/>
          <ac:spMkLst>
            <pc:docMk/>
            <pc:sldMk cId="1908639919" sldId="271"/>
            <ac:spMk id="3" creationId="{00000000-0000-0000-0000-000000000000}"/>
          </ac:spMkLst>
        </pc:spChg>
      </pc:sldChg>
      <pc:sldChg chg="modNotesTx">
        <pc:chgData name="Jinsong Han" userId="80a9d24fded93ad0" providerId="LiveId" clId="{51AA92BF-12D1-4C1F-9B11-DBF82D6CB77E}" dt="2018-10-30T14:41:14.283" v="73" actId="20577"/>
        <pc:sldMkLst>
          <pc:docMk/>
          <pc:sldMk cId="2686750" sldId="272"/>
        </pc:sldMkLst>
      </pc:sldChg>
      <pc:sldChg chg="modNotesTx">
        <pc:chgData name="Jinsong Han" userId="80a9d24fded93ad0" providerId="LiveId" clId="{51AA92BF-12D1-4C1F-9B11-DBF82D6CB77E}" dt="2018-10-30T15:21:32.277" v="126" actId="20577"/>
        <pc:sldMkLst>
          <pc:docMk/>
          <pc:sldMk cId="2252698289" sldId="289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t>12/20/2019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简单功耗分析（</a:t>
            </a:r>
            <a:r>
              <a:rPr lang="en-US" altLang="zh-CN" dirty="0" smtClean="0"/>
              <a:t>Simple power analysis: SPA</a:t>
            </a:r>
            <a:r>
              <a:rPr lang="zh-CN" altLang="en-US" dirty="0" smtClean="0"/>
              <a:t>）主要通过</a:t>
            </a:r>
          </a:p>
          <a:p>
            <a:r>
              <a:rPr lang="zh-CN" altLang="en-US" dirty="0" smtClean="0"/>
              <a:t>分析功耗轨迹来推断密码算法处理的密钥比特或者操作，可用于分析算法在特定</a:t>
            </a:r>
          </a:p>
          <a:p>
            <a:r>
              <a:rPr lang="zh-CN" altLang="en-US" dirty="0" smtClean="0"/>
              <a:t>时间执行了什么特定指令，以及指令中涉及的秘密参量含义。</a:t>
            </a:r>
            <a:r>
              <a:rPr lang="en-US" altLang="zh-CN" dirty="0" smtClean="0"/>
              <a:t>SPA</a:t>
            </a:r>
            <a:r>
              <a:rPr lang="zh-CN" altLang="en-US" dirty="0" smtClean="0"/>
              <a:t>主要适用于使</a:t>
            </a:r>
          </a:p>
          <a:p>
            <a:r>
              <a:rPr lang="zh-CN" altLang="en-US" dirty="0" smtClean="0"/>
              <a:t>用了跳转指令，且跳转指令功耗消耗特征差别比较大或密钥位特征可从功耗曲线</a:t>
            </a:r>
          </a:p>
          <a:p>
            <a:r>
              <a:rPr lang="zh-CN" altLang="en-US" dirty="0" smtClean="0"/>
              <a:t>上直接区分出来的算法。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87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相关功耗分析</a:t>
            </a:r>
            <a:r>
              <a:rPr lang="en-US" altLang="zh-CN" dirty="0" smtClean="0"/>
              <a:t>(Correlation power analysis: CPA)</a:t>
            </a:r>
            <a:r>
              <a:rPr lang="zh-CN" altLang="en-US" dirty="0" smtClean="0"/>
              <a:t>方法，主要根据</a:t>
            </a:r>
          </a:p>
          <a:p>
            <a:r>
              <a:rPr lang="zh-CN" altLang="en-US" dirty="0" smtClean="0"/>
              <a:t>已知输入或输出，结合预测的密钥片段，猜测多个样本执行同一操作时的汉明重</a:t>
            </a:r>
          </a:p>
          <a:p>
            <a:r>
              <a:rPr lang="zh-CN" altLang="en-US" dirty="0" smtClean="0"/>
              <a:t>或汉明距离，计算预测汉明重向量与实际采集的功耗矩阵每一列的相关性系数，</a:t>
            </a:r>
          </a:p>
          <a:p>
            <a:r>
              <a:rPr lang="zh-CN" altLang="en-US" dirty="0" smtClean="0"/>
              <a:t>得到一条功耗相关系数曲线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3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最终导致深度学习模型的错误分类。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2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88950" cy="6857998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50000"/>
              </a:lnSpc>
              <a:buNone/>
              <a:defRPr sz="2400" b="0" i="0">
                <a:solidFill>
                  <a:srgbClr val="000000"/>
                </a:solidFill>
                <a:latin typeface="+mj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 and Instructor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5237766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52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10515600" cy="38481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100" indent="-34290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4941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10515600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0000"/>
              <a:buFont typeface="Arial" charset="0"/>
              <a:buChar char="•"/>
              <a:tabLst/>
              <a:defRPr sz="2400" b="0" i="0" spc="-5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089" indent="-342900"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</p:txBody>
      </p:sp>
      <p:sp>
        <p:nvSpPr>
          <p:cNvPr id="6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b="0" baseline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07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889820" y="5795302"/>
            <a:ext cx="1302179" cy="1062698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0255504" y="6240989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-2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5"/>
          <p:cNvSpPr txBox="1">
            <a:spLocks/>
          </p:cNvSpPr>
          <p:nvPr userDrawn="1"/>
        </p:nvSpPr>
        <p:spPr>
          <a:xfrm>
            <a:off x="2505456" y="334265"/>
            <a:ext cx="6638544" cy="336346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5BBB"/>
              </a:buClr>
              <a:buFont typeface="Arial" panose="020B0604020202020204" pitchFamily="34" charset="0"/>
              <a:buNone/>
              <a:defRPr sz="2400" b="0" i="0" kern="1200" baseline="0">
                <a:solidFill>
                  <a:srgbClr val="000000"/>
                </a:solidFill>
                <a:latin typeface="+mj-lt"/>
                <a:ea typeface="Georgia" charset="0"/>
                <a:cs typeface="Georgia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LucidaGrande" charset="0"/>
              <a:buChar char="-"/>
              <a:defRPr sz="180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50" y="851445"/>
            <a:ext cx="11387761" cy="20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3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898" r:id="rId2"/>
    <p:sldLayoutId id="2147483907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2"/>
          </a:solidFill>
          <a:latin typeface="+mj-lt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4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1143000" marR="0" indent="-228600" algn="l" defTabSz="914400" rtl="0" eaLnBrk="1" fontAlgn="auto" latinLnBrk="0" hangingPunct="1">
        <a:lnSpc>
          <a:spcPts val="2300"/>
        </a:lnSpc>
        <a:spcBef>
          <a:spcPts val="500"/>
        </a:spcBef>
        <a:spcAft>
          <a:spcPts val="0"/>
        </a:spcAft>
        <a:buClr>
          <a:srgbClr val="005BBB"/>
        </a:buClr>
        <a:buSzTx/>
        <a:buFont typeface="LucidaGrande" charset="0"/>
        <a:buChar char="-"/>
        <a:tabLst/>
        <a:defRPr sz="20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58367" y="3968497"/>
            <a:ext cx="7746724" cy="14163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杨博麟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11931016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 smtClean="0"/>
              <a:t>深度神经网络中的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dirty="0" smtClean="0"/>
              <a:t>物理实现安全问题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522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单偏置攻击（</a:t>
            </a:r>
            <a:r>
              <a:rPr lang="en-US" altLang="zh-CN" sz="2800" dirty="0"/>
              <a:t>single bias attack, SBA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en-US" altLang="zh-CN" sz="2400" dirty="0"/>
              <a:t>SBA</a:t>
            </a:r>
            <a:r>
              <a:rPr lang="zh-CN" altLang="en-US" sz="2400" dirty="0"/>
              <a:t>能够通过仅修改网络中的某个偏差项来实现错误分类。</a:t>
            </a:r>
            <a:endParaRPr lang="en-US" altLang="zh-CN" sz="2400" dirty="0"/>
          </a:p>
          <a:p>
            <a:r>
              <a:rPr lang="zh-CN" altLang="en-US" sz="2800" dirty="0"/>
              <a:t>梯度下降攻击（</a:t>
            </a:r>
            <a:r>
              <a:rPr lang="en-US" altLang="zh-CN" sz="2800" dirty="0"/>
              <a:t>Gradient descent </a:t>
            </a:r>
            <a:r>
              <a:rPr lang="en-US" altLang="zh-CN" sz="2800" dirty="0" err="1"/>
              <a:t>attack,GDA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en-US" altLang="zh-CN" sz="2400" dirty="0"/>
              <a:t>GDA</a:t>
            </a:r>
            <a:r>
              <a:rPr lang="zh-CN" altLang="en-US" sz="2400" dirty="0"/>
              <a:t>通过分层搜索和修改压缩技术，使得整个故障注入攻击能够以更少的攻击次数达到足够理想的结果。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错误分类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30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Jakub </a:t>
            </a:r>
            <a:r>
              <a:rPr lang="en-US" altLang="zh-CN" dirty="0" err="1"/>
              <a:t>Breier</a:t>
            </a:r>
            <a:r>
              <a:rPr lang="zh-CN" altLang="en-US" dirty="0"/>
              <a:t>等</a:t>
            </a:r>
            <a:r>
              <a:rPr lang="zh-CN" altLang="en-US" dirty="0" smtClean="0"/>
              <a:t>人用激光故障注入方式进行攻击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/>
              <a:t>AT-mega328P</a:t>
            </a:r>
            <a:r>
              <a:rPr lang="zh-CN" altLang="en-US" dirty="0"/>
              <a:t>上实现的</a:t>
            </a:r>
            <a:r>
              <a:rPr lang="zh-CN" altLang="en-US" dirty="0" smtClean="0"/>
              <a:t>神经网络</a:t>
            </a:r>
            <a:r>
              <a:rPr lang="zh-CN" altLang="en-US" dirty="0"/>
              <a:t>的激活函数，使该模型跳</a:t>
            </a:r>
            <a:r>
              <a:rPr lang="zh-CN" altLang="en-US" dirty="0" smtClean="0"/>
              <a:t>过执行</a:t>
            </a:r>
            <a:r>
              <a:rPr lang="zh-CN" altLang="en-US" dirty="0"/>
              <a:t>激活功能的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zh-CN" altLang="en-US" dirty="0" smtClean="0"/>
              <a:t>不同</a:t>
            </a:r>
            <a:r>
              <a:rPr lang="zh-CN" altLang="en-US" dirty="0"/>
              <a:t>的激活函数</a:t>
            </a:r>
            <a:r>
              <a:rPr lang="zh-CN" altLang="en-US" dirty="0" smtClean="0"/>
              <a:t>产生负面</a:t>
            </a:r>
            <a:r>
              <a:rPr lang="zh-CN" altLang="en-US" dirty="0"/>
              <a:t>结果：</a:t>
            </a:r>
            <a:r>
              <a:rPr lang="en-US" altLang="zh-CN" dirty="0" err="1"/>
              <a:t>ReLu</a:t>
            </a:r>
            <a:r>
              <a:rPr lang="zh-CN" altLang="en-US" dirty="0"/>
              <a:t>（导致零功能，即无效神经元），</a:t>
            </a:r>
            <a:r>
              <a:rPr lang="en-US" altLang="zh-CN" dirty="0"/>
              <a:t>sigmoid</a:t>
            </a:r>
            <a:r>
              <a:rPr lang="zh-CN" altLang="en-US" dirty="0"/>
              <a:t>和</a:t>
            </a:r>
            <a:r>
              <a:rPr lang="en-US" altLang="zh-CN" dirty="0" err="1"/>
              <a:t>tanh</a:t>
            </a:r>
            <a:r>
              <a:rPr lang="zh-CN" altLang="en-US" dirty="0"/>
              <a:t>（水平翻转</a:t>
            </a:r>
            <a:r>
              <a:rPr lang="zh-CN" altLang="en-US" dirty="0" smtClean="0"/>
              <a:t>导致</a:t>
            </a:r>
            <a:r>
              <a:rPr lang="zh-CN" altLang="en-US" dirty="0"/>
              <a:t>功能</a:t>
            </a:r>
            <a:r>
              <a:rPr lang="zh-CN" altLang="en-US" dirty="0" smtClean="0"/>
              <a:t>下降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错误分类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659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实现平台</a:t>
            </a:r>
            <a:endParaRPr lang="zh-CN" altLang="en-US" dirty="0"/>
          </a:p>
        </p:txBody>
      </p:sp>
      <p:pic>
        <p:nvPicPr>
          <p:cNvPr id="4" name="图片 3" descr="C:\Users\ADMINI~1\AppData\Local\Temp\WeChat Files\c70ce68b7c056a75d886ade3aa7ca1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70" y="2185166"/>
            <a:ext cx="7401687" cy="2948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5698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66928" y="1853895"/>
            <a:ext cx="10515600" cy="3848100"/>
          </a:xfrm>
        </p:spPr>
        <p:txBody>
          <a:bodyPr/>
          <a:lstStyle/>
          <a:p>
            <a:r>
              <a:rPr lang="en-US" altLang="zh-CN" dirty="0" err="1"/>
              <a:t>Lejla</a:t>
            </a:r>
            <a:r>
              <a:rPr lang="en-US" altLang="zh-CN" dirty="0"/>
              <a:t> </a:t>
            </a:r>
            <a:r>
              <a:rPr lang="en-US" altLang="zh-CN" dirty="0" err="1"/>
              <a:t>Batina</a:t>
            </a:r>
            <a:r>
              <a:rPr lang="en-US" altLang="zh-CN" dirty="0"/>
              <a:t> </a:t>
            </a:r>
            <a:r>
              <a:rPr lang="zh-CN" altLang="en-US" dirty="0"/>
              <a:t>等</a:t>
            </a:r>
            <a:r>
              <a:rPr lang="zh-CN" altLang="en-US" dirty="0" smtClean="0"/>
              <a:t>人进行</a:t>
            </a:r>
            <a:r>
              <a:rPr lang="zh-CN" altLang="en-US" dirty="0"/>
              <a:t>了基于嵌入式深度学习模型的旁路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/>
              <a:t>Atmel AT-mega328P</a:t>
            </a: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位微控制器）上实现</a:t>
            </a:r>
            <a:r>
              <a:rPr lang="zh-CN" altLang="en-US" dirty="0" smtClean="0"/>
              <a:t>并编译训练</a:t>
            </a:r>
            <a:r>
              <a:rPr lang="zh-CN" altLang="en-US" dirty="0"/>
              <a:t>好的神经网络（简单的多层感知器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分析和提取激活函数（</a:t>
            </a:r>
            <a:r>
              <a:rPr lang="en-US" altLang="zh-CN" dirty="0" err="1"/>
              <a:t>ReLu</a:t>
            </a:r>
            <a:r>
              <a:rPr lang="zh-CN" altLang="en-US" dirty="0"/>
              <a:t>，</a:t>
            </a:r>
            <a:r>
              <a:rPr lang="en-US" altLang="zh-CN" dirty="0"/>
              <a:t>sigmoid</a:t>
            </a:r>
            <a:r>
              <a:rPr lang="zh-CN" altLang="en-US" dirty="0"/>
              <a:t>，</a:t>
            </a:r>
            <a:r>
              <a:rPr lang="en-US" altLang="zh-CN" dirty="0" err="1"/>
              <a:t>tanh</a:t>
            </a:r>
            <a:r>
              <a:rPr lang="zh-CN" altLang="en-US" dirty="0"/>
              <a:t>，</a:t>
            </a:r>
            <a:r>
              <a:rPr lang="en-US" altLang="zh-CN" dirty="0" err="1"/>
              <a:t>softmax</a:t>
            </a:r>
            <a:r>
              <a:rPr lang="zh-CN" altLang="en-US" dirty="0"/>
              <a:t>）的</a:t>
            </a:r>
            <a:r>
              <a:rPr lang="zh-CN" altLang="en-US" dirty="0" smtClean="0"/>
              <a:t>特性</a:t>
            </a:r>
            <a:endParaRPr lang="zh-CN" altLang="en-US" dirty="0"/>
          </a:p>
          <a:p>
            <a:r>
              <a:rPr lang="zh-CN" altLang="en-US" dirty="0"/>
              <a:t>恢复神经网络的权重，反向恢复神经元和层的</a:t>
            </a:r>
            <a:r>
              <a:rPr lang="zh-CN" altLang="en-US" dirty="0" smtClean="0"/>
              <a:t>数量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逆向分析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1" y="4330395"/>
            <a:ext cx="5631099" cy="23719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026" y="4178823"/>
            <a:ext cx="3412901" cy="26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4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实现平台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784" y="116732"/>
            <a:ext cx="5303116" cy="654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82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/>
              <a:t>Weizhe</a:t>
            </a:r>
            <a:r>
              <a:rPr lang="en-US" altLang="zh-CN" dirty="0"/>
              <a:t> Hua</a:t>
            </a:r>
            <a:r>
              <a:rPr lang="zh-CN" altLang="en-US" dirty="0"/>
              <a:t>等</a:t>
            </a:r>
            <a:r>
              <a:rPr lang="zh-CN" altLang="en-US" dirty="0" smtClean="0"/>
              <a:t>人提出对</a:t>
            </a:r>
            <a:r>
              <a:rPr lang="zh-CN" altLang="en-US" dirty="0"/>
              <a:t>硬件加速器上实现的</a:t>
            </a:r>
            <a:r>
              <a:rPr lang="en-US" altLang="zh-CN" dirty="0"/>
              <a:t>CNN</a:t>
            </a:r>
            <a:r>
              <a:rPr lang="zh-CN" altLang="en-US" dirty="0"/>
              <a:t>网络的逆向工程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向</a:t>
            </a:r>
            <a:r>
              <a:rPr lang="zh-CN" altLang="en-US" dirty="0"/>
              <a:t>该</a:t>
            </a:r>
            <a:r>
              <a:rPr lang="en-US" altLang="zh-CN" dirty="0"/>
              <a:t>CNN </a:t>
            </a:r>
            <a:r>
              <a:rPr lang="zh-CN" altLang="en-US" dirty="0"/>
              <a:t>网络提供输入并观察片外存储器的访问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r>
              <a:rPr lang="zh-CN" altLang="en-US" dirty="0" smtClean="0"/>
              <a:t>结合</a:t>
            </a:r>
            <a:r>
              <a:rPr lang="zh-CN" altLang="en-US" dirty="0"/>
              <a:t>时序和存储器</a:t>
            </a:r>
            <a:r>
              <a:rPr lang="zh-CN" altLang="en-US" dirty="0" smtClean="0"/>
              <a:t>访问</a:t>
            </a:r>
            <a:r>
              <a:rPr lang="zh-CN" altLang="en-US" dirty="0"/>
              <a:t>记录以及存储器中的数据所提供的相关旁路信息推断神经网络的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进一步恢复</a:t>
            </a:r>
            <a:r>
              <a:rPr lang="zh-CN" altLang="en-US" dirty="0"/>
              <a:t>对应的权重等参数。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98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SCA </a:t>
            </a:r>
            <a:r>
              <a:rPr lang="zh-CN" altLang="en-US" dirty="0"/>
              <a:t>中众所周知的保护方案（如混洗，掩码或恒定时间实现），这些保护方案</a:t>
            </a:r>
            <a:r>
              <a:rPr lang="zh-CN" altLang="en-US" dirty="0" smtClean="0"/>
              <a:t>能够</a:t>
            </a:r>
            <a:r>
              <a:rPr lang="zh-CN" altLang="en-US" dirty="0"/>
              <a:t>为嵌入式深度学习系统的实现提供一定的安全指导。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防御手段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D94CE667-2F1E-4ADF-96E1-2E2A89764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771" y="3249921"/>
            <a:ext cx="3574961" cy="34427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255" y="3613059"/>
            <a:ext cx="3102713" cy="7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05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常数执行时间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随机延迟时间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生成随机噪声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算法与硬件层面掩码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防御手段</a:t>
            </a:r>
          </a:p>
        </p:txBody>
      </p:sp>
    </p:spTree>
    <p:extLst>
      <p:ext uri="{BB962C8B-B14F-4D97-AF65-F5344CB8AC3E}">
        <p14:creationId xmlns:p14="http://schemas.microsoft.com/office/powerpoint/2010/main" val="2759117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算法层面的安全不代表实现安全</a:t>
            </a:r>
            <a:endParaRPr lang="en-US" altLang="zh-CN" dirty="0" smtClean="0"/>
          </a:p>
          <a:p>
            <a:r>
              <a:rPr lang="zh-CN" altLang="en-US" dirty="0" smtClean="0"/>
              <a:t>目前大部分是将基于密码学的分析手段迁移到深度神经网络部分</a:t>
            </a:r>
            <a:endParaRPr lang="en-US" altLang="zh-CN" dirty="0" smtClean="0"/>
          </a:p>
          <a:p>
            <a:r>
              <a:rPr lang="zh-CN" altLang="en-US" smtClean="0"/>
              <a:t>基于密码学算法的防御手段同样可以迁移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869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08816D6-3362-46A8-8318-609A3523CA4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928" y="1750951"/>
            <a:ext cx="10515600" cy="3848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背景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旁路分析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故障分析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针对神经网络的实现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错误分类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逆向分析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防御手段</a:t>
            </a:r>
            <a:endParaRPr lang="en-US" altLang="zh-CN" sz="2800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7FD4A20-BAF2-4AE3-A257-2382BFC0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13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物理实现：将算法运行在物理平台上，如计算机、</a:t>
            </a:r>
            <a:r>
              <a:rPr lang="en-US" altLang="zh-CN" sz="2800" dirty="0" smtClean="0"/>
              <a:t>FPGA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ASIC</a:t>
            </a:r>
            <a:r>
              <a:rPr lang="zh-CN" altLang="en-US" sz="2800" dirty="0" smtClean="0"/>
              <a:t>、微控制器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传统物理实现安全性分析（基于密码学算法）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旁路分析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故障分析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90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简单功耗分析（</a:t>
            </a:r>
            <a:r>
              <a:rPr lang="en-US" altLang="zh-CN" dirty="0"/>
              <a:t>Simple power analysis: SPA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差分功耗分析</a:t>
            </a:r>
            <a:r>
              <a:rPr lang="en-US" altLang="zh-CN" dirty="0"/>
              <a:t>(Differential power analysis: DPA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相关功耗分析</a:t>
            </a:r>
            <a:r>
              <a:rPr lang="en-US" altLang="zh-CN" dirty="0"/>
              <a:t>(Correlation power analysis: CPA)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旁路分析</a:t>
            </a:r>
            <a:endParaRPr lang="zh-CN" altLang="en-US" dirty="0"/>
          </a:p>
        </p:txBody>
      </p:sp>
      <p:pic>
        <p:nvPicPr>
          <p:cNvPr id="4" name="Picture 35">
            <a:extLst>
              <a:ext uri="{FF2B5EF4-FFF2-40B4-BE49-F238E27FC236}">
                <a16:creationId xmlns:a16="http://schemas.microsoft.com/office/drawing/2014/main" id="{D6D7B43E-F0C5-460C-9C7A-74D1F54FB0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928" y="3646710"/>
            <a:ext cx="4493749" cy="28248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516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548" y="2317438"/>
            <a:ext cx="6960632" cy="31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9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分析图示</a:t>
            </a:r>
            <a:endParaRPr lang="zh-CN" altLang="en-US" dirty="0"/>
          </a:p>
        </p:txBody>
      </p:sp>
      <p:pic>
        <p:nvPicPr>
          <p:cNvPr id="4" name="Picture 19">
            <a:extLst>
              <a:ext uri="{FF2B5EF4-FFF2-40B4-BE49-F238E27FC236}">
                <a16:creationId xmlns:a16="http://schemas.microsoft.com/office/drawing/2014/main" id="{1E3D8545-B096-4311-975C-0E5FEBBA3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358" y="2634085"/>
            <a:ext cx="5010863" cy="3758147"/>
          </a:xfrm>
          <a:prstGeom prst="rect">
            <a:avLst/>
          </a:prstGeom>
        </p:spPr>
      </p:pic>
      <p:pic>
        <p:nvPicPr>
          <p:cNvPr id="5" name="图片 3">
            <a:extLst>
              <a:ext uri="{FF2B5EF4-FFF2-40B4-BE49-F238E27FC236}">
                <a16:creationId xmlns:a16="http://schemas.microsoft.com/office/drawing/2014/main" id="{DA7CFA10-C7D3-4339-93B2-A1EDEC18CDE1}"/>
              </a:ext>
            </a:extLst>
          </p:cNvPr>
          <p:cNvPicPr/>
          <p:nvPr/>
        </p:nvPicPr>
        <p:blipFill rotWithShape="1">
          <a:blip r:embed="rId5"/>
          <a:srcRect l="3607" t="12664" r="2340" b="28261"/>
          <a:stretch/>
        </p:blipFill>
        <p:spPr>
          <a:xfrm>
            <a:off x="1000835" y="4134186"/>
            <a:ext cx="3319273" cy="1190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3">
            <a:extLst>
              <a:ext uri="{FF2B5EF4-FFF2-40B4-BE49-F238E27FC236}">
                <a16:creationId xmlns:a16="http://schemas.microsoft.com/office/drawing/2014/main" id="{7141791C-33AD-4F19-AB6B-DD33BAA926B7}"/>
              </a:ext>
            </a:extLst>
          </p:cNvPr>
          <p:cNvPicPr/>
          <p:nvPr/>
        </p:nvPicPr>
        <p:blipFill rotWithShape="1">
          <a:blip r:embed="rId5"/>
          <a:srcRect l="3607" t="12664" r="2340" b="28261"/>
          <a:stretch/>
        </p:blipFill>
        <p:spPr>
          <a:xfrm>
            <a:off x="1107405" y="4262958"/>
            <a:ext cx="3319273" cy="1190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3">
            <a:extLst>
              <a:ext uri="{FF2B5EF4-FFF2-40B4-BE49-F238E27FC236}">
                <a16:creationId xmlns:a16="http://schemas.microsoft.com/office/drawing/2014/main" id="{B3B957C3-07CD-40B1-ACE2-A60E3E415E38}"/>
              </a:ext>
            </a:extLst>
          </p:cNvPr>
          <p:cNvPicPr/>
          <p:nvPr/>
        </p:nvPicPr>
        <p:blipFill rotWithShape="1">
          <a:blip r:embed="rId5"/>
          <a:srcRect l="3607" t="12664" r="2340" b="28261"/>
          <a:stretch/>
        </p:blipFill>
        <p:spPr>
          <a:xfrm>
            <a:off x="1256114" y="4391729"/>
            <a:ext cx="3319273" cy="11901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rrow: Right 38">
            <a:extLst>
              <a:ext uri="{FF2B5EF4-FFF2-40B4-BE49-F238E27FC236}">
                <a16:creationId xmlns:a16="http://schemas.microsoft.com/office/drawing/2014/main" id="{2DE49F44-8AB3-4A36-8058-CE2C2202FDDC}"/>
              </a:ext>
            </a:extLst>
          </p:cNvPr>
          <p:cNvSpPr/>
          <p:nvPr/>
        </p:nvSpPr>
        <p:spPr>
          <a:xfrm>
            <a:off x="4646440" y="4426282"/>
            <a:ext cx="1205955" cy="566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CPA</a:t>
            </a:r>
          </a:p>
        </p:txBody>
      </p:sp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ADA0C567-7E4A-4A6F-8B95-E9B5F50716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991359"/>
              </p:ext>
            </p:extLst>
          </p:nvPr>
        </p:nvGraphicFramePr>
        <p:xfrm>
          <a:off x="648282" y="3110968"/>
          <a:ext cx="4024378" cy="899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6" imgW="2044440" imgH="457200" progId="Equation.DSMT4">
                  <p:embed/>
                </p:oleObj>
              </mc:Choice>
              <mc:Fallback>
                <p:oleObj name="Equation" r:id="rId6" imgW="2044440" imgH="4572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ADA0C567-7E4A-4A6F-8B95-E9B5F50716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8282" y="3110968"/>
                        <a:ext cx="4024378" cy="899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69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1997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Biham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首次提出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通过修改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时钟脉冲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供电电压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、或通过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电磁或激光脉冲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注入故障，对比正确加密与错误加密的密文结果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防御手段：探测、重复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故障分析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873FA6-5D5C-4045-82F9-FD34DD7513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24"/>
          <a:stretch/>
        </p:blipFill>
        <p:spPr>
          <a:xfrm>
            <a:off x="7219340" y="3627467"/>
            <a:ext cx="2987352" cy="26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2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注入方式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2185416"/>
            <a:ext cx="6655440" cy="3077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577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错误分类</a:t>
            </a:r>
          </a:p>
          <a:p>
            <a:r>
              <a:rPr lang="en-US" altLang="zh-CN" sz="2800" dirty="0" err="1"/>
              <a:t>Yannan</a:t>
            </a:r>
            <a:r>
              <a:rPr lang="en-US" altLang="zh-CN" sz="2800" dirty="0"/>
              <a:t> Liu, </a:t>
            </a:r>
            <a:r>
              <a:rPr lang="en-US" altLang="zh-CN" sz="2800" dirty="0" err="1"/>
              <a:t>Lingxiao</a:t>
            </a:r>
            <a:r>
              <a:rPr lang="en-US" altLang="zh-CN" sz="2800" dirty="0"/>
              <a:t> Wei </a:t>
            </a:r>
            <a:r>
              <a:rPr lang="zh-CN" altLang="en-US" sz="2800" dirty="0" smtClean="0"/>
              <a:t>等提出</a:t>
            </a:r>
            <a:r>
              <a:rPr lang="zh-CN" altLang="en-US" sz="2800" dirty="0"/>
              <a:t>了两种针对深度学习模型的故障注入</a:t>
            </a:r>
            <a:r>
              <a:rPr lang="zh-CN" altLang="en-US" sz="2800" dirty="0" smtClean="0"/>
              <a:t>攻击，</a:t>
            </a:r>
            <a:r>
              <a:rPr lang="zh-CN" altLang="en-US" sz="2800" dirty="0"/>
              <a:t>对深度学习模型参数进行微小改动即可实现错误分类。 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针对神经网络的实现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284858"/>
      </p:ext>
    </p:extLst>
  </p:cSld>
  <p:clrMapOvr>
    <a:masterClrMapping/>
  </p:clrMapOvr>
</p:sld>
</file>

<file path=ppt/theme/theme1.xml><?xml version="1.0" encoding="utf-8"?>
<a:theme xmlns:a="http://schemas.openxmlformats.org/drawingml/2006/main" name="UB Powerpoint Template">
  <a:themeElements>
    <a:clrScheme name="Custom 1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3590</TotalTime>
  <Words>660</Words>
  <Application>Microsoft Office PowerPoint</Application>
  <PresentationFormat>宽屏</PresentationFormat>
  <Paragraphs>74</Paragraphs>
  <Slides>18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LucidaGrande</vt:lpstr>
      <vt:lpstr>华文楷体</vt:lpstr>
      <vt:lpstr>宋体</vt:lpstr>
      <vt:lpstr>Arial</vt:lpstr>
      <vt:lpstr>Georgia</vt:lpstr>
      <vt:lpstr>Times New Roman</vt:lpstr>
      <vt:lpstr>UB Powerpoint Template</vt:lpstr>
      <vt:lpstr>Equation</vt:lpstr>
      <vt:lpstr>深度神经网络中的 物理实现安全问题</vt:lpstr>
      <vt:lpstr>OUTLINE</vt:lpstr>
      <vt:lpstr>背景</vt:lpstr>
      <vt:lpstr>旁路分析</vt:lpstr>
      <vt:lpstr>PowerPoint 演示文稿</vt:lpstr>
      <vt:lpstr>分析图示</vt:lpstr>
      <vt:lpstr>故障分析</vt:lpstr>
      <vt:lpstr>注入方式</vt:lpstr>
      <vt:lpstr>针对神经网络的实现 </vt:lpstr>
      <vt:lpstr>错误分类</vt:lpstr>
      <vt:lpstr>错误分类</vt:lpstr>
      <vt:lpstr>实现平台</vt:lpstr>
      <vt:lpstr>逆向分析 </vt:lpstr>
      <vt:lpstr>实现平台</vt:lpstr>
      <vt:lpstr>PowerPoint 演示文稿</vt:lpstr>
      <vt:lpstr>防御手段 </vt:lpstr>
      <vt:lpstr>防御手段</vt:lpstr>
      <vt:lpstr>总结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Template</dc:title>
  <dc:subject/>
  <dc:creator>Microsoft Office User</dc:creator>
  <cp:keywords/>
  <dc:description/>
  <cp:lastModifiedBy>杨 博麟</cp:lastModifiedBy>
  <cp:revision>337</cp:revision>
  <cp:lastPrinted>2016-07-18T17:32:49Z</cp:lastPrinted>
  <dcterms:created xsi:type="dcterms:W3CDTF">2016-06-28T14:05:07Z</dcterms:created>
  <dcterms:modified xsi:type="dcterms:W3CDTF">2019-12-20T10:26:32Z</dcterms:modified>
  <cp:category/>
</cp:coreProperties>
</file>