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1" r:id="rId1"/>
  </p:sldMasterIdLst>
  <p:notesMasterIdLst>
    <p:notesMasterId r:id="rId13"/>
  </p:notesMasterIdLst>
  <p:handoutMasterIdLst>
    <p:handoutMasterId r:id="rId14"/>
  </p:handoutMasterIdLst>
  <p:sldIdLst>
    <p:sldId id="256" r:id="rId2"/>
    <p:sldId id="260" r:id="rId3"/>
    <p:sldId id="259" r:id="rId4"/>
    <p:sldId id="261" r:id="rId5"/>
    <p:sldId id="262" r:id="rId6"/>
    <p:sldId id="263" r:id="rId7"/>
    <p:sldId id="266" r:id="rId8"/>
    <p:sldId id="264" r:id="rId9"/>
    <p:sldId id="265" r:id="rId10"/>
    <p:sldId id="267" r:id="rId11"/>
    <p:sldId id="268" r:id="rId1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BBB"/>
    <a:srgbClr val="000000"/>
    <a:srgbClr val="00C7B1"/>
    <a:srgbClr val="828383"/>
    <a:srgbClr val="666666"/>
    <a:srgbClr val="4DC3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29"/>
    <p:restoredTop sz="85678" autoAdjust="0"/>
  </p:normalViewPr>
  <p:slideViewPr>
    <p:cSldViewPr snapToGrid="0" snapToObjects="1">
      <p:cViewPr varScale="1">
        <p:scale>
          <a:sx n="73" d="100"/>
          <a:sy n="73" d="100"/>
        </p:scale>
        <p:origin x="883" y="72"/>
      </p:cViewPr>
      <p:guideLst/>
    </p:cSldViewPr>
  </p:slideViewPr>
  <p:outlineViewPr>
    <p:cViewPr>
      <p:scale>
        <a:sx n="33" d="100"/>
        <a:sy n="33" d="100"/>
      </p:scale>
      <p:origin x="0" y="-6064"/>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7" d="100"/>
          <a:sy n="87" d="100"/>
        </p:scale>
        <p:origin x="390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nsong Han" userId="80a9d24fded93ad0" providerId="LiveId" clId="{51AA92BF-12D1-4C1F-9B11-DBF82D6CB77E}"/>
    <pc:docChg chg="undo custSel modSld">
      <pc:chgData name="Jinsong Han" userId="80a9d24fded93ad0" providerId="LiveId" clId="{51AA92BF-12D1-4C1F-9B11-DBF82D6CB77E}" dt="2018-10-30T15:21:32.277" v="126" actId="20577"/>
      <pc:docMkLst>
        <pc:docMk/>
      </pc:docMkLst>
      <pc:sldChg chg="modNotesTx">
        <pc:chgData name="Jinsong Han" userId="80a9d24fded93ad0" providerId="LiveId" clId="{51AA92BF-12D1-4C1F-9B11-DBF82D6CB77E}" dt="2018-10-30T14:31:23.177" v="22" actId="6549"/>
        <pc:sldMkLst>
          <pc:docMk/>
          <pc:sldMk cId="1639116266" sldId="268"/>
        </pc:sldMkLst>
      </pc:sldChg>
      <pc:sldChg chg="modNotesTx">
        <pc:chgData name="Jinsong Han" userId="80a9d24fded93ad0" providerId="LiveId" clId="{51AA92BF-12D1-4C1F-9B11-DBF82D6CB77E}" dt="2018-10-30T14:33:33.143" v="60" actId="20577"/>
        <pc:sldMkLst>
          <pc:docMk/>
          <pc:sldMk cId="3587394090" sldId="269"/>
        </pc:sldMkLst>
      </pc:sldChg>
      <pc:sldChg chg="modNotesTx">
        <pc:chgData name="Jinsong Han" userId="80a9d24fded93ad0" providerId="LiveId" clId="{51AA92BF-12D1-4C1F-9B11-DBF82D6CB77E}" dt="2018-10-30T14:36:30.804" v="65" actId="20577"/>
        <pc:sldMkLst>
          <pc:docMk/>
          <pc:sldMk cId="2024366884" sldId="270"/>
        </pc:sldMkLst>
      </pc:sldChg>
      <pc:sldChg chg="modSp modNotesTx">
        <pc:chgData name="Jinsong Han" userId="80a9d24fded93ad0" providerId="LiveId" clId="{51AA92BF-12D1-4C1F-9B11-DBF82D6CB77E}" dt="2018-10-30T13:15:48.778" v="20" actId="20577"/>
        <pc:sldMkLst>
          <pc:docMk/>
          <pc:sldMk cId="1908639919" sldId="271"/>
        </pc:sldMkLst>
        <pc:spChg chg="mod">
          <ac:chgData name="Jinsong Han" userId="80a9d24fded93ad0" providerId="LiveId" clId="{51AA92BF-12D1-4C1F-9B11-DBF82D6CB77E}" dt="2018-10-30T13:09:27.953" v="0" actId="313"/>
          <ac:spMkLst>
            <pc:docMk/>
            <pc:sldMk cId="1908639919" sldId="271"/>
            <ac:spMk id="3" creationId="{00000000-0000-0000-0000-000000000000}"/>
          </ac:spMkLst>
        </pc:spChg>
      </pc:sldChg>
      <pc:sldChg chg="modNotesTx">
        <pc:chgData name="Jinsong Han" userId="80a9d24fded93ad0" providerId="LiveId" clId="{51AA92BF-12D1-4C1F-9B11-DBF82D6CB77E}" dt="2018-10-30T14:41:14.283" v="73" actId="20577"/>
        <pc:sldMkLst>
          <pc:docMk/>
          <pc:sldMk cId="2686750" sldId="272"/>
        </pc:sldMkLst>
      </pc:sldChg>
      <pc:sldChg chg="modNotesTx">
        <pc:chgData name="Jinsong Han" userId="80a9d24fded93ad0" providerId="LiveId" clId="{51AA92BF-12D1-4C1F-9B11-DBF82D6CB77E}" dt="2018-10-30T15:21:32.277" v="126" actId="20577"/>
        <pc:sldMkLst>
          <pc:docMk/>
          <pc:sldMk cId="2252698289" sldId="28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1D33A1-6D17-2C4C-B4C2-C83DB37352CC}" type="datetimeFigureOut">
              <a:rPr lang="en-US" smtClean="0">
                <a:latin typeface="Arial" charset="0"/>
              </a:rPr>
              <a:t>11/13/2019</a:t>
            </a:fld>
            <a:endParaRPr lang="en-US" dirty="0">
              <a:latin typeface="Arial"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59171E-5108-1245-8B63-E8B205C9AF87}" type="slidenum">
              <a:rPr lang="en-US" smtClean="0">
                <a:latin typeface="Arial" charset="0"/>
              </a:rPr>
              <a:t>‹#›</a:t>
            </a:fld>
            <a:endParaRPr lang="en-US" dirty="0">
              <a:latin typeface="Arial" charset="0"/>
            </a:endParaRPr>
          </a:p>
        </p:txBody>
      </p:sp>
    </p:spTree>
    <p:extLst>
      <p:ext uri="{BB962C8B-B14F-4D97-AF65-F5344CB8AC3E}">
        <p14:creationId xmlns:p14="http://schemas.microsoft.com/office/powerpoint/2010/main" val="967542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charset="0"/>
              </a:defRPr>
            </a:lvl1pPr>
          </a:lstStyle>
          <a:p>
            <a:fld id="{5B96CA4F-2197-CC40-B4FC-798A937A9DC6}" type="datetimeFigureOut">
              <a:rPr lang="en-US" smtClean="0"/>
              <a:pPr/>
              <a:t>11/13/2019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charset="0"/>
              </a:defRPr>
            </a:lvl1pPr>
          </a:lstStyle>
          <a:p>
            <a:fld id="{02322656-8894-1544-92AA-01B3CF5E6182}" type="slidenum">
              <a:rPr lang="en-US" smtClean="0"/>
              <a:pPr/>
              <a:t>‹#›</a:t>
            </a:fld>
            <a:endParaRPr lang="en-US" dirty="0"/>
          </a:p>
        </p:txBody>
      </p:sp>
    </p:spTree>
    <p:extLst>
      <p:ext uri="{BB962C8B-B14F-4D97-AF65-F5344CB8AC3E}">
        <p14:creationId xmlns:p14="http://schemas.microsoft.com/office/powerpoint/2010/main" val="702750498"/>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Arial" charset="0"/>
        <a:ea typeface="+mn-ea"/>
        <a:cs typeface="+mn-cs"/>
      </a:defRPr>
    </a:lvl1pPr>
    <a:lvl2pPr marL="609585" algn="l" defTabSz="1219170" rtl="0" eaLnBrk="1" latinLnBrk="0" hangingPunct="1">
      <a:defRPr sz="1600" kern="1200">
        <a:solidFill>
          <a:schemeClr val="tx1"/>
        </a:solidFill>
        <a:latin typeface="Arial" charset="0"/>
        <a:ea typeface="+mn-ea"/>
        <a:cs typeface="+mn-cs"/>
      </a:defRPr>
    </a:lvl2pPr>
    <a:lvl3pPr marL="1219170" algn="l" defTabSz="1219170" rtl="0" eaLnBrk="1" latinLnBrk="0" hangingPunct="1">
      <a:defRPr sz="1600" kern="1200">
        <a:solidFill>
          <a:schemeClr val="tx1"/>
        </a:solidFill>
        <a:latin typeface="Arial" charset="0"/>
        <a:ea typeface="+mn-ea"/>
        <a:cs typeface="+mn-cs"/>
      </a:defRPr>
    </a:lvl3pPr>
    <a:lvl4pPr marL="1828754" algn="l" defTabSz="1219170" rtl="0" eaLnBrk="1" latinLnBrk="0" hangingPunct="1">
      <a:defRPr sz="1600" kern="1200">
        <a:solidFill>
          <a:schemeClr val="tx1"/>
        </a:solidFill>
        <a:latin typeface="Arial" charset="0"/>
        <a:ea typeface="+mn-ea"/>
        <a:cs typeface="+mn-cs"/>
      </a:defRPr>
    </a:lvl4pPr>
    <a:lvl5pPr marL="2438339" algn="l" defTabSz="1219170" rtl="0" eaLnBrk="1" latinLnBrk="0" hangingPunct="1">
      <a:defRPr sz="1600" kern="1200">
        <a:solidFill>
          <a:schemeClr val="tx1"/>
        </a:solidFill>
        <a:latin typeface="Arial"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322656-8894-1544-92AA-01B3CF5E6182}" type="slidenum">
              <a:rPr lang="en-US" smtClean="0"/>
              <a:pPr/>
              <a:t>8</a:t>
            </a:fld>
            <a:endParaRPr lang="en-US" dirty="0"/>
          </a:p>
        </p:txBody>
      </p:sp>
    </p:spTree>
    <p:extLst>
      <p:ext uri="{BB962C8B-B14F-4D97-AF65-F5344CB8AC3E}">
        <p14:creationId xmlns:p14="http://schemas.microsoft.com/office/powerpoint/2010/main" val="39144085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hit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 y="0"/>
            <a:ext cx="12188950" cy="6857998"/>
          </a:xfrm>
          <a:prstGeom prst="rect">
            <a:avLst/>
          </a:prstGeom>
        </p:spPr>
      </p:pic>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lnSpc>
                <a:spcPct val="150000"/>
              </a:lnSpc>
              <a:buNone/>
              <a:defRPr sz="2400" b="0" i="0">
                <a:solidFill>
                  <a:srgbClr val="000000"/>
                </a:solidFill>
                <a:latin typeface="+mj-lt"/>
                <a:ea typeface="Georgia" charset="0"/>
                <a:cs typeface="Georgia" charset="0"/>
              </a:defRPr>
            </a:lvl1pPr>
          </a:lstStyle>
          <a:p>
            <a:pPr lvl="0"/>
            <a:r>
              <a:rPr lang="en-US" dirty="0"/>
              <a:t>Sub-topic and Instructor</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rgbClr val="005BBB"/>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2" descr="“computer science zhejiang university logo”的图片搜索结果"/>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5237766"/>
            <a:ext cx="1890203" cy="945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521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 3 level Bullet List">
    <p:spTree>
      <p:nvGrpSpPr>
        <p:cNvPr id="1" name=""/>
        <p:cNvGrpSpPr/>
        <p:nvPr/>
      </p:nvGrpSpPr>
      <p:grpSpPr>
        <a:xfrm>
          <a:off x="0" y="0"/>
          <a:ext cx="0" cy="0"/>
          <a:chOff x="0" y="0"/>
          <a:chExt cx="0" cy="0"/>
        </a:xfrm>
      </p:grpSpPr>
      <p:sp>
        <p:nvSpPr>
          <p:cNvPr id="7" name="Content Placeholder 6"/>
          <p:cNvSpPr>
            <a:spLocks noGrp="1"/>
          </p:cNvSpPr>
          <p:nvPr>
            <p:ph sz="quarter" idx="10" hasCustomPrompt="1"/>
          </p:nvPr>
        </p:nvSpPr>
        <p:spPr>
          <a:xfrm>
            <a:off x="566928" y="2185416"/>
            <a:ext cx="10515600" cy="3848100"/>
          </a:xfrm>
          <a:prstGeom prst="rect">
            <a:avLst/>
          </a:prstGeom>
        </p:spPr>
        <p:txBody>
          <a:bodyPr>
            <a:noAutofit/>
          </a:bodyPr>
          <a:lstStyle>
            <a:lvl1pPr marL="285750" indent="-285750">
              <a:lnSpc>
                <a:spcPct val="100000"/>
              </a:lnSpc>
              <a:buClr>
                <a:srgbClr val="005BBB"/>
              </a:buClr>
              <a:buFont typeface="Arial" panose="020B0604020202020204" pitchFamily="34" charset="0"/>
              <a:buChar char="•"/>
              <a:defRPr sz="2400" b="0">
                <a:solidFill>
                  <a:schemeClr val="tx1"/>
                </a:solidFill>
                <a:latin typeface="Arial" charset="0"/>
                <a:ea typeface="Arial" charset="0"/>
                <a:cs typeface="Arial" charset="0"/>
              </a:defRPr>
            </a:lvl1pPr>
            <a:lvl2pPr marL="800100" indent="-342900">
              <a:lnSpc>
                <a:spcPct val="100000"/>
              </a:lnSpc>
              <a:buClr>
                <a:srgbClr val="005BBB"/>
              </a:buClr>
              <a:buFont typeface="Arial" panose="020B0604020202020204" pitchFamily="34" charset="0"/>
              <a:buChar char="•"/>
              <a:tabLst/>
              <a:defRPr sz="2000">
                <a:solidFill>
                  <a:schemeClr val="tx1"/>
                </a:solidFill>
                <a:latin typeface="Arial" charset="0"/>
                <a:ea typeface="Arial" charset="0"/>
                <a:cs typeface="Arial" charset="0"/>
              </a:defRPr>
            </a:lvl2pPr>
            <a:lvl3pPr marL="1143000" marR="0" indent="-228600" algn="l" defTabSz="914400" rtl="0" eaLnBrk="1" fontAlgn="auto" latinLnBrk="0" hangingPunct="1">
              <a:lnSpc>
                <a:spcPct val="100000"/>
              </a:lnSpc>
              <a:spcBef>
                <a:spcPts val="500"/>
              </a:spcBef>
              <a:spcAft>
                <a:spcPts val="0"/>
              </a:spcAft>
              <a:buClr>
                <a:srgbClr val="005BBB"/>
              </a:buClr>
              <a:buSzTx/>
              <a:buFont typeface="LucidaGrande" charset="0"/>
              <a:buChar char="-"/>
              <a:tabLst>
                <a:tab pos="1143000" algn="l"/>
              </a:tabLst>
              <a:defRPr sz="2000">
                <a:solidFill>
                  <a:schemeClr val="tx1"/>
                </a:solidFill>
                <a:latin typeface="Arial" charset="0"/>
                <a:ea typeface="Arial" charset="0"/>
                <a:cs typeface="Arial" charset="0"/>
              </a:defRPr>
            </a:lvl3pPr>
            <a:lvl4pPr>
              <a:buClr>
                <a:srgbClr val="005BBB"/>
              </a:buClr>
              <a:defRPr>
                <a:solidFill>
                  <a:srgbClr val="666666"/>
                </a:solidFill>
                <a:latin typeface="Arial" charset="0"/>
                <a:ea typeface="Arial" charset="0"/>
                <a:cs typeface="Arial" charset="0"/>
              </a:defRPr>
            </a:lvl4pPr>
            <a:lvl5pPr>
              <a:buClr>
                <a:srgbClr val="005BBB"/>
              </a:buClr>
              <a:defRPr>
                <a:solidFill>
                  <a:srgbClr val="666666"/>
                </a:solidFill>
                <a:latin typeface="Arial" charset="0"/>
                <a:ea typeface="Arial" charset="0"/>
                <a:cs typeface="Arial" charset="0"/>
              </a:defRPr>
            </a:lvl5pPr>
          </a:lstStyle>
          <a:p>
            <a:pPr lvl="0"/>
            <a:r>
              <a:rPr lang="en-US" dirty="0"/>
              <a:t>First level text</a:t>
            </a:r>
          </a:p>
          <a:p>
            <a:pPr lvl="1"/>
            <a:r>
              <a:rPr lang="en-US" dirty="0"/>
              <a:t>Second level text</a:t>
            </a:r>
          </a:p>
          <a:p>
            <a:pPr marL="1143000" marR="0" lvl="2" indent="-228600" algn="l" defTabSz="914400" rtl="0" eaLnBrk="1" fontAlgn="auto" latinLnBrk="0" hangingPunct="1">
              <a:lnSpc>
                <a:spcPts val="2300"/>
              </a:lnSpc>
              <a:spcBef>
                <a:spcPts val="500"/>
              </a:spcBef>
              <a:spcAft>
                <a:spcPts val="0"/>
              </a:spcAft>
              <a:buClr>
                <a:srgbClr val="005BBB"/>
              </a:buClr>
              <a:buSzTx/>
              <a:buFont typeface="LucidaGrande" charset="0"/>
              <a:buChar char="-"/>
              <a:tabLst/>
              <a:defRPr/>
            </a:pPr>
            <a:r>
              <a:rPr lang="en-US" dirty="0"/>
              <a:t>Third level</a:t>
            </a:r>
          </a:p>
        </p:txBody>
      </p:sp>
      <p:sp>
        <p:nvSpPr>
          <p:cNvPr id="5" name="Title Placeholder 12"/>
          <p:cNvSpPr>
            <a:spLocks noGrp="1"/>
          </p:cNvSpPr>
          <p:nvPr>
            <p:ph type="title" hasCustomPrompt="1"/>
          </p:nvPr>
        </p:nvSpPr>
        <p:spPr>
          <a:xfrm>
            <a:off x="566928" y="1316736"/>
            <a:ext cx="10515600" cy="868430"/>
          </a:xfrm>
          <a:prstGeom prst="rect">
            <a:avLst/>
          </a:prstGeom>
        </p:spPr>
        <p:txBody>
          <a:bodyPr vert="horz" lIns="91440" tIns="45720" rIns="91440" bIns="45720" rtlCol="0" anchor="t" anchorCtr="0">
            <a:noAutofit/>
          </a:bodyPr>
          <a:lstStyle>
            <a:lvl1pPr>
              <a:defRPr sz="3200" b="0"/>
            </a:lvl1pPr>
          </a:lstStyle>
          <a:p>
            <a:r>
              <a:rPr lang="en-US" dirty="0"/>
              <a:t>Click to edit title</a:t>
            </a:r>
          </a:p>
        </p:txBody>
      </p:sp>
    </p:spTree>
    <p:extLst>
      <p:ext uri="{BB962C8B-B14F-4D97-AF65-F5344CB8AC3E}">
        <p14:creationId xmlns:p14="http://schemas.microsoft.com/office/powerpoint/2010/main" val="549412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5" name="Text Placeholder 2"/>
          <p:cNvSpPr>
            <a:spLocks noGrp="1"/>
          </p:cNvSpPr>
          <p:nvPr>
            <p:ph type="body" idx="10" hasCustomPrompt="1"/>
          </p:nvPr>
        </p:nvSpPr>
        <p:spPr>
          <a:xfrm>
            <a:off x="566928" y="2185416"/>
            <a:ext cx="10515600" cy="3732425"/>
          </a:xfrm>
          <a:prstGeom prst="rect">
            <a:avLst/>
          </a:prstGeom>
        </p:spPr>
        <p:txBody>
          <a:bodyPr lIns="182880" rIns="182880">
            <a:noAutofit/>
          </a:bodyPr>
          <a:lstStyle>
            <a:lvl1pPr marL="457200" marR="0" indent="-406400" algn="l" defTabSz="914400" rtl="0" eaLnBrk="1" fontAlgn="auto" latinLnBrk="0" hangingPunct="1">
              <a:lnSpc>
                <a:spcPct val="100000"/>
              </a:lnSpc>
              <a:spcBef>
                <a:spcPts val="1000"/>
              </a:spcBef>
              <a:spcAft>
                <a:spcPts val="0"/>
              </a:spcAft>
              <a:buClr>
                <a:srgbClr val="005BBB"/>
              </a:buClr>
              <a:buSzPct val="100000"/>
              <a:buFont typeface="Arial" charset="0"/>
              <a:buChar char="•"/>
              <a:tabLst/>
              <a:defRPr sz="2400" b="0" i="0" spc="-50" baseline="0">
                <a:solidFill>
                  <a:srgbClr val="000000"/>
                </a:solidFill>
                <a:latin typeface="Arial" charset="0"/>
                <a:ea typeface="Arial" charset="0"/>
                <a:cs typeface="Arial" charset="0"/>
              </a:defRPr>
            </a:lvl1pPr>
            <a:lvl2pPr marL="800089" indent="-342900">
              <a:buFont typeface="Arial" panose="020B0604020202020204" pitchFamily="34" charset="0"/>
              <a:buChar char="−"/>
              <a:defRPr sz="2000">
                <a:solidFill>
                  <a:schemeClr val="tx1"/>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dirty="0"/>
              <a:t>First Level Text</a:t>
            </a:r>
          </a:p>
          <a:p>
            <a:pPr lvl="1"/>
            <a:r>
              <a:rPr lang="en-US" dirty="0"/>
              <a:t>Second Level Text</a:t>
            </a:r>
          </a:p>
          <a:p>
            <a:pPr lvl="2"/>
            <a:r>
              <a:rPr lang="en-US" dirty="0"/>
              <a:t>Third Level Text</a:t>
            </a:r>
          </a:p>
        </p:txBody>
      </p:sp>
      <p:sp>
        <p:nvSpPr>
          <p:cNvPr id="6" name="Title Placeholder 12"/>
          <p:cNvSpPr>
            <a:spLocks noGrp="1"/>
          </p:cNvSpPr>
          <p:nvPr>
            <p:ph type="title" hasCustomPrompt="1"/>
          </p:nvPr>
        </p:nvSpPr>
        <p:spPr>
          <a:xfrm>
            <a:off x="566928" y="1316736"/>
            <a:ext cx="10515600" cy="868430"/>
          </a:xfrm>
          <a:prstGeom prst="rect">
            <a:avLst/>
          </a:prstGeom>
        </p:spPr>
        <p:txBody>
          <a:bodyPr vert="horz" lIns="91440" tIns="45720" rIns="91440" bIns="45720" rtlCol="0" anchor="t" anchorCtr="0">
            <a:noAutofit/>
          </a:bodyPr>
          <a:lstStyle>
            <a:lvl1pPr>
              <a:defRPr b="0" baseline="0"/>
            </a:lvl1pPr>
          </a:lstStyle>
          <a:p>
            <a:r>
              <a:rPr lang="en-US" dirty="0"/>
              <a:t>Click to edit title</a:t>
            </a:r>
          </a:p>
        </p:txBody>
      </p:sp>
    </p:spTree>
    <p:extLst>
      <p:ext uri="{BB962C8B-B14F-4D97-AF65-F5344CB8AC3E}">
        <p14:creationId xmlns:p14="http://schemas.microsoft.com/office/powerpoint/2010/main" val="307407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5"/>
          <a:stretch>
            <a:fillRect/>
          </a:stretch>
        </p:blipFill>
        <p:spPr>
          <a:xfrm>
            <a:off x="10889820" y="5795302"/>
            <a:ext cx="1302179" cy="1062698"/>
          </a:xfrm>
          <a:prstGeom prst="rect">
            <a:avLst/>
          </a:prstGeom>
        </p:spPr>
      </p:pic>
      <p:sp>
        <p:nvSpPr>
          <p:cNvPr id="12" name="Text Placeholder 11"/>
          <p:cNvSpPr>
            <a:spLocks noGrp="1"/>
          </p:cNvSpPr>
          <p:nvPr>
            <p:ph type="body" idx="1"/>
          </p:nvPr>
        </p:nvSpPr>
        <p:spPr>
          <a:xfrm>
            <a:off x="566928" y="2320111"/>
            <a:ext cx="10515600" cy="3813382"/>
          </a:xfrm>
          <a:prstGeom prst="rect">
            <a:avLst/>
          </a:prstGeom>
        </p:spPr>
        <p:txBody>
          <a:bodyPr vert="horz" lIns="91440" tIns="45720" rIns="91440" bIns="45720" rtlCol="0">
            <a:normAutofit/>
          </a:bodyPr>
          <a:lstStyle/>
          <a:p>
            <a:pPr lvl="0"/>
            <a:r>
              <a:rPr lang="en-US" dirty="0"/>
              <a:t>First level text</a:t>
            </a:r>
          </a:p>
          <a:p>
            <a:pPr lvl="1"/>
            <a:r>
              <a:rPr lang="en-US" dirty="0"/>
              <a:t>Second level text</a:t>
            </a:r>
          </a:p>
          <a:p>
            <a:pPr marL="1143000" marR="0" lvl="2" indent="-228600" algn="l" defTabSz="914400" rtl="0" eaLnBrk="1" fontAlgn="auto" latinLnBrk="0" hangingPunct="1">
              <a:lnSpc>
                <a:spcPts val="2300"/>
              </a:lnSpc>
              <a:spcBef>
                <a:spcPts val="500"/>
              </a:spcBef>
              <a:spcAft>
                <a:spcPts val="0"/>
              </a:spcAft>
              <a:buClr>
                <a:srgbClr val="005BBB"/>
              </a:buClr>
              <a:buSzTx/>
              <a:buFont typeface="LucidaGrande" charset="0"/>
              <a:buChar char="-"/>
              <a:tabLst/>
              <a:defRPr/>
            </a:pPr>
            <a:r>
              <a:rPr lang="en-US" dirty="0"/>
              <a:t>Third level</a:t>
            </a:r>
          </a:p>
        </p:txBody>
      </p:sp>
      <p:sp>
        <p:nvSpPr>
          <p:cNvPr id="13" name="Title Placeholder 12"/>
          <p:cNvSpPr>
            <a:spLocks noGrp="1"/>
          </p:cNvSpPr>
          <p:nvPr>
            <p:ph type="title"/>
          </p:nvPr>
        </p:nvSpPr>
        <p:spPr>
          <a:xfrm>
            <a:off x="566928" y="1316736"/>
            <a:ext cx="10515600" cy="868430"/>
          </a:xfrm>
          <a:prstGeom prst="rect">
            <a:avLst/>
          </a:prstGeom>
        </p:spPr>
        <p:txBody>
          <a:bodyPr vert="horz" lIns="91440" tIns="45720" rIns="91440" bIns="45720" rtlCol="0" anchor="t" anchorCtr="0">
            <a:normAutofit/>
          </a:bodyPr>
          <a:lstStyle/>
          <a:p>
            <a:r>
              <a:rPr lang="en-US" dirty="0"/>
              <a:t>Click to edit title</a:t>
            </a:r>
          </a:p>
        </p:txBody>
      </p:sp>
      <p:sp>
        <p:nvSpPr>
          <p:cNvPr id="11" name="Slide Number Placeholder 6"/>
          <p:cNvSpPr txBox="1">
            <a:spLocks/>
          </p:cNvSpPr>
          <p:nvPr userDrawn="1"/>
        </p:nvSpPr>
        <p:spPr>
          <a:xfrm>
            <a:off x="10255504" y="6240989"/>
            <a:ext cx="725424" cy="534516"/>
          </a:xfrm>
          <a:prstGeom prst="rect">
            <a:avLst/>
          </a:prstGeom>
        </p:spPr>
        <p:txBody>
          <a:bodyPr vert="horz" lIns="121920" tIns="60960" rIns="121920" bIns="60960" rtlCol="0" anchor="ctr"/>
          <a:lstStyle>
            <a:defPPr>
              <a:defRPr lang="en-US"/>
            </a:defPPr>
            <a:lvl1pPr marL="0" algn="r" defTabSz="685800" rtl="0" eaLnBrk="1" latinLnBrk="0" hangingPunct="1">
              <a:defRPr sz="1000" b="1" i="0" kern="1200">
                <a:solidFill>
                  <a:srgbClr val="828383"/>
                </a:solidFill>
                <a:latin typeface="Museo Slab 900" charset="0"/>
                <a:ea typeface="Museo Slab 900" charset="0"/>
                <a:cs typeface="Museo Slab 900"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2915D2C3-7EB9-F849-9C19-1CC92E2870ED}" type="slidenum">
              <a:rPr lang="en-US" sz="1600" b="1" smtClean="0">
                <a:solidFill>
                  <a:schemeClr val="tx1"/>
                </a:solidFill>
                <a:latin typeface="Arial" charset="0"/>
                <a:ea typeface="Arial" charset="0"/>
                <a:cs typeface="Arial" charset="0"/>
              </a:rPr>
              <a:pPr/>
              <a:t>‹#›</a:t>
            </a:fld>
            <a:endParaRPr lang="en-US" sz="1600" b="1" dirty="0">
              <a:solidFill>
                <a:schemeClr val="tx1"/>
              </a:solidFill>
              <a:latin typeface="Arial" charset="0"/>
              <a:ea typeface="Arial" charset="0"/>
              <a:cs typeface="Arial" charset="0"/>
            </a:endParaRPr>
          </a:p>
        </p:txBody>
      </p:sp>
      <p:pic>
        <p:nvPicPr>
          <p:cNvPr id="15" name="Picture 2" descr="“computer science zhejiang university logo”的图片搜索结果"/>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66928" y="-2"/>
            <a:ext cx="1890203" cy="94510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5"/>
          <p:cNvSpPr txBox="1">
            <a:spLocks/>
          </p:cNvSpPr>
          <p:nvPr userDrawn="1"/>
        </p:nvSpPr>
        <p:spPr>
          <a:xfrm>
            <a:off x="2505456" y="334265"/>
            <a:ext cx="6638544" cy="336346"/>
          </a:xfrm>
          <a:prstGeom prst="rect">
            <a:avLst/>
          </a:prstGeom>
        </p:spPr>
        <p:txBody>
          <a:bodyPr lIns="0">
            <a:noAutofit/>
          </a:bodyPr>
          <a:lstStyle>
            <a:lvl1pPr marL="0" indent="0" algn="l" defTabSz="914400" rtl="0" eaLnBrk="1" latinLnBrk="0" hangingPunct="1">
              <a:lnSpc>
                <a:spcPct val="150000"/>
              </a:lnSpc>
              <a:spcBef>
                <a:spcPts val="1000"/>
              </a:spcBef>
              <a:buClr>
                <a:srgbClr val="005BBB"/>
              </a:buClr>
              <a:buFont typeface="Arial" panose="020B0604020202020204" pitchFamily="34" charset="0"/>
              <a:buNone/>
              <a:defRPr sz="2400" b="0" i="0" kern="1200" baseline="0">
                <a:solidFill>
                  <a:srgbClr val="000000"/>
                </a:solidFill>
                <a:latin typeface="+mj-lt"/>
                <a:ea typeface="Georgia" charset="0"/>
                <a:cs typeface="Georgia" charset="0"/>
              </a:defRPr>
            </a:lvl1pPr>
            <a:lvl2pPr marL="685800" indent="-228600" algn="l" defTabSz="914400" rtl="0" eaLnBrk="1" latinLnBrk="0" hangingPunct="1">
              <a:lnSpc>
                <a:spcPct val="100000"/>
              </a:lnSpc>
              <a:spcBef>
                <a:spcPts val="500"/>
              </a:spcBef>
              <a:buClr>
                <a:srgbClr val="005BBB"/>
              </a:buClr>
              <a:buFont typeface="Arial" panose="020B0604020202020204" pitchFamily="34" charset="0"/>
              <a:buChar char="•"/>
              <a:defRPr sz="2000" kern="1200" baseline="0">
                <a:solidFill>
                  <a:srgbClr val="000000"/>
                </a:solidFill>
                <a:latin typeface="Arial" charset="0"/>
                <a:ea typeface="Arial" charset="0"/>
                <a:cs typeface="Arial" charset="0"/>
              </a:defRPr>
            </a:lvl2pPr>
            <a:lvl3pPr marL="1143000" indent="-228600" algn="l" defTabSz="914400" rtl="0" eaLnBrk="1" latinLnBrk="0" hangingPunct="1">
              <a:lnSpc>
                <a:spcPct val="100000"/>
              </a:lnSpc>
              <a:spcBef>
                <a:spcPts val="500"/>
              </a:spcBef>
              <a:buClr>
                <a:srgbClr val="005BBB"/>
              </a:buClr>
              <a:buFont typeface="LucidaGrande" charset="0"/>
              <a:buChar char="-"/>
              <a:defRPr sz="1800" kern="1200" baseline="0">
                <a:solidFill>
                  <a:srgbClr val="000000"/>
                </a:solidFill>
                <a:latin typeface="Arial" charset="0"/>
                <a:ea typeface="Arial" charset="0"/>
                <a:cs typeface="Arial" charset="0"/>
              </a:defRPr>
            </a:lvl3pPr>
            <a:lvl4pPr marL="16002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endParaRPr lang="en-US" sz="2000" dirty="0">
              <a:solidFill>
                <a:schemeClr val="tx2">
                  <a:lumMod val="75000"/>
                </a:schemeClr>
              </a:solidFill>
            </a:endParaRPr>
          </a:p>
        </p:txBody>
      </p:sp>
      <p:pic>
        <p:nvPicPr>
          <p:cNvPr id="2" name="Picture 1"/>
          <p:cNvPicPr>
            <a:picLocks noChangeAspect="1"/>
          </p:cNvPicPr>
          <p:nvPr userDrawn="1"/>
        </p:nvPicPr>
        <p:blipFill>
          <a:blip r:embed="rId7"/>
          <a:stretch>
            <a:fillRect/>
          </a:stretch>
        </p:blipFill>
        <p:spPr>
          <a:xfrm>
            <a:off x="3050" y="851445"/>
            <a:ext cx="11387761" cy="208950"/>
          </a:xfrm>
          <a:prstGeom prst="rect">
            <a:avLst/>
          </a:prstGeom>
        </p:spPr>
      </p:pic>
    </p:spTree>
    <p:extLst>
      <p:ext uri="{BB962C8B-B14F-4D97-AF65-F5344CB8AC3E}">
        <p14:creationId xmlns:p14="http://schemas.microsoft.com/office/powerpoint/2010/main" val="538035647"/>
      </p:ext>
    </p:extLst>
  </p:cSld>
  <p:clrMap bg1="lt1" tx1="dk1" bg2="lt2" tx2="dk2" accent1="accent1" accent2="accent2" accent3="accent3" accent4="accent4" accent5="accent5" accent6="accent6" hlink="hlink" folHlink="folHlink"/>
  <p:sldLayoutIdLst>
    <p:sldLayoutId id="2147483908" r:id="rId1"/>
    <p:sldLayoutId id="2147483898" r:id="rId2"/>
    <p:sldLayoutId id="2147483907" r:id="rId3"/>
  </p:sldLayoutIdLst>
  <p:hf hdr="0" dt="0"/>
  <p:txStyles>
    <p:titleStyle>
      <a:lvl1pPr algn="l" defTabSz="914400" rtl="0" eaLnBrk="1" latinLnBrk="0" hangingPunct="1">
        <a:lnSpc>
          <a:spcPct val="90000"/>
        </a:lnSpc>
        <a:spcBef>
          <a:spcPct val="0"/>
        </a:spcBef>
        <a:buNone/>
        <a:defRPr sz="3200" b="0" kern="1200">
          <a:solidFill>
            <a:schemeClr val="tx2"/>
          </a:solidFill>
          <a:latin typeface="+mj-lt"/>
          <a:ea typeface="Georgia" charset="0"/>
          <a:cs typeface="Georgia" charset="0"/>
        </a:defRPr>
      </a:lvl1pPr>
    </p:titleStyle>
    <p:bodyStyle>
      <a:lvl1pPr marL="228600" indent="-228600" algn="l" defTabSz="914400" rtl="0" eaLnBrk="1" latinLnBrk="0" hangingPunct="1">
        <a:lnSpc>
          <a:spcPct val="100000"/>
        </a:lnSpc>
        <a:spcBef>
          <a:spcPts val="1000"/>
        </a:spcBef>
        <a:buClr>
          <a:srgbClr val="005BBB"/>
        </a:buClr>
        <a:buFont typeface="Arial" panose="020B0604020202020204" pitchFamily="34" charset="0"/>
        <a:buChar char="•"/>
        <a:defRPr sz="2400" kern="1200" baseline="0">
          <a:solidFill>
            <a:srgbClr val="000000"/>
          </a:solidFill>
          <a:latin typeface="Arial" charset="0"/>
          <a:ea typeface="Arial" charset="0"/>
          <a:cs typeface="Arial" charset="0"/>
        </a:defRPr>
      </a:lvl1pPr>
      <a:lvl2pPr marL="685800" indent="-228600" algn="l" defTabSz="914400" rtl="0" eaLnBrk="1" latinLnBrk="0" hangingPunct="1">
        <a:lnSpc>
          <a:spcPct val="100000"/>
        </a:lnSpc>
        <a:spcBef>
          <a:spcPts val="500"/>
        </a:spcBef>
        <a:buClr>
          <a:srgbClr val="005BBB"/>
        </a:buClr>
        <a:buFont typeface="Arial" panose="020B0604020202020204" pitchFamily="34" charset="0"/>
        <a:buChar char="•"/>
        <a:defRPr sz="2000" kern="1200" baseline="0">
          <a:solidFill>
            <a:srgbClr val="000000"/>
          </a:solidFill>
          <a:latin typeface="Arial" charset="0"/>
          <a:ea typeface="Arial" charset="0"/>
          <a:cs typeface="Arial" charset="0"/>
        </a:defRPr>
      </a:lvl2pPr>
      <a:lvl3pPr marL="1143000" marR="0" indent="-228600" algn="l" defTabSz="914400" rtl="0" eaLnBrk="1" fontAlgn="auto" latinLnBrk="0" hangingPunct="1">
        <a:lnSpc>
          <a:spcPts val="2300"/>
        </a:lnSpc>
        <a:spcBef>
          <a:spcPts val="500"/>
        </a:spcBef>
        <a:spcAft>
          <a:spcPts val="0"/>
        </a:spcAft>
        <a:buClr>
          <a:srgbClr val="005BBB"/>
        </a:buClr>
        <a:buSzTx/>
        <a:buFont typeface="LucidaGrande" charset="0"/>
        <a:buChar char="-"/>
        <a:tabLst/>
        <a:defRPr sz="2000" kern="1200" baseline="0">
          <a:solidFill>
            <a:srgbClr val="000000"/>
          </a:solidFill>
          <a:latin typeface="Arial" charset="0"/>
          <a:ea typeface="Arial" charset="0"/>
          <a:cs typeface="Arial" charset="0"/>
        </a:defRPr>
      </a:lvl3pPr>
      <a:lvl4pPr marL="16002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58367" y="3968497"/>
            <a:ext cx="7746724" cy="1416304"/>
          </a:xfrm>
        </p:spPr>
        <p:txBody>
          <a:bodyPr/>
          <a:lstStyle/>
          <a:p>
            <a:pPr>
              <a:lnSpc>
                <a:spcPct val="150000"/>
              </a:lnSpc>
            </a:pPr>
            <a:r>
              <a:rPr lang="zh-CN" altLang="en-US" dirty="0">
                <a:solidFill>
                  <a:schemeClr val="tx1"/>
                </a:solidFill>
              </a:rPr>
              <a:t>杨博麟</a:t>
            </a:r>
            <a:endParaRPr lang="en-US" altLang="zh-CN" dirty="0">
              <a:solidFill>
                <a:schemeClr val="tx1"/>
              </a:solidFill>
            </a:endParaRPr>
          </a:p>
          <a:p>
            <a:pPr>
              <a:lnSpc>
                <a:spcPct val="150000"/>
              </a:lnSpc>
            </a:pPr>
            <a:endParaRPr lang="en-US" dirty="0">
              <a:solidFill>
                <a:schemeClr val="tx1"/>
              </a:solidFill>
            </a:endParaRPr>
          </a:p>
        </p:txBody>
      </p:sp>
      <p:sp>
        <p:nvSpPr>
          <p:cNvPr id="3" name="Title 2"/>
          <p:cNvSpPr>
            <a:spLocks noGrp="1"/>
          </p:cNvSpPr>
          <p:nvPr>
            <p:ph type="ctrTitle"/>
          </p:nvPr>
        </p:nvSpPr>
        <p:spPr/>
        <p:txBody>
          <a:bodyPr/>
          <a:lstStyle/>
          <a:p>
            <a:r>
              <a:rPr lang="en-US" altLang="zh-CN" sz="4800" dirty="0"/>
              <a:t>TANGRAM</a:t>
            </a:r>
            <a:r>
              <a:rPr lang="zh-CN" altLang="en-US" sz="4800" dirty="0"/>
              <a:t>实现与优化</a:t>
            </a:r>
            <a:r>
              <a:rPr lang="en-US" altLang="zh-CN" sz="4800" dirty="0"/>
              <a:t>	</a:t>
            </a:r>
            <a:endParaRPr lang="en-US" sz="4800" dirty="0"/>
          </a:p>
        </p:txBody>
      </p:sp>
    </p:spTree>
    <p:extLst>
      <p:ext uri="{BB962C8B-B14F-4D97-AF65-F5344CB8AC3E}">
        <p14:creationId xmlns:p14="http://schemas.microsoft.com/office/powerpoint/2010/main" val="4252218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46544D2-C6DF-42E7-9472-0393C6BD6FCC}"/>
              </a:ext>
            </a:extLst>
          </p:cNvPr>
          <p:cNvSpPr>
            <a:spLocks noGrp="1"/>
          </p:cNvSpPr>
          <p:nvPr>
            <p:ph sz="quarter" idx="10"/>
          </p:nvPr>
        </p:nvSpPr>
        <p:spPr/>
        <p:txBody>
          <a:bodyPr/>
          <a:lstStyle/>
          <a:p>
            <a:r>
              <a:rPr lang="zh-CN" altLang="en-US" dirty="0"/>
              <a:t>改进直接采用寻址的方式获取</a:t>
            </a:r>
            <a:r>
              <a:rPr lang="en-US" altLang="zh-CN" dirty="0"/>
              <a:t>64</a:t>
            </a:r>
            <a:r>
              <a:rPr lang="zh-CN" altLang="en-US" dirty="0"/>
              <a:t>比特数</a:t>
            </a:r>
            <a:endParaRPr lang="en-US" altLang="zh-CN" dirty="0"/>
          </a:p>
          <a:p>
            <a:endParaRPr lang="zh-CN" altLang="en-US" dirty="0"/>
          </a:p>
        </p:txBody>
      </p:sp>
      <p:sp>
        <p:nvSpPr>
          <p:cNvPr id="3" name="标题 2">
            <a:extLst>
              <a:ext uri="{FF2B5EF4-FFF2-40B4-BE49-F238E27FC236}">
                <a16:creationId xmlns:a16="http://schemas.microsoft.com/office/drawing/2014/main" id="{1DBB8935-BDEC-4B60-A48C-C1199853E99D}"/>
              </a:ext>
            </a:extLst>
          </p:cNvPr>
          <p:cNvSpPr>
            <a:spLocks noGrp="1"/>
          </p:cNvSpPr>
          <p:nvPr>
            <p:ph type="title"/>
          </p:nvPr>
        </p:nvSpPr>
        <p:spPr/>
        <p:txBody>
          <a:bodyPr/>
          <a:lstStyle/>
          <a:p>
            <a:r>
              <a:rPr lang="zh-CN" altLang="en-US" dirty="0"/>
              <a:t>实现过程中的问题</a:t>
            </a:r>
          </a:p>
        </p:txBody>
      </p:sp>
      <p:pic>
        <p:nvPicPr>
          <p:cNvPr id="4" name="图片 3">
            <a:extLst>
              <a:ext uri="{FF2B5EF4-FFF2-40B4-BE49-F238E27FC236}">
                <a16:creationId xmlns:a16="http://schemas.microsoft.com/office/drawing/2014/main" id="{DFE7C925-CD10-4D77-BF2E-73677B91D5D8}"/>
              </a:ext>
            </a:extLst>
          </p:cNvPr>
          <p:cNvPicPr>
            <a:picLocks noChangeAspect="1"/>
          </p:cNvPicPr>
          <p:nvPr/>
        </p:nvPicPr>
        <p:blipFill>
          <a:blip r:embed="rId2"/>
          <a:stretch>
            <a:fillRect/>
          </a:stretch>
        </p:blipFill>
        <p:spPr>
          <a:xfrm>
            <a:off x="827114" y="2752065"/>
            <a:ext cx="5560009" cy="2114226"/>
          </a:xfrm>
          <a:prstGeom prst="rect">
            <a:avLst/>
          </a:prstGeom>
        </p:spPr>
      </p:pic>
    </p:spTree>
    <p:extLst>
      <p:ext uri="{BB962C8B-B14F-4D97-AF65-F5344CB8AC3E}">
        <p14:creationId xmlns:p14="http://schemas.microsoft.com/office/powerpoint/2010/main" val="4186265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4B8D7B0-42C3-45E0-9AFD-F5D5A64514BD}"/>
              </a:ext>
            </a:extLst>
          </p:cNvPr>
          <p:cNvSpPr>
            <a:spLocks noGrp="1"/>
          </p:cNvSpPr>
          <p:nvPr>
            <p:ph sz="quarter" idx="10"/>
          </p:nvPr>
        </p:nvSpPr>
        <p:spPr/>
        <p:txBody>
          <a:bodyPr/>
          <a:lstStyle/>
          <a:p>
            <a:r>
              <a:rPr lang="zh-CN" altLang="en-US" dirty="0"/>
              <a:t>所有的密码状态和秘钥，都尽量指针（地址）传递，尽量少用临时变量传递密码状态和秘钥</a:t>
            </a:r>
            <a:endParaRPr lang="en-US" altLang="zh-CN" dirty="0"/>
          </a:p>
          <a:p>
            <a:endParaRPr lang="en-US" altLang="zh-CN" dirty="0"/>
          </a:p>
          <a:p>
            <a:r>
              <a:rPr lang="zh-CN" altLang="en-US" dirty="0"/>
              <a:t>（分工合作，后续优化部分由熊佳明同学担任）</a:t>
            </a:r>
            <a:endParaRPr lang="en-US" altLang="zh-CN" dirty="0"/>
          </a:p>
          <a:p>
            <a:endParaRPr lang="en-US" altLang="zh-CN" dirty="0"/>
          </a:p>
          <a:p>
            <a:endParaRPr lang="zh-CN" altLang="en-US" dirty="0"/>
          </a:p>
        </p:txBody>
      </p:sp>
      <p:sp>
        <p:nvSpPr>
          <p:cNvPr id="3" name="标题 2">
            <a:extLst>
              <a:ext uri="{FF2B5EF4-FFF2-40B4-BE49-F238E27FC236}">
                <a16:creationId xmlns:a16="http://schemas.microsoft.com/office/drawing/2014/main" id="{393AA416-341A-4DFE-94A6-FB698946C8D6}"/>
              </a:ext>
            </a:extLst>
          </p:cNvPr>
          <p:cNvSpPr>
            <a:spLocks noGrp="1"/>
          </p:cNvSpPr>
          <p:nvPr>
            <p:ph type="title"/>
          </p:nvPr>
        </p:nvSpPr>
        <p:spPr/>
        <p:txBody>
          <a:bodyPr/>
          <a:lstStyle/>
          <a:p>
            <a:r>
              <a:rPr lang="zh-CN" altLang="en-US" dirty="0"/>
              <a:t>优化</a:t>
            </a:r>
          </a:p>
        </p:txBody>
      </p:sp>
    </p:spTree>
    <p:extLst>
      <p:ext uri="{BB962C8B-B14F-4D97-AF65-F5344CB8AC3E}">
        <p14:creationId xmlns:p14="http://schemas.microsoft.com/office/powerpoint/2010/main" val="271487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FADE950-4238-4C8B-971C-B55C9971197C}"/>
              </a:ext>
            </a:extLst>
          </p:cNvPr>
          <p:cNvSpPr>
            <a:spLocks noGrp="1"/>
          </p:cNvSpPr>
          <p:nvPr>
            <p:ph sz="quarter" idx="10"/>
          </p:nvPr>
        </p:nvSpPr>
        <p:spPr/>
        <p:txBody>
          <a:bodyPr/>
          <a:lstStyle/>
          <a:p>
            <a:r>
              <a:rPr lang="zh-CN" altLang="en-US" dirty="0"/>
              <a:t>实现</a:t>
            </a:r>
            <a:endParaRPr lang="en-US" altLang="zh-CN" dirty="0"/>
          </a:p>
          <a:p>
            <a:r>
              <a:rPr lang="zh-CN" altLang="en-US" dirty="0"/>
              <a:t>问题</a:t>
            </a:r>
            <a:endParaRPr lang="en-US" altLang="zh-CN" dirty="0"/>
          </a:p>
          <a:p>
            <a:r>
              <a:rPr lang="zh-CN" altLang="en-US" dirty="0"/>
              <a:t>优化</a:t>
            </a:r>
          </a:p>
        </p:txBody>
      </p:sp>
      <p:sp>
        <p:nvSpPr>
          <p:cNvPr id="3" name="标题 2">
            <a:extLst>
              <a:ext uri="{FF2B5EF4-FFF2-40B4-BE49-F238E27FC236}">
                <a16:creationId xmlns:a16="http://schemas.microsoft.com/office/drawing/2014/main" id="{6337F567-FFDE-47AA-A0A8-8764DC85E4B0}"/>
              </a:ext>
            </a:extLst>
          </p:cNvPr>
          <p:cNvSpPr>
            <a:spLocks noGrp="1"/>
          </p:cNvSpPr>
          <p:nvPr>
            <p:ph type="title"/>
          </p:nvPr>
        </p:nvSpPr>
        <p:spPr/>
        <p:txBody>
          <a:bodyPr/>
          <a:lstStyle/>
          <a:p>
            <a:r>
              <a:rPr lang="zh-CN" altLang="en-US" dirty="0"/>
              <a:t>目录</a:t>
            </a:r>
          </a:p>
        </p:txBody>
      </p:sp>
    </p:spTree>
    <p:extLst>
      <p:ext uri="{BB962C8B-B14F-4D97-AF65-F5344CB8AC3E}">
        <p14:creationId xmlns:p14="http://schemas.microsoft.com/office/powerpoint/2010/main" val="3686241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08816D6-3362-46A8-8318-609A3523CA45}"/>
              </a:ext>
            </a:extLst>
          </p:cNvPr>
          <p:cNvSpPr>
            <a:spLocks noGrp="1"/>
          </p:cNvSpPr>
          <p:nvPr>
            <p:ph sz="quarter" idx="10"/>
          </p:nvPr>
        </p:nvSpPr>
        <p:spPr>
          <a:xfrm>
            <a:off x="440804" y="1407650"/>
            <a:ext cx="10515600" cy="4383550"/>
          </a:xfrm>
        </p:spPr>
        <p:txBody>
          <a:bodyPr/>
          <a:lstStyle/>
          <a:p>
            <a:pPr>
              <a:lnSpc>
                <a:spcPct val="150000"/>
              </a:lnSpc>
            </a:pPr>
            <a:r>
              <a:rPr lang="zh-CN" altLang="en-US" dirty="0"/>
              <a:t>概述</a:t>
            </a:r>
            <a:endParaRPr lang="en-US" altLang="zh-CN" dirty="0"/>
          </a:p>
          <a:p>
            <a:pPr>
              <a:lnSpc>
                <a:spcPct val="150000"/>
              </a:lnSpc>
            </a:pPr>
            <a:r>
              <a:rPr lang="en-US" altLang="zh-CN" dirty="0"/>
              <a:t>TANGRAM </a:t>
            </a:r>
            <a:r>
              <a:rPr lang="zh-CN" altLang="en-US" dirty="0"/>
              <a:t>，</a:t>
            </a:r>
            <a:r>
              <a:rPr lang="en-US" altLang="zh-CN" dirty="0" err="1"/>
              <a:t>迭代型分组密码算法，其分组长度</a:t>
            </a:r>
            <a:r>
              <a:rPr lang="en-US" altLang="zh-CN" dirty="0"/>
              <a:t>/密钥长度分别为 128/128、128/256 和 256/256 </a:t>
            </a:r>
            <a:r>
              <a:rPr lang="en-US" altLang="zh-CN" dirty="0" err="1"/>
              <a:t>比特</a:t>
            </a:r>
            <a:r>
              <a:rPr lang="zh-CN" altLang="en-US" dirty="0"/>
              <a:t>。</a:t>
            </a:r>
            <a:endParaRPr lang="en-US" altLang="zh-CN" dirty="0"/>
          </a:p>
          <a:p>
            <a:pPr>
              <a:lnSpc>
                <a:spcPct val="150000"/>
              </a:lnSpc>
            </a:pPr>
            <a:r>
              <a:rPr lang="en-US" altLang="zh-CN" dirty="0"/>
              <a:t>TANGRAM</a:t>
            </a:r>
            <a:r>
              <a:rPr lang="zh-CN" altLang="en-US" dirty="0"/>
              <a:t>算法的主要设计思想是采用</a:t>
            </a:r>
            <a:r>
              <a:rPr lang="zh-CN" altLang="en-US" dirty="0">
                <a:solidFill>
                  <a:srgbClr val="FF0000"/>
                </a:solidFill>
              </a:rPr>
              <a:t>比特切片方法</a:t>
            </a:r>
            <a:r>
              <a:rPr lang="zh-CN" altLang="en-US" dirty="0"/>
              <a:t>来设计适合多个软硬件平台的系列分组密码。</a:t>
            </a:r>
            <a:endParaRPr lang="en-US" altLang="zh-CN" dirty="0"/>
          </a:p>
          <a:p>
            <a:pPr>
              <a:lnSpc>
                <a:spcPct val="150000"/>
              </a:lnSpc>
            </a:pPr>
            <a:r>
              <a:rPr lang="en-US" altLang="zh-CN" dirty="0"/>
              <a:t>TANGRAM 的整体结构为 SP 网络（Substitution-Permutation  network），128 比特的加密状态用一个4 × 32的矩形比特阵列描述，256 </a:t>
            </a:r>
            <a:r>
              <a:rPr lang="en-US" altLang="zh-CN" dirty="0" err="1"/>
              <a:t>比特的加密状态用一个</a:t>
            </a:r>
            <a:r>
              <a:rPr lang="en-US" altLang="zh-CN" dirty="0"/>
              <a:t> 4 × 64 的矩形比特阵列描述。</a:t>
            </a:r>
            <a:endParaRPr lang="zh-CN" altLang="zh-CN" dirty="0"/>
          </a:p>
          <a:p>
            <a:endParaRPr lang="zh-CN" altLang="en-US" dirty="0"/>
          </a:p>
        </p:txBody>
      </p:sp>
      <p:sp>
        <p:nvSpPr>
          <p:cNvPr id="3" name="标题 2">
            <a:extLst>
              <a:ext uri="{FF2B5EF4-FFF2-40B4-BE49-F238E27FC236}">
                <a16:creationId xmlns:a16="http://schemas.microsoft.com/office/drawing/2014/main" id="{67FD4A20-BAF2-4AE3-A257-2382BFC0A0CB}"/>
              </a:ext>
            </a:extLst>
          </p:cNvPr>
          <p:cNvSpPr>
            <a:spLocks noGrp="1"/>
          </p:cNvSpPr>
          <p:nvPr>
            <p:ph type="title"/>
          </p:nvPr>
        </p:nvSpPr>
        <p:spPr>
          <a:xfrm>
            <a:off x="566928" y="973435"/>
            <a:ext cx="10515600" cy="868430"/>
          </a:xfrm>
        </p:spPr>
        <p:txBody>
          <a:bodyPr/>
          <a:lstStyle/>
          <a:p>
            <a:r>
              <a:rPr lang="zh-CN" altLang="en-US" dirty="0"/>
              <a:t>实现</a:t>
            </a:r>
          </a:p>
        </p:txBody>
      </p:sp>
    </p:spTree>
    <p:extLst>
      <p:ext uri="{BB962C8B-B14F-4D97-AF65-F5344CB8AC3E}">
        <p14:creationId xmlns:p14="http://schemas.microsoft.com/office/powerpoint/2010/main" val="2763135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41E7CEC-2249-49D8-BF2C-EE7FA5940470}"/>
              </a:ext>
            </a:extLst>
          </p:cNvPr>
          <p:cNvSpPr>
            <a:spLocks noGrp="1"/>
          </p:cNvSpPr>
          <p:nvPr>
            <p:ph sz="quarter" idx="10"/>
          </p:nvPr>
        </p:nvSpPr>
        <p:spPr/>
        <p:txBody>
          <a:bodyPr/>
          <a:lstStyle/>
          <a:p>
            <a:pPr>
              <a:lnSpc>
                <a:spcPct val="150000"/>
              </a:lnSpc>
            </a:pPr>
            <a:r>
              <a:rPr lang="zh-CN" altLang="en-US" dirty="0"/>
              <a:t>简单概括说明文档中对比特切片的定义：</a:t>
            </a:r>
            <a:endParaRPr lang="en-US" altLang="zh-CN" dirty="0"/>
          </a:p>
          <a:p>
            <a:pPr>
              <a:lnSpc>
                <a:spcPct val="150000"/>
              </a:lnSpc>
            </a:pPr>
            <a:r>
              <a:rPr lang="zh-CN" altLang="en-US" dirty="0"/>
              <a:t>模拟硬件实现的过程，将</a:t>
            </a:r>
            <a:r>
              <a:rPr lang="en-US" altLang="zh-CN" dirty="0"/>
              <a:t>S</a:t>
            </a:r>
            <a:r>
              <a:rPr lang="zh-CN" altLang="en-US" dirty="0"/>
              <a:t>盒查表操作用基于比特的逻辑指令操作替代</a:t>
            </a:r>
            <a:endParaRPr lang="en-US" altLang="zh-CN" dirty="0"/>
          </a:p>
          <a:p>
            <a:pPr>
              <a:lnSpc>
                <a:spcPct val="150000"/>
              </a:lnSpc>
            </a:pPr>
            <a:r>
              <a:rPr lang="zh-CN" altLang="en-US" dirty="0"/>
              <a:t>将</a:t>
            </a:r>
            <a:r>
              <a:rPr lang="en-US" altLang="zh-CN" dirty="0"/>
              <a:t>32</a:t>
            </a:r>
            <a:r>
              <a:rPr lang="zh-CN" altLang="en-US" dirty="0"/>
              <a:t>或</a:t>
            </a:r>
            <a:r>
              <a:rPr lang="en-US" altLang="zh-CN" dirty="0"/>
              <a:t>64</a:t>
            </a:r>
            <a:r>
              <a:rPr lang="zh-CN" altLang="en-US" dirty="0"/>
              <a:t>次查表操作替代为</a:t>
            </a:r>
            <a:r>
              <a:rPr lang="en-US" altLang="zh-CN" dirty="0"/>
              <a:t>12</a:t>
            </a:r>
            <a:r>
              <a:rPr lang="zh-CN" altLang="en-US" dirty="0"/>
              <a:t>次对</a:t>
            </a:r>
            <a:r>
              <a:rPr lang="en-US" altLang="zh-CN" dirty="0"/>
              <a:t>32</a:t>
            </a:r>
            <a:r>
              <a:rPr lang="zh-CN" altLang="en-US" dirty="0"/>
              <a:t>、</a:t>
            </a:r>
            <a:r>
              <a:rPr lang="en-US" altLang="zh-CN" dirty="0"/>
              <a:t>64</a:t>
            </a:r>
            <a:r>
              <a:rPr lang="zh-CN" altLang="en-US" dirty="0"/>
              <a:t>比特数据的逻辑指令操作</a:t>
            </a:r>
          </a:p>
        </p:txBody>
      </p:sp>
      <p:sp>
        <p:nvSpPr>
          <p:cNvPr id="3" name="标题 2">
            <a:extLst>
              <a:ext uri="{FF2B5EF4-FFF2-40B4-BE49-F238E27FC236}">
                <a16:creationId xmlns:a16="http://schemas.microsoft.com/office/drawing/2014/main" id="{44343968-6A64-46E1-9F68-30A185818D7D}"/>
              </a:ext>
            </a:extLst>
          </p:cNvPr>
          <p:cNvSpPr>
            <a:spLocks noGrp="1"/>
          </p:cNvSpPr>
          <p:nvPr>
            <p:ph type="title"/>
          </p:nvPr>
        </p:nvSpPr>
        <p:spPr/>
        <p:txBody>
          <a:bodyPr/>
          <a:lstStyle/>
          <a:p>
            <a:r>
              <a:rPr lang="zh-CN" altLang="en-US" dirty="0"/>
              <a:t>比特切片</a:t>
            </a:r>
          </a:p>
        </p:txBody>
      </p:sp>
    </p:spTree>
    <p:extLst>
      <p:ext uri="{BB962C8B-B14F-4D97-AF65-F5344CB8AC3E}">
        <p14:creationId xmlns:p14="http://schemas.microsoft.com/office/powerpoint/2010/main" val="936486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AD462D2-4AF7-4C25-8330-B8267B9D4F6E}"/>
              </a:ext>
            </a:extLst>
          </p:cNvPr>
          <p:cNvSpPr>
            <a:spLocks noGrp="1"/>
          </p:cNvSpPr>
          <p:nvPr>
            <p:ph sz="quarter" idx="10"/>
          </p:nvPr>
        </p:nvSpPr>
        <p:spPr>
          <a:xfrm>
            <a:off x="566928" y="2185416"/>
            <a:ext cx="3017100" cy="3848100"/>
          </a:xfrm>
        </p:spPr>
        <p:txBody>
          <a:bodyPr/>
          <a:lstStyle/>
          <a:p>
            <a:r>
              <a:rPr lang="en-US" altLang="zh-CN" dirty="0"/>
              <a:t>TANGRAM</a:t>
            </a:r>
            <a:r>
              <a:rPr lang="zh-CN" altLang="en-US" dirty="0"/>
              <a:t>算法，类比</a:t>
            </a:r>
            <a:r>
              <a:rPr lang="en-US" altLang="zh-CN" dirty="0"/>
              <a:t>AES</a:t>
            </a:r>
            <a:r>
              <a:rPr lang="zh-CN" altLang="en-US" dirty="0"/>
              <a:t>，同样包括</a:t>
            </a:r>
            <a:r>
              <a:rPr lang="en-US" altLang="zh-CN" dirty="0" err="1"/>
              <a:t>Addroundkey</a:t>
            </a:r>
            <a:r>
              <a:rPr lang="zh-CN" altLang="en-US" dirty="0"/>
              <a:t>，</a:t>
            </a:r>
            <a:r>
              <a:rPr lang="en-US" altLang="zh-CN" dirty="0" err="1"/>
              <a:t>Subcolumn</a:t>
            </a:r>
            <a:r>
              <a:rPr lang="zh-CN" altLang="en-US" dirty="0"/>
              <a:t>（类比</a:t>
            </a:r>
            <a:r>
              <a:rPr lang="en-US" altLang="zh-CN" dirty="0" err="1"/>
              <a:t>subbytes,mixcolumn</a:t>
            </a:r>
            <a:r>
              <a:rPr lang="zh-CN" altLang="en-US" dirty="0"/>
              <a:t>），</a:t>
            </a:r>
            <a:r>
              <a:rPr lang="en-US" altLang="zh-CN" dirty="0" err="1"/>
              <a:t>Shiftrow</a:t>
            </a:r>
            <a:r>
              <a:rPr lang="zh-CN" altLang="en-US" dirty="0"/>
              <a:t>。</a:t>
            </a:r>
            <a:endParaRPr lang="en-US" altLang="zh-CN" dirty="0"/>
          </a:p>
          <a:p>
            <a:endParaRPr lang="zh-CN" altLang="en-US" dirty="0"/>
          </a:p>
        </p:txBody>
      </p:sp>
      <p:sp>
        <p:nvSpPr>
          <p:cNvPr id="3" name="标题 2">
            <a:extLst>
              <a:ext uri="{FF2B5EF4-FFF2-40B4-BE49-F238E27FC236}">
                <a16:creationId xmlns:a16="http://schemas.microsoft.com/office/drawing/2014/main" id="{463EF874-F250-4A87-830E-750960A5A930}"/>
              </a:ext>
            </a:extLst>
          </p:cNvPr>
          <p:cNvSpPr>
            <a:spLocks noGrp="1"/>
          </p:cNvSpPr>
          <p:nvPr>
            <p:ph type="title"/>
          </p:nvPr>
        </p:nvSpPr>
        <p:spPr/>
        <p:txBody>
          <a:bodyPr/>
          <a:lstStyle/>
          <a:p>
            <a:r>
              <a:rPr lang="zh-CN" altLang="en-US" dirty="0"/>
              <a:t>算法简介</a:t>
            </a:r>
          </a:p>
        </p:txBody>
      </p:sp>
      <p:pic>
        <p:nvPicPr>
          <p:cNvPr id="5" name="图片 4">
            <a:extLst>
              <a:ext uri="{FF2B5EF4-FFF2-40B4-BE49-F238E27FC236}">
                <a16:creationId xmlns:a16="http://schemas.microsoft.com/office/drawing/2014/main" id="{FDFC22E2-8A8D-44C3-9615-889908B627C5}"/>
              </a:ext>
            </a:extLst>
          </p:cNvPr>
          <p:cNvPicPr>
            <a:picLocks noChangeAspect="1"/>
          </p:cNvPicPr>
          <p:nvPr/>
        </p:nvPicPr>
        <p:blipFill>
          <a:blip r:embed="rId2"/>
          <a:stretch>
            <a:fillRect/>
          </a:stretch>
        </p:blipFill>
        <p:spPr>
          <a:xfrm>
            <a:off x="3748436" y="1395606"/>
            <a:ext cx="7995376" cy="5264967"/>
          </a:xfrm>
          <a:prstGeom prst="rect">
            <a:avLst/>
          </a:prstGeom>
        </p:spPr>
      </p:pic>
    </p:spTree>
    <p:extLst>
      <p:ext uri="{BB962C8B-B14F-4D97-AF65-F5344CB8AC3E}">
        <p14:creationId xmlns:p14="http://schemas.microsoft.com/office/powerpoint/2010/main" val="3750304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D706C6D-8790-4954-8D8D-FB1D90B469B4}"/>
              </a:ext>
            </a:extLst>
          </p:cNvPr>
          <p:cNvSpPr>
            <a:spLocks noGrp="1"/>
          </p:cNvSpPr>
          <p:nvPr>
            <p:ph sz="quarter" idx="10"/>
          </p:nvPr>
        </p:nvSpPr>
        <p:spPr/>
        <p:txBody>
          <a:bodyPr/>
          <a:lstStyle/>
          <a:p>
            <a:r>
              <a:rPr lang="en-US" altLang="zh-CN" dirty="0"/>
              <a:t>TANGRAM</a:t>
            </a:r>
            <a:r>
              <a:rPr lang="zh-CN" altLang="en-US" dirty="0"/>
              <a:t>的轮函数针对状态矩阵的一整行</a:t>
            </a:r>
            <a:r>
              <a:rPr lang="en-US" altLang="zh-CN" dirty="0"/>
              <a:t>32/64</a:t>
            </a:r>
            <a:r>
              <a:rPr lang="zh-CN" altLang="en-US" dirty="0"/>
              <a:t>比特进行操作</a:t>
            </a:r>
            <a:endParaRPr lang="en-US" altLang="zh-CN" dirty="0"/>
          </a:p>
          <a:p>
            <a:r>
              <a:rPr lang="en-US" altLang="zh-CN" dirty="0"/>
              <a:t>TANGRAM</a:t>
            </a:r>
            <a:r>
              <a:rPr lang="zh-CN" altLang="en-US" dirty="0"/>
              <a:t>的</a:t>
            </a:r>
            <a:r>
              <a:rPr lang="en-US" altLang="zh-CN" dirty="0" err="1"/>
              <a:t>Subcolumn</a:t>
            </a:r>
            <a:r>
              <a:rPr lang="zh-CN" altLang="en-US" dirty="0"/>
              <a:t>操作中类比</a:t>
            </a:r>
            <a:r>
              <a:rPr lang="en-US" altLang="zh-CN" dirty="0"/>
              <a:t>AES</a:t>
            </a:r>
            <a:r>
              <a:rPr lang="zh-CN" altLang="en-US" dirty="0"/>
              <a:t>中</a:t>
            </a:r>
            <a:r>
              <a:rPr lang="en-US" altLang="zh-CN" dirty="0"/>
              <a:t>S</a:t>
            </a:r>
            <a:r>
              <a:rPr lang="zh-CN" altLang="en-US"/>
              <a:t>盒查表的</a:t>
            </a:r>
            <a:r>
              <a:rPr lang="zh-CN" altLang="en-US" dirty="0"/>
              <a:t>操作，但针对状态矩阵中同一列</a:t>
            </a:r>
            <a:r>
              <a:rPr lang="en-US" altLang="zh-CN" dirty="0"/>
              <a:t>4</a:t>
            </a:r>
            <a:r>
              <a:rPr lang="zh-CN" altLang="en-US" dirty="0"/>
              <a:t>比特进行查表。</a:t>
            </a:r>
          </a:p>
        </p:txBody>
      </p:sp>
      <p:sp>
        <p:nvSpPr>
          <p:cNvPr id="3" name="标题 2">
            <a:extLst>
              <a:ext uri="{FF2B5EF4-FFF2-40B4-BE49-F238E27FC236}">
                <a16:creationId xmlns:a16="http://schemas.microsoft.com/office/drawing/2014/main" id="{890F6409-0D9D-4A4A-B2DF-FE78662A9B12}"/>
              </a:ext>
            </a:extLst>
          </p:cNvPr>
          <p:cNvSpPr>
            <a:spLocks noGrp="1"/>
          </p:cNvSpPr>
          <p:nvPr>
            <p:ph type="title"/>
          </p:nvPr>
        </p:nvSpPr>
        <p:spPr/>
        <p:txBody>
          <a:bodyPr/>
          <a:lstStyle/>
          <a:p>
            <a:r>
              <a:rPr lang="en-US" altLang="zh-CN" dirty="0"/>
              <a:t>TANGRAM</a:t>
            </a:r>
            <a:r>
              <a:rPr lang="zh-CN" altLang="en-US" dirty="0"/>
              <a:t>与</a:t>
            </a:r>
            <a:r>
              <a:rPr lang="en-US" altLang="zh-CN" dirty="0"/>
              <a:t>AES</a:t>
            </a:r>
            <a:r>
              <a:rPr lang="zh-CN" altLang="en-US" dirty="0"/>
              <a:t>区别</a:t>
            </a:r>
          </a:p>
        </p:txBody>
      </p:sp>
      <p:pic>
        <p:nvPicPr>
          <p:cNvPr id="4" name="图片 3">
            <a:extLst>
              <a:ext uri="{FF2B5EF4-FFF2-40B4-BE49-F238E27FC236}">
                <a16:creationId xmlns:a16="http://schemas.microsoft.com/office/drawing/2014/main" id="{60C177BC-4788-4B95-A2DE-89572C687547}"/>
              </a:ext>
            </a:extLst>
          </p:cNvPr>
          <p:cNvPicPr>
            <a:picLocks noChangeAspect="1"/>
          </p:cNvPicPr>
          <p:nvPr/>
        </p:nvPicPr>
        <p:blipFill>
          <a:blip r:embed="rId2"/>
          <a:stretch>
            <a:fillRect/>
          </a:stretch>
        </p:blipFill>
        <p:spPr>
          <a:xfrm>
            <a:off x="7222214" y="3506403"/>
            <a:ext cx="3383550" cy="2935233"/>
          </a:xfrm>
          <a:prstGeom prst="rect">
            <a:avLst/>
          </a:prstGeom>
        </p:spPr>
      </p:pic>
      <p:pic>
        <p:nvPicPr>
          <p:cNvPr id="5" name="图片 4">
            <a:extLst>
              <a:ext uri="{FF2B5EF4-FFF2-40B4-BE49-F238E27FC236}">
                <a16:creationId xmlns:a16="http://schemas.microsoft.com/office/drawing/2014/main" id="{427D18E4-E195-455E-A8D5-D0B0E5B5A5AB}"/>
              </a:ext>
            </a:extLst>
          </p:cNvPr>
          <p:cNvPicPr>
            <a:picLocks noChangeAspect="1"/>
          </p:cNvPicPr>
          <p:nvPr/>
        </p:nvPicPr>
        <p:blipFill>
          <a:blip r:embed="rId3"/>
          <a:stretch>
            <a:fillRect/>
          </a:stretch>
        </p:blipFill>
        <p:spPr>
          <a:xfrm>
            <a:off x="1109472" y="4031396"/>
            <a:ext cx="4000847" cy="1470787"/>
          </a:xfrm>
          <a:prstGeom prst="rect">
            <a:avLst/>
          </a:prstGeom>
        </p:spPr>
      </p:pic>
    </p:spTree>
    <p:extLst>
      <p:ext uri="{BB962C8B-B14F-4D97-AF65-F5344CB8AC3E}">
        <p14:creationId xmlns:p14="http://schemas.microsoft.com/office/powerpoint/2010/main" val="3567385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68A06E8-C01E-4A30-97D2-041C975A3CC3}"/>
              </a:ext>
            </a:extLst>
          </p:cNvPr>
          <p:cNvSpPr>
            <a:spLocks noGrp="1"/>
          </p:cNvSpPr>
          <p:nvPr>
            <p:ph sz="quarter" idx="10"/>
          </p:nvPr>
        </p:nvSpPr>
        <p:spPr>
          <a:xfrm>
            <a:off x="566928" y="2174905"/>
            <a:ext cx="10515600" cy="3848100"/>
          </a:xfrm>
        </p:spPr>
        <p:txBody>
          <a:bodyPr/>
          <a:lstStyle/>
          <a:p>
            <a:r>
              <a:rPr lang="zh-CN" altLang="en-US" dirty="0"/>
              <a:t>同时</a:t>
            </a:r>
            <a:r>
              <a:rPr lang="en-US" altLang="zh-CN" dirty="0"/>
              <a:t>TANGRAM</a:t>
            </a:r>
            <a:r>
              <a:rPr lang="zh-CN" altLang="en-US" dirty="0"/>
              <a:t>将这种查表操作进一步优化为逻辑指令运算</a:t>
            </a:r>
            <a:endParaRPr lang="en-US" altLang="zh-CN" dirty="0"/>
          </a:p>
          <a:p>
            <a:endParaRPr lang="zh-CN" altLang="en-US" dirty="0"/>
          </a:p>
        </p:txBody>
      </p:sp>
      <p:sp>
        <p:nvSpPr>
          <p:cNvPr id="3" name="标题 2">
            <a:extLst>
              <a:ext uri="{FF2B5EF4-FFF2-40B4-BE49-F238E27FC236}">
                <a16:creationId xmlns:a16="http://schemas.microsoft.com/office/drawing/2014/main" id="{FFE3091B-C112-4E2F-9785-27B39CFC5A05}"/>
              </a:ext>
            </a:extLst>
          </p:cNvPr>
          <p:cNvSpPr>
            <a:spLocks noGrp="1"/>
          </p:cNvSpPr>
          <p:nvPr>
            <p:ph type="title"/>
          </p:nvPr>
        </p:nvSpPr>
        <p:spPr/>
        <p:txBody>
          <a:bodyPr/>
          <a:lstStyle/>
          <a:p>
            <a:r>
              <a:rPr lang="en-US" altLang="zh-CN" dirty="0"/>
              <a:t>TANGRAM</a:t>
            </a:r>
            <a:r>
              <a:rPr lang="zh-CN" altLang="en-US" dirty="0"/>
              <a:t>与</a:t>
            </a:r>
            <a:r>
              <a:rPr lang="en-US" altLang="zh-CN" dirty="0"/>
              <a:t>AES</a:t>
            </a:r>
            <a:r>
              <a:rPr lang="zh-CN" altLang="en-US" dirty="0"/>
              <a:t>区别</a:t>
            </a:r>
          </a:p>
        </p:txBody>
      </p:sp>
      <p:pic>
        <p:nvPicPr>
          <p:cNvPr id="4" name="图片 3">
            <a:extLst>
              <a:ext uri="{FF2B5EF4-FFF2-40B4-BE49-F238E27FC236}">
                <a16:creationId xmlns:a16="http://schemas.microsoft.com/office/drawing/2014/main" id="{6BE4FD5C-E44F-4E40-898E-4ECE48B17681}"/>
              </a:ext>
            </a:extLst>
          </p:cNvPr>
          <p:cNvPicPr>
            <a:picLocks noChangeAspect="1"/>
          </p:cNvPicPr>
          <p:nvPr/>
        </p:nvPicPr>
        <p:blipFill>
          <a:blip r:embed="rId2"/>
          <a:stretch>
            <a:fillRect/>
          </a:stretch>
        </p:blipFill>
        <p:spPr>
          <a:xfrm>
            <a:off x="838256" y="2608286"/>
            <a:ext cx="8873303" cy="4249714"/>
          </a:xfrm>
          <a:prstGeom prst="rect">
            <a:avLst/>
          </a:prstGeom>
        </p:spPr>
      </p:pic>
    </p:spTree>
    <p:extLst>
      <p:ext uri="{BB962C8B-B14F-4D97-AF65-F5344CB8AC3E}">
        <p14:creationId xmlns:p14="http://schemas.microsoft.com/office/powerpoint/2010/main" val="4209204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83B3B95-8443-4EC2-9F13-E699E15BB421}"/>
              </a:ext>
            </a:extLst>
          </p:cNvPr>
          <p:cNvSpPr>
            <a:spLocks noGrp="1"/>
          </p:cNvSpPr>
          <p:nvPr>
            <p:ph sz="quarter" idx="10"/>
          </p:nvPr>
        </p:nvSpPr>
        <p:spPr>
          <a:xfrm>
            <a:off x="566928" y="1838575"/>
            <a:ext cx="10515600" cy="3848100"/>
          </a:xfrm>
        </p:spPr>
        <p:txBody>
          <a:bodyPr/>
          <a:lstStyle/>
          <a:p>
            <a:r>
              <a:rPr lang="zh-CN" altLang="en-US" dirty="0"/>
              <a:t>实现第一个版本</a:t>
            </a:r>
            <a:r>
              <a:rPr lang="en-US" altLang="zh-CN" dirty="0"/>
              <a:t>128-128</a:t>
            </a:r>
            <a:r>
              <a:rPr lang="zh-CN" altLang="en-US" dirty="0"/>
              <a:t>时，没有出现太多问题，调试过程中输出不对的情况通过利用源码将中间变量打印出来对照排除了错误。</a:t>
            </a:r>
            <a:endParaRPr lang="en-US" altLang="zh-CN" dirty="0"/>
          </a:p>
          <a:p>
            <a:r>
              <a:rPr lang="zh-CN" altLang="en-US" dirty="0"/>
              <a:t>在实现</a:t>
            </a:r>
            <a:r>
              <a:rPr lang="en-US" altLang="zh-CN" dirty="0"/>
              <a:t>128-256</a:t>
            </a:r>
            <a:r>
              <a:rPr lang="zh-CN" altLang="en-US" dirty="0"/>
              <a:t>时，由于没有注意文档描述的原因出现一些问题。</a:t>
            </a:r>
            <a:endParaRPr lang="en-US" altLang="zh-CN" dirty="0"/>
          </a:p>
          <a:p>
            <a:endParaRPr lang="en-US" altLang="zh-CN" dirty="0"/>
          </a:p>
          <a:p>
            <a:pPr marL="0" indent="0">
              <a:buNone/>
            </a:pPr>
            <a:endParaRPr lang="en-US" altLang="zh-CN" dirty="0"/>
          </a:p>
          <a:p>
            <a:r>
              <a:rPr lang="zh-CN" altLang="en-US" dirty="0"/>
              <a:t>在</a:t>
            </a:r>
            <a:r>
              <a:rPr lang="en-US" altLang="zh-CN" dirty="0"/>
              <a:t>128-128</a:t>
            </a:r>
            <a:r>
              <a:rPr lang="zh-CN" altLang="en-US" dirty="0"/>
              <a:t>中有上述描述，类似小端模式。在</a:t>
            </a:r>
            <a:r>
              <a:rPr lang="en-US" altLang="zh-CN" dirty="0"/>
              <a:t>128-256</a:t>
            </a:r>
            <a:r>
              <a:rPr lang="zh-CN" altLang="en-US" dirty="0"/>
              <a:t>的密钥扩展函数中</a:t>
            </a:r>
          </a:p>
        </p:txBody>
      </p:sp>
      <p:sp>
        <p:nvSpPr>
          <p:cNvPr id="3" name="标题 2">
            <a:extLst>
              <a:ext uri="{FF2B5EF4-FFF2-40B4-BE49-F238E27FC236}">
                <a16:creationId xmlns:a16="http://schemas.microsoft.com/office/drawing/2014/main" id="{27D80640-AD0F-40CC-A8F9-46AC05E4DDE4}"/>
              </a:ext>
            </a:extLst>
          </p:cNvPr>
          <p:cNvSpPr>
            <a:spLocks noGrp="1"/>
          </p:cNvSpPr>
          <p:nvPr>
            <p:ph type="title"/>
          </p:nvPr>
        </p:nvSpPr>
        <p:spPr/>
        <p:txBody>
          <a:bodyPr/>
          <a:lstStyle/>
          <a:p>
            <a:r>
              <a:rPr lang="zh-CN" altLang="en-US" dirty="0"/>
              <a:t>实现过程中的问题</a:t>
            </a:r>
          </a:p>
        </p:txBody>
      </p:sp>
      <p:pic>
        <p:nvPicPr>
          <p:cNvPr id="4" name="图片 3">
            <a:extLst>
              <a:ext uri="{FF2B5EF4-FFF2-40B4-BE49-F238E27FC236}">
                <a16:creationId xmlns:a16="http://schemas.microsoft.com/office/drawing/2014/main" id="{F298BB14-7E34-4007-A0A8-61606C5E9996}"/>
              </a:ext>
            </a:extLst>
          </p:cNvPr>
          <p:cNvPicPr>
            <a:picLocks noChangeAspect="1"/>
          </p:cNvPicPr>
          <p:nvPr/>
        </p:nvPicPr>
        <p:blipFill rotWithShape="1">
          <a:blip r:embed="rId3"/>
          <a:srcRect b="29462"/>
          <a:stretch/>
        </p:blipFill>
        <p:spPr>
          <a:xfrm>
            <a:off x="566928" y="3087724"/>
            <a:ext cx="10515600" cy="868430"/>
          </a:xfrm>
          <a:prstGeom prst="rect">
            <a:avLst/>
          </a:prstGeom>
        </p:spPr>
      </p:pic>
      <p:pic>
        <p:nvPicPr>
          <p:cNvPr id="7" name="图片 6">
            <a:extLst>
              <a:ext uri="{FF2B5EF4-FFF2-40B4-BE49-F238E27FC236}">
                <a16:creationId xmlns:a16="http://schemas.microsoft.com/office/drawing/2014/main" id="{DACD17EC-5DB4-4152-BECB-86FB37BAF9E4}"/>
              </a:ext>
            </a:extLst>
          </p:cNvPr>
          <p:cNvPicPr>
            <a:picLocks noChangeAspect="1"/>
          </p:cNvPicPr>
          <p:nvPr/>
        </p:nvPicPr>
        <p:blipFill>
          <a:blip r:embed="rId4"/>
          <a:stretch>
            <a:fillRect/>
          </a:stretch>
        </p:blipFill>
        <p:spPr>
          <a:xfrm>
            <a:off x="566928" y="4770365"/>
            <a:ext cx="7451834" cy="1763721"/>
          </a:xfrm>
          <a:prstGeom prst="rect">
            <a:avLst/>
          </a:prstGeom>
        </p:spPr>
      </p:pic>
    </p:spTree>
    <p:extLst>
      <p:ext uri="{BB962C8B-B14F-4D97-AF65-F5344CB8AC3E}">
        <p14:creationId xmlns:p14="http://schemas.microsoft.com/office/powerpoint/2010/main" val="414358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9E7EB45-1F76-4CA2-B0A6-D9CDC3DBA856}"/>
              </a:ext>
            </a:extLst>
          </p:cNvPr>
          <p:cNvSpPr>
            <a:spLocks noGrp="1"/>
          </p:cNvSpPr>
          <p:nvPr>
            <p:ph sz="quarter" idx="10"/>
          </p:nvPr>
        </p:nvSpPr>
        <p:spPr/>
        <p:txBody>
          <a:bodyPr/>
          <a:lstStyle/>
          <a:p>
            <a:r>
              <a:rPr lang="zh-CN" altLang="en-US" dirty="0"/>
              <a:t>故在</a:t>
            </a:r>
            <a:r>
              <a:rPr lang="en-US" altLang="zh-CN" dirty="0"/>
              <a:t>128-256</a:t>
            </a:r>
            <a:r>
              <a:rPr lang="zh-CN" altLang="en-US" dirty="0"/>
              <a:t>实现中，其实是用输入密钥的后半部分作为初始密钥。</a:t>
            </a:r>
            <a:endParaRPr lang="en-US" altLang="zh-CN" dirty="0"/>
          </a:p>
          <a:p>
            <a:r>
              <a:rPr lang="zh-CN" altLang="en-US" dirty="0"/>
              <a:t>主要遇到的问题在实现</a:t>
            </a:r>
            <a:r>
              <a:rPr lang="en-US" altLang="zh-CN" dirty="0"/>
              <a:t>256-256</a:t>
            </a:r>
            <a:r>
              <a:rPr lang="zh-CN" altLang="en-US" dirty="0"/>
              <a:t>过程中</a:t>
            </a:r>
            <a:endParaRPr lang="en-US" altLang="zh-CN" dirty="0"/>
          </a:p>
          <a:p>
            <a:r>
              <a:rPr lang="zh-CN" altLang="en-US" dirty="0"/>
              <a:t>由于</a:t>
            </a:r>
            <a:r>
              <a:rPr lang="en-US" altLang="zh-CN" dirty="0"/>
              <a:t>TANGRAM</a:t>
            </a:r>
            <a:r>
              <a:rPr lang="zh-CN" altLang="en-US" dirty="0"/>
              <a:t>实现主要针对</a:t>
            </a:r>
            <a:r>
              <a:rPr lang="en-US" altLang="zh-CN" dirty="0"/>
              <a:t>32/64</a:t>
            </a:r>
            <a:r>
              <a:rPr lang="zh-CN" altLang="en-US" dirty="0"/>
              <a:t>比特数。</a:t>
            </a:r>
            <a:br>
              <a:rPr lang="en-US" altLang="zh-CN" dirty="0"/>
            </a:br>
            <a:r>
              <a:rPr lang="zh-CN" altLang="en-US" dirty="0"/>
              <a:t>在</a:t>
            </a:r>
            <a:r>
              <a:rPr lang="en-US" altLang="zh-CN" dirty="0"/>
              <a:t>TANGRAM-128</a:t>
            </a:r>
            <a:r>
              <a:rPr lang="zh-CN" altLang="en-US" dirty="0"/>
              <a:t>中，采用将输入的</a:t>
            </a:r>
            <a:r>
              <a:rPr lang="en-US" altLang="zh-CN" dirty="0"/>
              <a:t>unsigned char </a:t>
            </a:r>
            <a:r>
              <a:rPr lang="zh-CN" altLang="en-US" dirty="0"/>
              <a:t>数据移位异或得到</a:t>
            </a:r>
            <a:r>
              <a:rPr lang="en-US" altLang="zh-CN" dirty="0"/>
              <a:t>32</a:t>
            </a:r>
            <a:r>
              <a:rPr lang="zh-CN" altLang="en-US" dirty="0"/>
              <a:t>比特数。（此处可待优化）</a:t>
            </a:r>
            <a:endParaRPr lang="en-US" altLang="zh-CN" dirty="0"/>
          </a:p>
          <a:p>
            <a:endParaRPr lang="en-US" altLang="zh-CN" dirty="0"/>
          </a:p>
          <a:p>
            <a:r>
              <a:rPr lang="zh-CN" altLang="en-US" dirty="0"/>
              <a:t>然而在</a:t>
            </a:r>
            <a:r>
              <a:rPr lang="en-US" altLang="zh-CN" dirty="0"/>
              <a:t>TANGRAM-256</a:t>
            </a:r>
            <a:r>
              <a:rPr lang="zh-CN" altLang="en-US" dirty="0"/>
              <a:t>中，同样的拼接会产生错误输出。经查找可能是由于“</a:t>
            </a:r>
            <a:r>
              <a:rPr lang="en-US" altLang="zh-CN" dirty="0"/>
              <a:t>&lt;&lt;</a:t>
            </a:r>
            <a:r>
              <a:rPr lang="zh-CN" altLang="en-US" dirty="0"/>
              <a:t>”移位符对</a:t>
            </a:r>
            <a:r>
              <a:rPr lang="en-US" altLang="zh-CN" dirty="0"/>
              <a:t>32</a:t>
            </a:r>
            <a:r>
              <a:rPr lang="zh-CN" altLang="en-US" dirty="0"/>
              <a:t>位以上的数据移位的时候会有不确定的结果产生。</a:t>
            </a:r>
            <a:endParaRPr lang="en-US" altLang="zh-CN" dirty="0"/>
          </a:p>
          <a:p>
            <a:r>
              <a:rPr lang="en-US" altLang="zh-CN" dirty="0" err="1"/>
              <a:t>Shiftrow</a:t>
            </a:r>
            <a:r>
              <a:rPr lang="en-US" altLang="zh-CN" dirty="0"/>
              <a:t> </a:t>
            </a:r>
            <a:r>
              <a:rPr lang="zh-CN" altLang="en-US" dirty="0"/>
              <a:t>操作中同样会遇到这个问题</a:t>
            </a:r>
          </a:p>
        </p:txBody>
      </p:sp>
      <p:sp>
        <p:nvSpPr>
          <p:cNvPr id="3" name="标题 2">
            <a:extLst>
              <a:ext uri="{FF2B5EF4-FFF2-40B4-BE49-F238E27FC236}">
                <a16:creationId xmlns:a16="http://schemas.microsoft.com/office/drawing/2014/main" id="{B5D6DEB0-EAED-4CF0-B94B-EA83344FEA5F}"/>
              </a:ext>
            </a:extLst>
          </p:cNvPr>
          <p:cNvSpPr>
            <a:spLocks noGrp="1"/>
          </p:cNvSpPr>
          <p:nvPr>
            <p:ph type="title"/>
          </p:nvPr>
        </p:nvSpPr>
        <p:spPr/>
        <p:txBody>
          <a:bodyPr/>
          <a:lstStyle/>
          <a:p>
            <a:r>
              <a:rPr lang="zh-CN" altLang="en-US" dirty="0"/>
              <a:t>实现过程中的问题</a:t>
            </a:r>
          </a:p>
        </p:txBody>
      </p:sp>
      <p:pic>
        <p:nvPicPr>
          <p:cNvPr id="4" name="图片 3">
            <a:extLst>
              <a:ext uri="{FF2B5EF4-FFF2-40B4-BE49-F238E27FC236}">
                <a16:creationId xmlns:a16="http://schemas.microsoft.com/office/drawing/2014/main" id="{01E87A9D-CA95-4DBA-9650-FAB57C172837}"/>
              </a:ext>
            </a:extLst>
          </p:cNvPr>
          <p:cNvPicPr>
            <a:picLocks noChangeAspect="1"/>
          </p:cNvPicPr>
          <p:nvPr/>
        </p:nvPicPr>
        <p:blipFill>
          <a:blip r:embed="rId2"/>
          <a:stretch>
            <a:fillRect/>
          </a:stretch>
        </p:blipFill>
        <p:spPr>
          <a:xfrm>
            <a:off x="224403" y="4488046"/>
            <a:ext cx="11743194" cy="319000"/>
          </a:xfrm>
          <a:prstGeom prst="rect">
            <a:avLst/>
          </a:prstGeom>
        </p:spPr>
      </p:pic>
    </p:spTree>
    <p:extLst>
      <p:ext uri="{BB962C8B-B14F-4D97-AF65-F5344CB8AC3E}">
        <p14:creationId xmlns:p14="http://schemas.microsoft.com/office/powerpoint/2010/main" val="218119388"/>
      </p:ext>
    </p:extLst>
  </p:cSld>
  <p:clrMapOvr>
    <a:masterClrMapping/>
  </p:clrMapOvr>
</p:sld>
</file>

<file path=ppt/theme/theme1.xml><?xml version="1.0" encoding="utf-8"?>
<a:theme xmlns:a="http://schemas.openxmlformats.org/drawingml/2006/main" name="UB Powerpoint Template">
  <a:themeElements>
    <a:clrScheme name="Custom 1">
      <a:dk1>
        <a:srgbClr val="000000"/>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_Template_WIDE" id="{320877F5-9057-5044-9670-55C377C33490}" vid="{043CC7DF-15AC-0F49-A0D1-304573C219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3684</TotalTime>
  <Words>444</Words>
  <Application>Microsoft Office PowerPoint</Application>
  <PresentationFormat>宽屏</PresentationFormat>
  <Paragraphs>42</Paragraphs>
  <Slides>11</Slides>
  <Notes>1</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11</vt:i4>
      </vt:variant>
    </vt:vector>
  </HeadingPairs>
  <TitlesOfParts>
    <vt:vector size="14" baseType="lpstr">
      <vt:lpstr>LucidaGrande</vt:lpstr>
      <vt:lpstr>Arial</vt:lpstr>
      <vt:lpstr>UB Powerpoint Template</vt:lpstr>
      <vt:lpstr>TANGRAM实现与优化 </vt:lpstr>
      <vt:lpstr>目录</vt:lpstr>
      <vt:lpstr>实现</vt:lpstr>
      <vt:lpstr>比特切片</vt:lpstr>
      <vt:lpstr>算法简介</vt:lpstr>
      <vt:lpstr>TANGRAM与AES区别</vt:lpstr>
      <vt:lpstr>TANGRAM与AES区别</vt:lpstr>
      <vt:lpstr>实现过程中的问题</vt:lpstr>
      <vt:lpstr>实现过程中的问题</vt:lpstr>
      <vt:lpstr>实现过程中的问题</vt:lpstr>
      <vt:lpstr>优化</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Template</dc:title>
  <dc:subject/>
  <dc:creator>Microsoft Office User</dc:creator>
  <cp:keywords/>
  <dc:description/>
  <cp:lastModifiedBy>杨 博麟</cp:lastModifiedBy>
  <cp:revision>342</cp:revision>
  <cp:lastPrinted>2016-07-18T17:32:49Z</cp:lastPrinted>
  <dcterms:created xsi:type="dcterms:W3CDTF">2016-06-28T14:05:07Z</dcterms:created>
  <dcterms:modified xsi:type="dcterms:W3CDTF">2019-11-13T06:16:54Z</dcterms:modified>
  <cp:category/>
</cp:coreProperties>
</file>