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  <p:sldId id="267" r:id="rId11"/>
    <p:sldId id="268" r:id="rId12"/>
    <p:sldId id="265" r:id="rId13"/>
    <p:sldId id="266" r:id="rId14"/>
    <p:sldId id="269" r:id="rId15"/>
    <p:sldId id="274" r:id="rId16"/>
    <p:sldId id="270" r:id="rId17"/>
    <p:sldId id="271" r:id="rId18"/>
    <p:sldId id="272" r:id="rId19"/>
    <p:sldId id="276" r:id="rId20"/>
    <p:sldId id="273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02" autoAdjust="0"/>
  </p:normalViewPr>
  <p:slideViewPr>
    <p:cSldViewPr snapToGrid="0">
      <p:cViewPr varScale="1">
        <p:scale>
          <a:sx n="76" d="100"/>
          <a:sy n="76" d="100"/>
        </p:scale>
        <p:origin x="89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FAFFC-FE84-41BF-AA1E-5E598F080604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40CFBDA6-B127-496E-903F-6B784088A96D}">
      <dgm:prSet phldrT="[文本]"/>
      <dgm:spPr/>
      <dgm:t>
        <a:bodyPr/>
        <a:lstStyle/>
        <a:p>
          <a:r>
            <a:rPr lang="zh-CN" altLang="en-US" dirty="0"/>
            <a:t>轮密钥加</a:t>
          </a:r>
        </a:p>
      </dgm:t>
    </dgm:pt>
    <dgm:pt modelId="{25A0D8AE-09EE-4E15-82B6-32CA16A8C8F8}" type="parTrans" cxnId="{5E5CDFD7-4592-470C-892D-0E4C9310C8B9}">
      <dgm:prSet/>
      <dgm:spPr/>
      <dgm:t>
        <a:bodyPr/>
        <a:lstStyle/>
        <a:p>
          <a:endParaRPr lang="zh-CN" altLang="en-US"/>
        </a:p>
      </dgm:t>
    </dgm:pt>
    <dgm:pt modelId="{0BBD2571-F2CD-4ABC-B5E1-F58A89A3D449}" type="sibTrans" cxnId="{5E5CDFD7-4592-470C-892D-0E4C9310C8B9}">
      <dgm:prSet/>
      <dgm:spPr/>
      <dgm:t>
        <a:bodyPr/>
        <a:lstStyle/>
        <a:p>
          <a:endParaRPr lang="zh-CN" altLang="en-US"/>
        </a:p>
      </dgm:t>
    </dgm:pt>
    <dgm:pt modelId="{90D36780-10AC-4BEF-B16A-7C5B2781150A}">
      <dgm:prSet phldrT="[文本]"/>
      <dgm:spPr/>
      <dgm:t>
        <a:bodyPr/>
        <a:lstStyle/>
        <a:p>
          <a:r>
            <a:rPr lang="en-US" altLang="zh-CN" dirty="0"/>
            <a:t>S</a:t>
          </a:r>
          <a:r>
            <a:rPr lang="zh-CN" altLang="en-US" dirty="0"/>
            <a:t>盒代换</a:t>
          </a:r>
        </a:p>
      </dgm:t>
    </dgm:pt>
    <dgm:pt modelId="{33FD1E50-D83A-4769-B17C-CFCE8864F3F7}" type="parTrans" cxnId="{F5897EAE-18B9-4479-AA3C-0440C615BA86}">
      <dgm:prSet/>
      <dgm:spPr/>
      <dgm:t>
        <a:bodyPr/>
        <a:lstStyle/>
        <a:p>
          <a:endParaRPr lang="zh-CN" altLang="en-US"/>
        </a:p>
      </dgm:t>
    </dgm:pt>
    <dgm:pt modelId="{CB217084-DD82-46B7-BD7E-851C58879BDC}" type="sibTrans" cxnId="{F5897EAE-18B9-4479-AA3C-0440C615BA86}">
      <dgm:prSet/>
      <dgm:spPr/>
      <dgm:t>
        <a:bodyPr/>
        <a:lstStyle/>
        <a:p>
          <a:endParaRPr lang="zh-CN" altLang="en-US"/>
        </a:p>
      </dgm:t>
    </dgm:pt>
    <dgm:pt modelId="{81CFB8CA-1F15-41A3-8517-B94FD0AB39A0}">
      <dgm:prSet phldrT="[文本]"/>
      <dgm:spPr/>
      <dgm:t>
        <a:bodyPr/>
        <a:lstStyle/>
        <a:p>
          <a:r>
            <a:rPr lang="en-US" altLang="zh-CN" dirty="0"/>
            <a:t>P</a:t>
          </a:r>
          <a:r>
            <a:rPr lang="zh-CN" altLang="en-US" dirty="0"/>
            <a:t>盒置换</a:t>
          </a:r>
        </a:p>
      </dgm:t>
    </dgm:pt>
    <dgm:pt modelId="{77236540-3847-4E97-9AE5-0A6FFB898F38}" type="parTrans" cxnId="{CB8BCC54-49D8-4698-BDAF-93557BCDF89E}">
      <dgm:prSet/>
      <dgm:spPr/>
      <dgm:t>
        <a:bodyPr/>
        <a:lstStyle/>
        <a:p>
          <a:endParaRPr lang="zh-CN" altLang="en-US"/>
        </a:p>
      </dgm:t>
    </dgm:pt>
    <dgm:pt modelId="{7157ED5C-FCC7-43E2-903B-9DC0AD4E6CBC}" type="sibTrans" cxnId="{CB8BCC54-49D8-4698-BDAF-93557BCDF89E}">
      <dgm:prSet/>
      <dgm:spPr/>
      <dgm:t>
        <a:bodyPr/>
        <a:lstStyle/>
        <a:p>
          <a:endParaRPr lang="zh-CN" altLang="en-US"/>
        </a:p>
      </dgm:t>
    </dgm:pt>
    <dgm:pt modelId="{94AEF94B-00DC-432F-9B62-A121F1E850C7}" type="pres">
      <dgm:prSet presAssocID="{088FAFFC-FE84-41BF-AA1E-5E598F080604}" presName="Name0" presStyleCnt="0">
        <dgm:presLayoutVars>
          <dgm:dir/>
          <dgm:resizeHandles val="exact"/>
        </dgm:presLayoutVars>
      </dgm:prSet>
      <dgm:spPr/>
    </dgm:pt>
    <dgm:pt modelId="{6BBB78B4-6EB0-4818-BE43-2A2277A2EA5D}" type="pres">
      <dgm:prSet presAssocID="{40CFBDA6-B127-496E-903F-6B784088A96D}" presName="node" presStyleLbl="node1" presStyleIdx="0" presStyleCnt="3" custScaleX="106667">
        <dgm:presLayoutVars>
          <dgm:bulletEnabled val="1"/>
        </dgm:presLayoutVars>
      </dgm:prSet>
      <dgm:spPr/>
    </dgm:pt>
    <dgm:pt modelId="{E44F634F-E628-4443-B8AC-8A8138737F3F}" type="pres">
      <dgm:prSet presAssocID="{0BBD2571-F2CD-4ABC-B5E1-F58A89A3D449}" presName="sibTrans" presStyleLbl="sibTrans2D1" presStyleIdx="0" presStyleCnt="2"/>
      <dgm:spPr/>
    </dgm:pt>
    <dgm:pt modelId="{7407CAEA-BF62-4AA4-9FEA-D7D648EF7938}" type="pres">
      <dgm:prSet presAssocID="{0BBD2571-F2CD-4ABC-B5E1-F58A89A3D449}" presName="connectorText" presStyleLbl="sibTrans2D1" presStyleIdx="0" presStyleCnt="2"/>
      <dgm:spPr/>
    </dgm:pt>
    <dgm:pt modelId="{7C537B17-9C93-454B-A7B6-67591630840D}" type="pres">
      <dgm:prSet presAssocID="{90D36780-10AC-4BEF-B16A-7C5B2781150A}" presName="node" presStyleLbl="node1" presStyleIdx="1" presStyleCnt="3" custScaleX="250567">
        <dgm:presLayoutVars>
          <dgm:bulletEnabled val="1"/>
        </dgm:presLayoutVars>
      </dgm:prSet>
      <dgm:spPr/>
    </dgm:pt>
    <dgm:pt modelId="{82EC1782-124C-4C7C-8807-45261CF5D298}" type="pres">
      <dgm:prSet presAssocID="{CB217084-DD82-46B7-BD7E-851C58879BDC}" presName="sibTrans" presStyleLbl="sibTrans2D1" presStyleIdx="1" presStyleCnt="2"/>
      <dgm:spPr/>
    </dgm:pt>
    <dgm:pt modelId="{9756C1B5-54BC-4823-B009-ABCABDADA6D0}" type="pres">
      <dgm:prSet presAssocID="{CB217084-DD82-46B7-BD7E-851C58879BDC}" presName="connectorText" presStyleLbl="sibTrans2D1" presStyleIdx="1" presStyleCnt="2"/>
      <dgm:spPr/>
    </dgm:pt>
    <dgm:pt modelId="{723013AC-1A57-45E4-ABC8-452D4ECE5C66}" type="pres">
      <dgm:prSet presAssocID="{81CFB8CA-1F15-41A3-8517-B94FD0AB39A0}" presName="node" presStyleLbl="node1" presStyleIdx="2" presStyleCnt="3">
        <dgm:presLayoutVars>
          <dgm:bulletEnabled val="1"/>
        </dgm:presLayoutVars>
      </dgm:prSet>
      <dgm:spPr/>
    </dgm:pt>
  </dgm:ptLst>
  <dgm:cxnLst>
    <dgm:cxn modelId="{D40F7206-BC9B-4CC7-B12D-77BC24A9B229}" type="presOf" srcId="{81CFB8CA-1F15-41A3-8517-B94FD0AB39A0}" destId="{723013AC-1A57-45E4-ABC8-452D4ECE5C66}" srcOrd="0" destOrd="0" presId="urn:microsoft.com/office/officeart/2005/8/layout/process1"/>
    <dgm:cxn modelId="{2A90EF29-E5C0-4507-8EB5-F2D5C5FAA2BC}" type="presOf" srcId="{0BBD2571-F2CD-4ABC-B5E1-F58A89A3D449}" destId="{7407CAEA-BF62-4AA4-9FEA-D7D648EF7938}" srcOrd="1" destOrd="0" presId="urn:microsoft.com/office/officeart/2005/8/layout/process1"/>
    <dgm:cxn modelId="{D4B4C852-60F3-4DA5-8F32-55E1D918D530}" type="presOf" srcId="{CB217084-DD82-46B7-BD7E-851C58879BDC}" destId="{9756C1B5-54BC-4823-B009-ABCABDADA6D0}" srcOrd="1" destOrd="0" presId="urn:microsoft.com/office/officeart/2005/8/layout/process1"/>
    <dgm:cxn modelId="{CB8BCC54-49D8-4698-BDAF-93557BCDF89E}" srcId="{088FAFFC-FE84-41BF-AA1E-5E598F080604}" destId="{81CFB8CA-1F15-41A3-8517-B94FD0AB39A0}" srcOrd="2" destOrd="0" parTransId="{77236540-3847-4E97-9AE5-0A6FFB898F38}" sibTransId="{7157ED5C-FCC7-43E2-903B-9DC0AD4E6CBC}"/>
    <dgm:cxn modelId="{BF06C186-ABFE-40C6-A5E0-259A3A6F5FF3}" type="presOf" srcId="{CB217084-DD82-46B7-BD7E-851C58879BDC}" destId="{82EC1782-124C-4C7C-8807-45261CF5D298}" srcOrd="0" destOrd="0" presId="urn:microsoft.com/office/officeart/2005/8/layout/process1"/>
    <dgm:cxn modelId="{570CD8A6-30C0-4EF9-9279-6BD400C83AEC}" type="presOf" srcId="{90D36780-10AC-4BEF-B16A-7C5B2781150A}" destId="{7C537B17-9C93-454B-A7B6-67591630840D}" srcOrd="0" destOrd="0" presId="urn:microsoft.com/office/officeart/2005/8/layout/process1"/>
    <dgm:cxn modelId="{9D8001A9-338E-420C-A67B-8B1E4B2A0E0E}" type="presOf" srcId="{0BBD2571-F2CD-4ABC-B5E1-F58A89A3D449}" destId="{E44F634F-E628-4443-B8AC-8A8138737F3F}" srcOrd="0" destOrd="0" presId="urn:microsoft.com/office/officeart/2005/8/layout/process1"/>
    <dgm:cxn modelId="{F5897EAE-18B9-4479-AA3C-0440C615BA86}" srcId="{088FAFFC-FE84-41BF-AA1E-5E598F080604}" destId="{90D36780-10AC-4BEF-B16A-7C5B2781150A}" srcOrd="1" destOrd="0" parTransId="{33FD1E50-D83A-4769-B17C-CFCE8864F3F7}" sibTransId="{CB217084-DD82-46B7-BD7E-851C58879BDC}"/>
    <dgm:cxn modelId="{7EB323B5-F7C0-4035-ACDD-E299179C7688}" type="presOf" srcId="{088FAFFC-FE84-41BF-AA1E-5E598F080604}" destId="{94AEF94B-00DC-432F-9B62-A121F1E850C7}" srcOrd="0" destOrd="0" presId="urn:microsoft.com/office/officeart/2005/8/layout/process1"/>
    <dgm:cxn modelId="{5E5CDFD7-4592-470C-892D-0E4C9310C8B9}" srcId="{088FAFFC-FE84-41BF-AA1E-5E598F080604}" destId="{40CFBDA6-B127-496E-903F-6B784088A96D}" srcOrd="0" destOrd="0" parTransId="{25A0D8AE-09EE-4E15-82B6-32CA16A8C8F8}" sibTransId="{0BBD2571-F2CD-4ABC-B5E1-F58A89A3D449}"/>
    <dgm:cxn modelId="{24EADDE0-380A-41D5-9B2E-2AE531AEFF00}" type="presOf" srcId="{40CFBDA6-B127-496E-903F-6B784088A96D}" destId="{6BBB78B4-6EB0-4818-BE43-2A2277A2EA5D}" srcOrd="0" destOrd="0" presId="urn:microsoft.com/office/officeart/2005/8/layout/process1"/>
    <dgm:cxn modelId="{AC702C50-F725-4D8A-88AD-3344A2B7D834}" type="presParOf" srcId="{94AEF94B-00DC-432F-9B62-A121F1E850C7}" destId="{6BBB78B4-6EB0-4818-BE43-2A2277A2EA5D}" srcOrd="0" destOrd="0" presId="urn:microsoft.com/office/officeart/2005/8/layout/process1"/>
    <dgm:cxn modelId="{DD2B521E-A6F0-4DAB-968A-DDFB7FFA06EE}" type="presParOf" srcId="{94AEF94B-00DC-432F-9B62-A121F1E850C7}" destId="{E44F634F-E628-4443-B8AC-8A8138737F3F}" srcOrd="1" destOrd="0" presId="urn:microsoft.com/office/officeart/2005/8/layout/process1"/>
    <dgm:cxn modelId="{3A49A5D6-10F9-45C7-BA0C-B362A9FB2C88}" type="presParOf" srcId="{E44F634F-E628-4443-B8AC-8A8138737F3F}" destId="{7407CAEA-BF62-4AA4-9FEA-D7D648EF7938}" srcOrd="0" destOrd="0" presId="urn:microsoft.com/office/officeart/2005/8/layout/process1"/>
    <dgm:cxn modelId="{C42A550E-EB8D-4784-927C-25C4DF3B91A3}" type="presParOf" srcId="{94AEF94B-00DC-432F-9B62-A121F1E850C7}" destId="{7C537B17-9C93-454B-A7B6-67591630840D}" srcOrd="2" destOrd="0" presId="urn:microsoft.com/office/officeart/2005/8/layout/process1"/>
    <dgm:cxn modelId="{9D73944F-AFB7-4919-8112-B7732D12BABE}" type="presParOf" srcId="{94AEF94B-00DC-432F-9B62-A121F1E850C7}" destId="{82EC1782-124C-4C7C-8807-45261CF5D298}" srcOrd="3" destOrd="0" presId="urn:microsoft.com/office/officeart/2005/8/layout/process1"/>
    <dgm:cxn modelId="{9F8DC8DA-D442-4DDC-A335-06FC4214906E}" type="presParOf" srcId="{82EC1782-124C-4C7C-8807-45261CF5D298}" destId="{9756C1B5-54BC-4823-B009-ABCABDADA6D0}" srcOrd="0" destOrd="0" presId="urn:microsoft.com/office/officeart/2005/8/layout/process1"/>
    <dgm:cxn modelId="{3742B75C-137F-4C77-9420-F30AE9BD7066}" type="presParOf" srcId="{94AEF94B-00DC-432F-9B62-A121F1E850C7}" destId="{723013AC-1A57-45E4-ABC8-452D4ECE5C6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B78B4-6EB0-4818-BE43-2A2277A2EA5D}">
      <dsp:nvSpPr>
        <dsp:cNvPr id="0" name=""/>
        <dsp:cNvSpPr/>
      </dsp:nvSpPr>
      <dsp:spPr>
        <a:xfrm>
          <a:off x="2234" y="1403351"/>
          <a:ext cx="1595064" cy="897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轮密钥加</a:t>
          </a:r>
        </a:p>
      </dsp:txBody>
      <dsp:txXfrm>
        <a:off x="28513" y="1429630"/>
        <a:ext cx="1542506" cy="844663"/>
      </dsp:txXfrm>
    </dsp:sp>
    <dsp:sp modelId="{E44F634F-E628-4443-B8AC-8A8138737F3F}">
      <dsp:nvSpPr>
        <dsp:cNvPr id="0" name=""/>
        <dsp:cNvSpPr/>
      </dsp:nvSpPr>
      <dsp:spPr>
        <a:xfrm>
          <a:off x="1746835" y="1666536"/>
          <a:ext cx="317018" cy="370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746835" y="1740706"/>
        <a:ext cx="221913" cy="222511"/>
      </dsp:txXfrm>
    </dsp:sp>
    <dsp:sp modelId="{7C537B17-9C93-454B-A7B6-67591630840D}">
      <dsp:nvSpPr>
        <dsp:cNvPr id="0" name=""/>
        <dsp:cNvSpPr/>
      </dsp:nvSpPr>
      <dsp:spPr>
        <a:xfrm>
          <a:off x="2195446" y="1403351"/>
          <a:ext cx="3746899" cy="897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</a:t>
          </a:r>
          <a:r>
            <a:rPr lang="zh-CN" altLang="en-US" sz="2500" kern="1200" dirty="0"/>
            <a:t>盒代换</a:t>
          </a:r>
        </a:p>
      </dsp:txBody>
      <dsp:txXfrm>
        <a:off x="2221725" y="1429630"/>
        <a:ext cx="3694341" cy="844663"/>
      </dsp:txXfrm>
    </dsp:sp>
    <dsp:sp modelId="{82EC1782-124C-4C7C-8807-45261CF5D298}">
      <dsp:nvSpPr>
        <dsp:cNvPr id="0" name=""/>
        <dsp:cNvSpPr/>
      </dsp:nvSpPr>
      <dsp:spPr>
        <a:xfrm>
          <a:off x="6091882" y="1666536"/>
          <a:ext cx="317018" cy="370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6091882" y="1740706"/>
        <a:ext cx="221913" cy="222511"/>
      </dsp:txXfrm>
    </dsp:sp>
    <dsp:sp modelId="{723013AC-1A57-45E4-ABC8-452D4ECE5C66}">
      <dsp:nvSpPr>
        <dsp:cNvPr id="0" name=""/>
        <dsp:cNvSpPr/>
      </dsp:nvSpPr>
      <dsp:spPr>
        <a:xfrm>
          <a:off x="6540493" y="1403351"/>
          <a:ext cx="1495368" cy="897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P</a:t>
          </a:r>
          <a:r>
            <a:rPr lang="zh-CN" altLang="en-US" sz="2500" kern="1200" dirty="0"/>
            <a:t>盒置换</a:t>
          </a:r>
        </a:p>
      </dsp:txBody>
      <dsp:txXfrm>
        <a:off x="6566772" y="1429630"/>
        <a:ext cx="1442810" cy="844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6C30D-06B2-4F50-B0FC-7D6F69F21F8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F8555-AABE-4ED4-970F-911EF17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8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081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香农从数学的角度来说，要破解一个好的加密算法，工作量和破解一个相同复杂度的方程组相等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87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在加密算法中，经常出现异或操作</a:t>
            </a:r>
            <a:endParaRPr lang="en-US" altLang="zh-CN" dirty="0"/>
          </a:p>
          <a:p>
            <a:r>
              <a:rPr lang="zh-CN" altLang="en-US" dirty="0"/>
              <a:t>简化了向求解器中输入的</a:t>
            </a:r>
            <a:r>
              <a:rPr lang="en-US" altLang="zh-CN" dirty="0"/>
              <a:t>CNF</a:t>
            </a:r>
            <a:r>
              <a:rPr lang="zh-CN" altLang="en-US" dirty="0"/>
              <a:t>文件的复杂度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9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PRESENT </a:t>
            </a:r>
            <a:r>
              <a:rPr lang="zh-CN" altLang="en-US" dirty="0"/>
              <a:t>算法为例</a:t>
            </a:r>
            <a:endParaRPr lang="en-US" altLang="zh-CN" dirty="0"/>
          </a:p>
          <a:p>
            <a:r>
              <a:rPr lang="zh-CN" altLang="en-US" dirty="0"/>
              <a:t>图示代表两轮轮函数示意图</a:t>
            </a:r>
            <a:endParaRPr lang="en-US" altLang="zh-CN" dirty="0"/>
          </a:p>
          <a:p>
            <a:r>
              <a:rPr lang="zh-CN" altLang="en-US" dirty="0"/>
              <a:t>迭代</a:t>
            </a:r>
            <a:r>
              <a:rPr lang="en-US" altLang="zh-CN" dirty="0"/>
              <a:t>31</a:t>
            </a:r>
            <a:r>
              <a:rPr lang="zh-CN" altLang="en-US" dirty="0"/>
              <a:t>轮相同的轮函数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0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 </a:t>
            </a:r>
            <a:r>
              <a:rPr lang="zh-CN" altLang="en-US" dirty="0"/>
              <a:t>盒作为密码算法中的非线性组件，在保障整个加密算法的安全性方面起着至关重要的作用。差分分析的攻击基础是 </a:t>
            </a:r>
            <a:r>
              <a:rPr lang="en-US" altLang="zh-CN" dirty="0"/>
              <a:t>S </a:t>
            </a:r>
            <a:r>
              <a:rPr lang="zh-CN" altLang="en-US" dirty="0"/>
              <a:t>盒的差分分布特性。线性分析的攻击基础是 </a:t>
            </a:r>
            <a:r>
              <a:rPr lang="en-US" altLang="zh-CN" dirty="0"/>
              <a:t>S</a:t>
            </a:r>
            <a:r>
              <a:rPr lang="zh-CN" altLang="en-US" dirty="0"/>
              <a:t>盒中的线性逼近。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选中部分则为我求得的密钥对应的比特取值。前面有负号表示该比特取</a:t>
            </a:r>
            <a:r>
              <a:rPr lang="en-US" altLang="zh-CN" dirty="0"/>
              <a:t>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55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软硬件结合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0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按照老师交给我们的思路，研究生要找到问题并解决问题，找到问题的本质。这里也用问题来开场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5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两种角度理解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7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1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如果要用</a:t>
            </a:r>
            <a:r>
              <a:rPr lang="en-US" altLang="zh-CN" dirty="0"/>
              <a:t>CNF</a:t>
            </a:r>
            <a:r>
              <a:rPr lang="zh-CN" altLang="en-US" dirty="0"/>
              <a:t>形式来描述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x</a:t>
            </a:r>
            <a:r>
              <a:rPr lang="zh-CN" altLang="en-US" dirty="0"/>
              <a:t>的关系，则需要右边这</a:t>
            </a:r>
            <a:r>
              <a:rPr lang="en-US" altLang="zh-CN" dirty="0"/>
              <a:t>5</a:t>
            </a:r>
            <a:r>
              <a:rPr lang="zh-CN" altLang="en-US" dirty="0"/>
              <a:t>个子句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CNF</a:t>
            </a:r>
            <a:r>
              <a:rPr lang="zh-CN" altLang="en-US" dirty="0"/>
              <a:t>是可满足的，代表该</a:t>
            </a:r>
            <a:r>
              <a:rPr lang="en-US" altLang="zh-CN" dirty="0"/>
              <a:t>CNF</a:t>
            </a:r>
            <a:r>
              <a:rPr lang="zh-CN" altLang="en-US" dirty="0"/>
              <a:t>中所有子句是可满足的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6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给大家简单解释一下</a:t>
            </a:r>
            <a:endParaRPr lang="en-US" altLang="zh-CN" dirty="0"/>
          </a:p>
          <a:p>
            <a:r>
              <a:rPr lang="zh-CN" altLang="en-US" dirty="0"/>
              <a:t>简单讲就是求解时间跟输入变量规模大小相关，是变量数目</a:t>
            </a:r>
            <a:r>
              <a:rPr lang="en-US" altLang="zh-CN" dirty="0"/>
              <a:t>n</a:t>
            </a:r>
            <a:r>
              <a:rPr lang="zh-CN" altLang="en-US" dirty="0"/>
              <a:t>的多项式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0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这个可满足性问题，最早就是由电路可满足性问题抽象而来的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3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追问完相关基础问题后，再回头关注一下代数解析器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90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在搜索相关文献的时候搜到本校一篇博士论文，就是结合可满足性问题与电路等价性验证的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2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855" y="1554480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1436" y="3886201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BBA1E7-AF4F-4C39-B464-6F0900B997F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621178" y="4241641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265176" indent="-137160">
              <a:buClrTx/>
              <a:buFont typeface="Wingdings" panose="05000000000000000000" pitchFamily="2" charset="2"/>
              <a:buChar char="l"/>
              <a:defRPr/>
            </a:lvl2pPr>
            <a:lvl3pPr>
              <a:buClrTx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1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8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4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BBA1E7-AF4F-4C39-B464-6F0900B997F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2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7854" y="1554480"/>
            <a:ext cx="9293543" cy="1463040"/>
          </a:xfrm>
        </p:spPr>
        <p:txBody>
          <a:bodyPr/>
          <a:lstStyle/>
          <a:p>
            <a:r>
              <a:rPr lang="zh-CN" altLang="en-US" dirty="0"/>
              <a:t>代数解析器及其密码学领域</a:t>
            </a:r>
            <a:br>
              <a:rPr lang="en-US" altLang="zh-CN" dirty="0"/>
            </a:br>
            <a:r>
              <a:rPr lang="zh-CN" altLang="en-US" dirty="0"/>
              <a:t>的应用与优化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32808" y="3931976"/>
            <a:ext cx="4477447" cy="16557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杨博麟</a:t>
            </a:r>
          </a:p>
        </p:txBody>
      </p:sp>
    </p:spTree>
    <p:extLst>
      <p:ext uri="{BB962C8B-B14F-4D97-AF65-F5344CB8AC3E}">
        <p14:creationId xmlns:p14="http://schemas.microsoft.com/office/powerpoint/2010/main" val="405939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搜寻可满足解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高效率的伪遍历排除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78" y="2596509"/>
            <a:ext cx="7395788" cy="38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3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暴力穷举 </a:t>
            </a:r>
            <a:r>
              <a:rPr lang="en-US" altLang="zh-CN" dirty="0"/>
              <a:t>vs SAT</a:t>
            </a:r>
            <a:r>
              <a:rPr lang="zh-CN" altLang="en-US" dirty="0"/>
              <a:t>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对某一候选值进行全部过程计算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验证失败后抛弃全部过程，重新计算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基于上述</a:t>
            </a:r>
            <a:r>
              <a:rPr lang="en-US" altLang="zh-CN" dirty="0"/>
              <a:t>CDCL</a:t>
            </a:r>
            <a:r>
              <a:rPr lang="zh-CN" altLang="en-US" dirty="0"/>
              <a:t>方法建立搜索空间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变量冲突出现时，产生一个冲突子句，认证此部分空间无需再搜索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基于此空间，直接对下部分空间进行搜索</a:t>
            </a:r>
          </a:p>
        </p:txBody>
      </p:sp>
    </p:spTree>
    <p:extLst>
      <p:ext uri="{BB962C8B-B14F-4D97-AF65-F5344CB8AC3E}">
        <p14:creationId xmlns:p14="http://schemas.microsoft.com/office/powerpoint/2010/main" val="40490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014E9-FEAF-4C7D-8467-67C2F305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代数解析器解决什么问题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79FDE-C2E0-42AD-9524-E8C30476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变量规模大</a:t>
            </a:r>
            <a:r>
              <a:rPr lang="en-US" altLang="zh-CN" sz="2800" dirty="0"/>
              <a:t>/</a:t>
            </a:r>
            <a:r>
              <a:rPr lang="zh-CN" altLang="en-US" sz="2800" dirty="0"/>
              <a:t>子句规模大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现实场景（电路正确性问题，数据挖掘，无边界模型检验）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密码学领域相关问题求解（</a:t>
            </a:r>
            <a:r>
              <a:rPr lang="en-US" altLang="zh-CN" sz="2800" dirty="0" err="1"/>
              <a:t>CryptoMiniSAT</a:t>
            </a:r>
            <a:r>
              <a:rPr lang="zh-CN" altLang="en-US" sz="2800" dirty="0"/>
              <a:t>求解器）</a:t>
            </a:r>
          </a:p>
        </p:txBody>
      </p:sp>
    </p:spTree>
    <p:extLst>
      <p:ext uri="{BB962C8B-B14F-4D97-AF65-F5344CB8AC3E}">
        <p14:creationId xmlns:p14="http://schemas.microsoft.com/office/powerpoint/2010/main" val="258978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EE43-3B5F-4FE7-BD3A-5546327F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AB674-9393-4687-9209-B7DA2C17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094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2A2649-2794-45E2-855D-42F560B9C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250" y="124719"/>
            <a:ext cx="5392221" cy="66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密码学中代数解析器的应用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2007"/>
          <a:stretch/>
        </p:blipFill>
        <p:spPr>
          <a:xfrm>
            <a:off x="1024128" y="2208779"/>
            <a:ext cx="6953739" cy="35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5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密码学中代数解析器的应用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433" y="2286000"/>
            <a:ext cx="9720073" cy="4023360"/>
          </a:xfrm>
        </p:spPr>
        <p:txBody>
          <a:bodyPr/>
          <a:lstStyle/>
          <a:p>
            <a:r>
              <a:rPr lang="zh-CN" altLang="en-US" dirty="0"/>
              <a:t>引入 异或 逻辑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CryptoMiniSAT</a:t>
            </a:r>
            <a:r>
              <a:rPr lang="zh-CN" altLang="en-US" dirty="0"/>
              <a:t>求解器中，子句前加上 “</a:t>
            </a:r>
            <a:r>
              <a:rPr lang="en-US" altLang="zh-CN" dirty="0"/>
              <a:t>x</a:t>
            </a:r>
            <a:r>
              <a:rPr lang="zh-CN" altLang="en-US" dirty="0"/>
              <a:t>”表示这是一个异或子句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用普通</a:t>
            </a:r>
            <a:r>
              <a:rPr lang="en-US" altLang="zh-CN" dirty="0"/>
              <a:t>CNF</a:t>
            </a:r>
            <a:r>
              <a:rPr lang="zh-CN" altLang="en-US" dirty="0"/>
              <a:t>表示异或关系：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78175"/>
              </p:ext>
            </p:extLst>
          </p:nvPr>
        </p:nvGraphicFramePr>
        <p:xfrm>
          <a:off x="3849660" y="3193702"/>
          <a:ext cx="2933207" cy="87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4" imgW="1524000" imgH="457200" progId="Equation.DSMT4">
                  <p:embed/>
                </p:oleObj>
              </mc:Choice>
              <mc:Fallback>
                <p:oleObj name="Equation" r:id="rId4" imgW="1524000" imgH="457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60" y="3193702"/>
                        <a:ext cx="2933207" cy="87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424062" y="4602274"/>
                <a:ext cx="3032540" cy="1867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=1↓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∨−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∨−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∨−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∨−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062" y="4602274"/>
                <a:ext cx="3032540" cy="18678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35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代数密码分析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150000"/>
              </a:lnSpc>
            </a:pPr>
            <a:r>
              <a:rPr lang="zh-CN" altLang="zh-CN" sz="2800" dirty="0"/>
              <a:t>针对加密算法进行代数分析，主要工作由两部分组成：</a:t>
            </a:r>
            <a:endParaRPr lang="en-US" altLang="zh-CN" sz="2800" dirty="0"/>
          </a:p>
          <a:p>
            <a:pPr lvl="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800" dirty="0"/>
              <a:t>第一步构建加密算法等价的代数方程组；</a:t>
            </a:r>
            <a:endParaRPr lang="en-US" altLang="zh-CN" sz="2800" dirty="0"/>
          </a:p>
          <a:p>
            <a:pPr lvl="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800" dirty="0"/>
              <a:t>第二步求解该方程组并利用解得的中间变量，恢复加密算法中的密钥等信息。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9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代数密码分析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通常采用的求解方法有两种：</a:t>
            </a:r>
            <a:endParaRPr lang="en-US" altLang="zh-CN" sz="2800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基于</a:t>
            </a:r>
            <a:r>
              <a:rPr lang="en-US" altLang="zh-CN" sz="2800" dirty="0" err="1"/>
              <a:t>Grobner</a:t>
            </a:r>
            <a:r>
              <a:rPr lang="zh-CN" altLang="en-US" sz="2800" dirty="0"/>
              <a:t>基的求解方法，此理论可以有效将多元多项式进行降阶处理</a:t>
            </a:r>
            <a:endParaRPr lang="en-US" altLang="zh-CN" sz="2800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转化为可满足性（</a:t>
            </a:r>
            <a:r>
              <a:rPr lang="en-US" altLang="zh-CN" sz="2800" dirty="0"/>
              <a:t>Satisfiability</a:t>
            </a:r>
            <a:r>
              <a:rPr lang="zh-CN" altLang="en-US" sz="2800" dirty="0"/>
              <a:t>）问题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05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加密算法（</a:t>
            </a:r>
            <a:r>
              <a:rPr lang="en-US" altLang="zh-CN" dirty="0"/>
              <a:t>PRESENT</a:t>
            </a:r>
            <a:r>
              <a:rPr lang="zh-CN" altLang="en-US" dirty="0"/>
              <a:t>算法）</a:t>
            </a:r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F9CD6884-85E1-4EDD-A2F3-668CC1E0E6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61" y="2084832"/>
            <a:ext cx="76771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86460" y="2365246"/>
            <a:ext cx="247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轮密钥异或相加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6460" y="3107325"/>
            <a:ext cx="209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zh-CN" altLang="en-US" sz="2400" dirty="0"/>
              <a:t>盒查表代换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1277" y="3780148"/>
            <a:ext cx="2485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</a:t>
            </a:r>
            <a:r>
              <a:rPr lang="zh-CN" altLang="en-US" sz="2400" dirty="0"/>
              <a:t>盒比特位置置换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42E7545-4D80-469D-8F12-0748640F5DD6}"/>
              </a:ext>
            </a:extLst>
          </p:cNvPr>
          <p:cNvCxnSpPr/>
          <p:nvPr/>
        </p:nvCxnSpPr>
        <p:spPr>
          <a:xfrm flipV="1">
            <a:off x="2957485" y="2412879"/>
            <a:ext cx="549286" cy="183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42E7545-4D80-469D-8F12-0748640F5DD6}"/>
              </a:ext>
            </a:extLst>
          </p:cNvPr>
          <p:cNvCxnSpPr/>
          <p:nvPr/>
        </p:nvCxnSpPr>
        <p:spPr>
          <a:xfrm flipV="1">
            <a:off x="2486617" y="2807236"/>
            <a:ext cx="1236971" cy="56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42E7545-4D80-469D-8F12-0748640F5DD6}"/>
              </a:ext>
            </a:extLst>
          </p:cNvPr>
          <p:cNvCxnSpPr/>
          <p:nvPr/>
        </p:nvCxnSpPr>
        <p:spPr>
          <a:xfrm flipV="1">
            <a:off x="3132768" y="3484131"/>
            <a:ext cx="722795" cy="420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93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盒代换操作的等效表示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盒代换，给定一个</a:t>
            </a:r>
            <a:r>
              <a:rPr lang="en-US" altLang="zh-CN" dirty="0"/>
              <a:t>m bit</a:t>
            </a:r>
            <a:r>
              <a:rPr lang="zh-CN" altLang="en-US" dirty="0"/>
              <a:t>的输入，通过查</a:t>
            </a:r>
            <a:r>
              <a:rPr lang="en-US" altLang="zh-CN" dirty="0"/>
              <a:t>S</a:t>
            </a:r>
            <a:r>
              <a:rPr lang="zh-CN" altLang="en-US" dirty="0"/>
              <a:t>表得到一个</a:t>
            </a:r>
            <a:r>
              <a:rPr lang="en-US" altLang="zh-CN" dirty="0"/>
              <a:t>n bit</a:t>
            </a:r>
            <a:r>
              <a:rPr lang="zh-CN" altLang="en-US" dirty="0"/>
              <a:t>的输出</a:t>
            </a:r>
            <a:endParaRPr lang="en-US" altLang="zh-CN" dirty="0"/>
          </a:p>
          <a:p>
            <a:r>
              <a:rPr lang="zh-CN" altLang="en-US" dirty="0"/>
              <a:t>经验证，输出结果的任意比特都可以表示成输入比特的表达式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254740"/>
            <a:ext cx="9335803" cy="8764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300" y="4178297"/>
            <a:ext cx="8159372" cy="24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4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什么是代数解析器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代数解析器相关的概念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代数解析器解决什么问题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为什么密码学中可以用代数解析器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在代数解析器方面我们还能做什么（硬件加速）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05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算法转化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78293230"/>
              </p:ext>
            </p:extLst>
          </p:nvPr>
        </p:nvGraphicFramePr>
        <p:xfrm>
          <a:off x="2312535" y="980388"/>
          <a:ext cx="8038096" cy="370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534" y="3454146"/>
            <a:ext cx="1559299" cy="23265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2861" y="3454146"/>
            <a:ext cx="1313141" cy="2072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8332" y="3456305"/>
            <a:ext cx="4223539" cy="12412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4640" y="4808706"/>
            <a:ext cx="4463246" cy="10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0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r>
              <a:rPr lang="en-US" altLang="zh-CN" dirty="0"/>
              <a:t>MiniSAT2.0,80</a:t>
            </a:r>
            <a:r>
              <a:rPr lang="zh-CN" altLang="en-US" dirty="0"/>
              <a:t>比特密钥的低轮</a:t>
            </a:r>
            <a:r>
              <a:rPr lang="en-US" altLang="zh-CN" dirty="0"/>
              <a:t>PRESENT</a:t>
            </a:r>
            <a:r>
              <a:rPr lang="zh-CN" altLang="en-US" dirty="0"/>
              <a:t>算法代数分析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单纯使用代数密码分析计算量太大！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4128" y="6504495"/>
            <a:ext cx="88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卜凡</a:t>
            </a:r>
            <a:r>
              <a:rPr lang="en-US" altLang="zh-CN" dirty="0"/>
              <a:t>,</a:t>
            </a:r>
            <a:r>
              <a:rPr lang="zh-CN" altLang="en-US" dirty="0"/>
              <a:t>金晨辉</a:t>
            </a:r>
            <a:r>
              <a:rPr lang="en-US" altLang="zh-CN" dirty="0"/>
              <a:t>.</a:t>
            </a:r>
            <a:r>
              <a:rPr lang="zh-CN" altLang="en-US" dirty="0"/>
              <a:t>针对低轮</a:t>
            </a:r>
            <a:r>
              <a:rPr lang="en-US" altLang="zh-CN" dirty="0"/>
              <a:t>PRESENT</a:t>
            </a:r>
            <a:r>
              <a:rPr lang="zh-CN" altLang="en-US" dirty="0"/>
              <a:t>的代数攻击</a:t>
            </a:r>
            <a:r>
              <a:rPr lang="en-US" altLang="zh-CN" dirty="0"/>
              <a:t>[J].</a:t>
            </a:r>
            <a:r>
              <a:rPr lang="zh-CN" altLang="en-US" dirty="0"/>
              <a:t>计算机工程</a:t>
            </a:r>
            <a:r>
              <a:rPr lang="en-US" altLang="zh-CN" dirty="0"/>
              <a:t>,2010,36(06):128-130.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33055"/>
              </p:ext>
            </p:extLst>
          </p:nvPr>
        </p:nvGraphicFramePr>
        <p:xfrm>
          <a:off x="1024126" y="265734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534569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702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9327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明密文对个数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求得所有密钥的平均时间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3593.6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10800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9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 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2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120h 14min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0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202h 23min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3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210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结合旁路分析与故障分析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旁路分析（功耗）</a:t>
            </a:r>
          </a:p>
        </p:txBody>
      </p:sp>
      <p:sp>
        <p:nvSpPr>
          <p:cNvPr id="4" name="矩形 3"/>
          <p:cNvSpPr/>
          <p:nvPr/>
        </p:nvSpPr>
        <p:spPr>
          <a:xfrm>
            <a:off x="5446829" y="3260204"/>
            <a:ext cx="635366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盒代换的输入输出均为半字节（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比特，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nibble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用汉明重量模型进行分析：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某一时间点的功耗与此时数据中被置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的比特个数成正比。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r="6217"/>
          <a:stretch/>
        </p:blipFill>
        <p:spPr>
          <a:xfrm>
            <a:off x="688157" y="3260204"/>
            <a:ext cx="4572000" cy="20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8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结合旁路分析与故障分析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故障信息分析</a:t>
            </a:r>
            <a:endParaRPr lang="en-US" altLang="zh-CN" dirty="0"/>
          </a:p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假设故障注入在第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轮的第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4n+d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n,d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{0,1,2,3})</a:t>
            </a:r>
          </a:p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会影响到第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x+1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轮的第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n, n+4, n+8, n+12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这四个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盒的输入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比特。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如图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在第一个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盒注入故障引起错误，此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被篡改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经过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盒置换的操作后，错误比特沿图中红色路径传递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655076"/>
              </p:ext>
            </p:extLst>
          </p:nvPr>
        </p:nvGraphicFramePr>
        <p:xfrm>
          <a:off x="6685980" y="4938903"/>
          <a:ext cx="5426675" cy="173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isio" r:id="rId3" imgW="8124800" imgH="2600248" progId="Visio.Drawing.15">
                  <p:embed/>
                </p:oleObj>
              </mc:Choice>
              <mc:Fallback>
                <p:oleObj name="Visio" r:id="rId3" imgW="8124800" imgH="2600248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980" y="4938903"/>
                        <a:ext cx="5426675" cy="1735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385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结合旁路分析与故障分析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故障信息分析（结合功耗）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两次加密过程中比特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反转的位置，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两次产生的功耗波形的差分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峰值。</a:t>
            </a:r>
            <a:endParaRPr lang="en-US" altLang="zh-CN" sz="2400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注入故障后轮数越多，影响比特越多。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得到被反转的比特位置后，可以在方程组中体现。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将对应反转位置的比特变量取反。</a:t>
            </a:r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28303"/>
            <a:ext cx="4432300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239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结合旁路分析与故障分析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5587687" cy="40233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PRESENT</a:t>
            </a:r>
            <a:r>
              <a:rPr lang="zh-CN" altLang="en-US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每一轮设置</a:t>
            </a:r>
            <a:r>
              <a:rPr lang="en-US" altLang="zh-CN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en-US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个变量，</a:t>
            </a:r>
            <a:r>
              <a:rPr lang="en-US" altLang="zh-CN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688</a:t>
            </a:r>
            <a:r>
              <a:rPr lang="zh-CN" altLang="en-US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个子句；</a:t>
            </a:r>
            <a:endParaRPr lang="en-US" altLang="zh-CN" sz="2800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由注入故障引起后三轮的错误结果，添加三轮方程。最终共</a:t>
            </a:r>
            <a:r>
              <a:rPr lang="en-US" altLang="zh-CN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13856</a:t>
            </a:r>
            <a:r>
              <a:rPr lang="zh-CN" altLang="en-US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个变量，</a:t>
            </a:r>
            <a:r>
              <a:rPr lang="en-US" altLang="zh-CN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25196</a:t>
            </a:r>
            <a:r>
              <a:rPr lang="zh-CN" altLang="en-US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个子句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400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634" y="2444052"/>
            <a:ext cx="5638366" cy="306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33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最优情况下，仅需一组明密文，一条功耗曲线，一个故障，求解器仅输出一组解，即求得正确的最后一轮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比特密钥。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提出问题：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非最优情况下如何找到正确密钥？如何缩小搜索空间？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解决思路：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求解器要输出全解，数量太大，耗时较长；</a:t>
            </a:r>
            <a:b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借助代数密码分析的特性，输出一组解就可获知这组解中全部中间变量取值，在其中寻找缩小搜索空间的方法。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51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解的个数不唯一的原因：由于仅可采集到汉明重量信息，下表中的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盒代换对具有相同的输入输出汉明重量，因此引入不确定性。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7666"/>
              </p:ext>
            </p:extLst>
          </p:nvPr>
        </p:nvGraphicFramePr>
        <p:xfrm>
          <a:off x="2252537" y="4214275"/>
          <a:ext cx="6618086" cy="2095085"/>
        </p:xfrm>
        <a:graphic>
          <a:graphicData uri="http://schemas.openxmlformats.org/drawingml/2006/table">
            <a:tbl>
              <a:tblPr firstRow="1" firstCol="1" bandRow="1"/>
              <a:tblGrid>
                <a:gridCol w="1987457">
                  <a:extLst>
                    <a:ext uri="{9D8B030D-6E8A-4147-A177-3AD203B41FA5}">
                      <a16:colId xmlns:a16="http://schemas.microsoft.com/office/drawing/2014/main" val="3577899856"/>
                    </a:ext>
                  </a:extLst>
                </a:gridCol>
                <a:gridCol w="2238138">
                  <a:extLst>
                    <a:ext uri="{9D8B030D-6E8A-4147-A177-3AD203B41FA5}">
                      <a16:colId xmlns:a16="http://schemas.microsoft.com/office/drawing/2014/main" val="3225615701"/>
                    </a:ext>
                  </a:extLst>
                </a:gridCol>
                <a:gridCol w="2392491">
                  <a:extLst>
                    <a:ext uri="{9D8B030D-6E8A-4147-A177-3AD203B41FA5}">
                      <a16:colId xmlns:a16="http://schemas.microsoft.com/office/drawing/2014/main" val="2681624013"/>
                    </a:ext>
                  </a:extLst>
                </a:gridCol>
              </a:tblGrid>
              <a:tr h="419017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输入汉明重量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输出汉明重量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对应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盒代换对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668647"/>
                  </a:ext>
                </a:extLst>
              </a:tr>
              <a:tr h="419017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仿宋" panose="02010609060101010101" pitchFamily="49" charset="-122"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仿宋" panose="02010609060101010101" pitchFamily="49" charset="-122"/>
                        </a:rPr>
                        <a:t>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仿宋" panose="02010609060101010101" pitchFamily="49" charset="-122"/>
                        </a:rPr>
                        <a:t>1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5,2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6,4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9,8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926210"/>
                  </a:ext>
                </a:extLst>
              </a:tr>
              <a:tr h="419017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宋体" panose="02010600030101010101" pitchFamily="2" charset="-122"/>
                          <a:ea typeface="仿宋" panose="02010609060101010101" pitchFamily="49" charset="-122"/>
                        </a:rPr>
                        <a:t>2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仿宋" panose="02010609060101010101" pitchFamily="49" charset="-122"/>
                        </a:rPr>
                        <a:t>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仿宋" panose="02010609060101010101" pitchFamily="49" charset="-122"/>
                        </a:rPr>
                        <a:t>3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B,9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9985"/>
                  </a:ext>
                </a:extLst>
              </a:tr>
              <a:tr h="419017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仿宋" panose="02010609060101010101" pitchFamily="49" charset="-122"/>
                        </a:rPr>
                        <a:t>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仿宋" panose="02010609060101010101" pitchFamily="49" charset="-122"/>
                        </a:rPr>
                        <a:t>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仿宋" panose="02010609060101010101" pitchFamily="49" charset="-122"/>
                        </a:rPr>
                        <a:t>7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D,D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99605"/>
                  </a:ext>
                </a:extLst>
              </a:tr>
              <a:tr h="419017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仿宋" panose="02010609060101010101" pitchFamily="49" charset="-122"/>
                        </a:rPr>
                        <a:t>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仿宋" panose="02010609060101010101" pitchFamily="49" charset="-122"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宋体" panose="02010600030101010101" pitchFamily="2" charset="-122"/>
                          <a:ea typeface="仿宋" panose="02010609060101010101" pitchFamily="49" charset="-122"/>
                        </a:rPr>
                        <a:t>B</a:t>
                      </a: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8,E</a:t>
                      </a: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090668"/>
                  </a:ext>
                </a:extLst>
              </a:tr>
            </a:tbl>
          </a:graphicData>
        </a:graphic>
      </p:graphicFrame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687" y="3428275"/>
            <a:ext cx="7299767" cy="57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114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/>
                <a:cs typeface="微软雅黑"/>
              </a:rPr>
              <a:t>分析算法结构以及解得的中间变量，发现已知密文的情况下，最后一组密钥在求解时仅受到最后一轮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/>
                <a:cs typeface="微软雅黑"/>
              </a:rPr>
              <a:t>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/>
                <a:cs typeface="微软雅黑"/>
              </a:rPr>
              <a:t>盒输出的影响。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/>
              <a:cs typeface="微软雅黑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61" y="3170726"/>
            <a:ext cx="3199457" cy="1933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65182" y="3170726"/>
            <a:ext cx="1471265" cy="1353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344122" y="5305469"/>
            <a:ext cx="7943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最后一轮密钥的求解不确定性均由最后一轮的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盒产生。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952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注入故障可以减少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盒的不确定性。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针对代换对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→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在汉明重量符合的条件下还有一种可能的代换对为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→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差分结果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ΔX=0010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，且注入故障后测得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汉明重量为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，此时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D(1101)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经过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ΔX=0010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=1111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满足汉明重量为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→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不满足，故此位置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盒值唯一确定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。即通过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ΔX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的值否定了另一组可能取值。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79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什么是代数解析器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判断</a:t>
            </a:r>
            <a:r>
              <a:rPr lang="en-US" altLang="zh-CN" sz="2400" dirty="0">
                <a:solidFill>
                  <a:srgbClr val="FF0000"/>
                </a:solidFill>
              </a:rPr>
              <a:t>CNF</a:t>
            </a:r>
            <a:r>
              <a:rPr lang="zh-CN" altLang="en-US" sz="2400" dirty="0">
                <a:solidFill>
                  <a:srgbClr val="FF0000"/>
                </a:solidFill>
              </a:rPr>
              <a:t>公式能</a:t>
            </a:r>
            <a:r>
              <a:rPr lang="zh-CN" altLang="en-US" sz="2400" dirty="0"/>
              <a:t>否为真的工具被称为</a:t>
            </a:r>
            <a:r>
              <a:rPr lang="en-US" altLang="zh-CN" sz="2400" dirty="0"/>
              <a:t>SAT</a:t>
            </a:r>
            <a:r>
              <a:rPr lang="zh-CN" altLang="en-US" sz="2400" dirty="0"/>
              <a:t>求解器</a:t>
            </a:r>
            <a:r>
              <a:rPr lang="en-US" altLang="zh-CN" sz="2400" dirty="0"/>
              <a:t>(</a:t>
            </a:r>
            <a:r>
              <a:rPr lang="zh-CN" altLang="en-US" sz="2400" dirty="0"/>
              <a:t>自动化工具角度</a:t>
            </a:r>
            <a:r>
              <a:rPr lang="en-US" altLang="zh-CN" sz="24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解决</a:t>
            </a:r>
            <a:r>
              <a:rPr lang="en-US" altLang="zh-CN" sz="2400" dirty="0"/>
              <a:t>SAT</a:t>
            </a:r>
            <a:r>
              <a:rPr lang="zh-CN" altLang="en-US" sz="2400" dirty="0"/>
              <a:t>问题的求解工具，</a:t>
            </a:r>
            <a:r>
              <a:rPr lang="en-US" altLang="zh-CN" sz="2400" dirty="0"/>
              <a:t>SAT</a:t>
            </a:r>
            <a:r>
              <a:rPr lang="zh-CN" altLang="en-US" sz="2400" dirty="0"/>
              <a:t>问题的</a:t>
            </a:r>
            <a:r>
              <a:rPr lang="zh-CN" altLang="en-US" sz="2400" dirty="0">
                <a:solidFill>
                  <a:srgbClr val="FF0000"/>
                </a:solidFill>
              </a:rPr>
              <a:t>布尔公式</a:t>
            </a:r>
            <a:r>
              <a:rPr lang="zh-CN" altLang="en-US" sz="2400" dirty="0"/>
              <a:t>的标准形式是</a:t>
            </a:r>
            <a:r>
              <a:rPr lang="zh-CN" altLang="en-US" sz="2400" dirty="0">
                <a:solidFill>
                  <a:srgbClr val="FF0000"/>
                </a:solidFill>
              </a:rPr>
              <a:t>合取范式（</a:t>
            </a:r>
            <a:r>
              <a:rPr lang="en-US" altLang="zh-CN" sz="2400" dirty="0">
                <a:solidFill>
                  <a:srgbClr val="FF0000"/>
                </a:solidFill>
              </a:rPr>
              <a:t>CNF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0700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在恢复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最后一组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白化密钥时，仅需输出一组解，对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最后一轮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盒进行穷举分析，判断该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盒取值是否唯一。若不唯一，则添加另一对为候选值。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如此操作搜索空间小于在求解器输出的全部解中搜索。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且搜索空间随故障影响到的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盒数量而改变。若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故障扩散到更多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盒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，则可能使更多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盒取值唯一，从而缩小搜索空间。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757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在代数解析器方面我们还能做什么（硬件加速）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基于可编程逻辑的</a:t>
            </a:r>
            <a:r>
              <a:rPr lang="en-US" altLang="zh-CN" sz="2800" dirty="0"/>
              <a:t>SAT</a:t>
            </a:r>
            <a:r>
              <a:rPr lang="zh-CN" altLang="en-US" sz="2800" dirty="0"/>
              <a:t>的算法研究分为两个大的阶段</a:t>
            </a:r>
            <a:endParaRPr lang="en-US" altLang="zh-CN" sz="2800" dirty="0"/>
          </a:p>
          <a:p>
            <a:r>
              <a:rPr lang="zh-CN" altLang="en-US" sz="2800" dirty="0"/>
              <a:t>实例型（</a:t>
            </a:r>
            <a:r>
              <a:rPr lang="en-US" altLang="zh-CN" sz="2800" dirty="0"/>
              <a:t>Instance-Specified Solver</a:t>
            </a:r>
            <a:r>
              <a:rPr lang="zh-CN" altLang="en-US" sz="2800" dirty="0"/>
              <a:t>）</a:t>
            </a:r>
          </a:p>
          <a:p>
            <a:r>
              <a:rPr lang="zh-CN" altLang="en-US" sz="2800" dirty="0"/>
              <a:t>硬件结构针对每一个实例进行编译配置然后计算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应用型（</a:t>
            </a:r>
            <a:r>
              <a:rPr lang="en-US" altLang="zh-CN" sz="2800" dirty="0"/>
              <a:t>Application-specified solver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硬件结构针对应用进行一次编译和配置然后计算</a:t>
            </a:r>
          </a:p>
        </p:txBody>
      </p:sp>
    </p:spTree>
    <p:extLst>
      <p:ext uri="{BB962C8B-B14F-4D97-AF65-F5344CB8AC3E}">
        <p14:creationId xmlns:p14="http://schemas.microsoft.com/office/powerpoint/2010/main" val="373692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87BA2-33CD-43B7-8101-E4AF4D84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实例型和应用型的选择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251B4-9C01-4EB8-8D3F-DCBBA716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2" y="2084832"/>
            <a:ext cx="10261880" cy="4224528"/>
          </a:xfrm>
        </p:spPr>
        <p:txBody>
          <a:bodyPr numCol="2">
            <a:normAutofit/>
          </a:bodyPr>
          <a:lstStyle/>
          <a:p>
            <a:r>
              <a:rPr lang="zh-CN" altLang="en-US" sz="2800" dirty="0"/>
              <a:t>　实例型</a:t>
            </a:r>
            <a:endParaRPr lang="en-US" altLang="zh-CN" sz="2800" dirty="0"/>
          </a:p>
          <a:p>
            <a:r>
              <a:rPr lang="zh-CN" altLang="en-US" sz="2800" dirty="0"/>
              <a:t>编译、配置时间长</a:t>
            </a:r>
            <a:endParaRPr lang="en-US" altLang="zh-CN" sz="2800" dirty="0"/>
          </a:p>
          <a:p>
            <a:r>
              <a:rPr lang="zh-CN" altLang="en-US" sz="2800" dirty="0"/>
              <a:t>早期研究以实例型为主</a:t>
            </a:r>
            <a:endParaRPr lang="en-US" altLang="zh-CN" sz="2800" dirty="0"/>
          </a:p>
          <a:p>
            <a:r>
              <a:rPr lang="zh-CN" altLang="en-US" sz="2800" dirty="0"/>
              <a:t>针对性强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应用型</a:t>
            </a:r>
            <a:endParaRPr lang="en-US" altLang="zh-CN" sz="2800" dirty="0"/>
          </a:p>
          <a:p>
            <a:r>
              <a:rPr lang="zh-CN" altLang="en-US" sz="2800" dirty="0"/>
              <a:t>多采用软硬件混合算法</a:t>
            </a:r>
            <a:endParaRPr lang="en-US" altLang="zh-CN" sz="2800" dirty="0"/>
          </a:p>
          <a:p>
            <a:r>
              <a:rPr lang="zh-CN" altLang="en-US" sz="2800" dirty="0"/>
              <a:t>硬件计算特性的利用率较少</a:t>
            </a:r>
            <a:endParaRPr lang="en-US" altLang="zh-CN" sz="2800" dirty="0"/>
          </a:p>
          <a:p>
            <a:r>
              <a:rPr lang="zh-CN" altLang="en-US" sz="2800" dirty="0"/>
              <a:t>通用性强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软硬件之间通信影响效率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703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代数解析器相关概念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38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CNF</a:t>
            </a:r>
            <a:r>
              <a:rPr lang="zh-CN" altLang="en-US" dirty="0"/>
              <a:t>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字：一个布尔变量或一个布尔变量的取反：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,¬x</a:t>
            </a:r>
            <a:r>
              <a:rPr lang="en-US" altLang="zh-CN" sz="2400" baseline="-25000" dirty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子句：一些字的“或”（析取）（布尔加）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合取范式</a:t>
            </a:r>
            <a:r>
              <a:rPr lang="en-US" altLang="zh-CN" sz="2400" dirty="0"/>
              <a:t>(CNF)</a:t>
            </a:r>
            <a:r>
              <a:rPr lang="zh-CN" altLang="en-US" sz="2400" dirty="0"/>
              <a:t>：一些子句的“与”（合取）构成的布尔公式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607302"/>
            <a:ext cx="294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i="1" dirty="0">
                <a:latin typeface="CMMI12"/>
              </a:rPr>
              <a:t>a </a:t>
            </a:r>
            <a:r>
              <a:rPr lang="en-US" altLang="zh-CN" sz="3600" dirty="0">
                <a:latin typeface="CMR12"/>
              </a:rPr>
              <a:t>= 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>
                <a:latin typeface="CMR8"/>
              </a:rPr>
              <a:t>1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>
                <a:latin typeface="CMR8"/>
              </a:rPr>
              <a:t>2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>
                <a:latin typeface="CMR8"/>
              </a:rPr>
              <a:t>3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>
                <a:latin typeface="CMR8"/>
              </a:rPr>
              <a:t>4</a:t>
            </a:r>
            <a:endParaRPr lang="zh-CN" altLang="en-US" sz="36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379691" y="5028880"/>
            <a:ext cx="1198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1" y="4719275"/>
            <a:ext cx="8440328" cy="6192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79877" y="5253633"/>
            <a:ext cx="28344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CNF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形式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35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09446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可满足性问题</a:t>
            </a:r>
            <a:r>
              <a:rPr lang="en-US" altLang="zh-CN" sz="2400" dirty="0"/>
              <a:t>(The propositional satisfiability problem, SAT)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判断布尔逻辑公式是否存在一组满足解或者求所有的满足解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是第一个被证明的</a:t>
            </a:r>
            <a:r>
              <a:rPr lang="en-US" altLang="zh-CN" sz="2400" dirty="0"/>
              <a:t>NP</a:t>
            </a:r>
            <a:r>
              <a:rPr lang="zh-CN" altLang="en-US" sz="2400" dirty="0"/>
              <a:t>问题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NP</a:t>
            </a:r>
            <a:r>
              <a:rPr lang="zh-CN" altLang="en-US" sz="2400" dirty="0"/>
              <a:t>问题（能在多项式时间验证答案正确与否的问题）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1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可满足性问题可以描述为：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给定一个布尔命题公式，找到一组变量的赋值使得该命题公式为 真（即公式可满足），或证明不可能为 真（即不可满足）。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可满足性问题的全解问题：给定一个</a:t>
            </a:r>
            <a:r>
              <a:rPr lang="en-US" altLang="zh-CN" sz="2400" dirty="0"/>
              <a:t>CNF</a:t>
            </a:r>
            <a:r>
              <a:rPr lang="zh-CN" altLang="en-US" sz="2400" dirty="0"/>
              <a:t>，产生全部</a:t>
            </a:r>
            <a:r>
              <a:rPr lang="en-US" altLang="zh-CN" sz="2400" dirty="0"/>
              <a:t>/</a:t>
            </a:r>
            <a:r>
              <a:rPr lang="zh-CN" altLang="en-US" sz="2400" dirty="0"/>
              <a:t>部分满意的赋值。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SAT</a:t>
            </a:r>
            <a:r>
              <a:rPr lang="zh-CN" altLang="en-US" sz="2400" dirty="0"/>
              <a:t>全解求解器相较于普通求解器，只能求解变量较少的实例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37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电路可满足性问题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电路可满足性问题是最著名的</a:t>
            </a:r>
            <a:r>
              <a:rPr lang="en-US" altLang="zh-CN" dirty="0"/>
              <a:t>NP</a:t>
            </a:r>
            <a:r>
              <a:rPr lang="zh-CN" altLang="en-US" dirty="0"/>
              <a:t>完全问题之一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对一个特定的电路，能否找到一组输入，使得电路的输出为</a:t>
            </a:r>
            <a:r>
              <a:rPr lang="en-US" altLang="zh-CN" dirty="0"/>
              <a:t>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610831"/>
            <a:ext cx="5474414" cy="22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5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代数解析器相关概念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数学求解角度：基于冲突驱动，子句学习</a:t>
            </a:r>
            <a:r>
              <a:rPr lang="en-US" altLang="zh-CN" dirty="0"/>
              <a:t>(the conflict-</a:t>
            </a:r>
            <a:r>
              <a:rPr lang="en-US" altLang="zh-CN" dirty="0" err="1"/>
              <a:t>driven,clause</a:t>
            </a:r>
            <a:r>
              <a:rPr lang="en-US" altLang="zh-CN" dirty="0"/>
              <a:t>-learning</a:t>
            </a:r>
            <a:r>
              <a:rPr lang="zh-CN" altLang="en-US" dirty="0"/>
              <a:t>，简称</a:t>
            </a:r>
            <a:r>
              <a:rPr lang="en-US" altLang="zh-CN" dirty="0"/>
              <a:t>CDCL)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利用计算机的计算能力设计求解器，高效率的伪遍历排除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计算机上的求解框架：基于</a:t>
            </a:r>
            <a:r>
              <a:rPr lang="en-US" altLang="zh-CN" dirty="0"/>
              <a:t>DPLL</a:t>
            </a:r>
            <a:r>
              <a:rPr lang="zh-CN" altLang="en-US" dirty="0"/>
              <a:t>框架；基于组合</a:t>
            </a:r>
            <a:r>
              <a:rPr lang="en-US" altLang="zh-CN" dirty="0"/>
              <a:t>(portfolio)</a:t>
            </a:r>
            <a:r>
              <a:rPr lang="zh-CN" altLang="en-US" dirty="0"/>
              <a:t>；端到端基于深度神经网络；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8950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1286</TotalTime>
  <Words>1878</Words>
  <Application>Microsoft Office PowerPoint</Application>
  <PresentationFormat>宽屏</PresentationFormat>
  <Paragraphs>223</Paragraphs>
  <Slides>32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CMMI12</vt:lpstr>
      <vt:lpstr>CMR12</vt:lpstr>
      <vt:lpstr>CMR8</vt:lpstr>
      <vt:lpstr>等线</vt:lpstr>
      <vt:lpstr>华文楷体</vt:lpstr>
      <vt:lpstr>宋体</vt:lpstr>
      <vt:lpstr>Arial</vt:lpstr>
      <vt:lpstr>Cambria Math</vt:lpstr>
      <vt:lpstr>Times New Roman</vt:lpstr>
      <vt:lpstr>Tw Cen MT</vt:lpstr>
      <vt:lpstr>Tw Cen MT Condensed</vt:lpstr>
      <vt:lpstr>Wingdings</vt:lpstr>
      <vt:lpstr>Wingdings 3</vt:lpstr>
      <vt:lpstr>积分</vt:lpstr>
      <vt:lpstr>Equation</vt:lpstr>
      <vt:lpstr>Visio</vt:lpstr>
      <vt:lpstr>代数解析器及其密码学领域 的应用与优化</vt:lpstr>
      <vt:lpstr>为什么</vt:lpstr>
      <vt:lpstr>什么是代数解析器</vt:lpstr>
      <vt:lpstr>代数解析器相关概念</vt:lpstr>
      <vt:lpstr>CNF形式</vt:lpstr>
      <vt:lpstr>SAT问题</vt:lpstr>
      <vt:lpstr>SAT问题</vt:lpstr>
      <vt:lpstr>电路可满足性问题</vt:lpstr>
      <vt:lpstr>代数解析器相关概念</vt:lpstr>
      <vt:lpstr>搜寻可满足解</vt:lpstr>
      <vt:lpstr>暴力穷举 vs SAT求解</vt:lpstr>
      <vt:lpstr>代数解析器解决什么问题</vt:lpstr>
      <vt:lpstr>PowerPoint 演示文稿</vt:lpstr>
      <vt:lpstr>密码学中代数解析器的应用</vt:lpstr>
      <vt:lpstr>密码学中代数解析器的应用</vt:lpstr>
      <vt:lpstr>代数密码分析</vt:lpstr>
      <vt:lpstr>代数密码分析</vt:lpstr>
      <vt:lpstr>加密算法（PRESENT算法）</vt:lpstr>
      <vt:lpstr>S盒代换操作的等效表示</vt:lpstr>
      <vt:lpstr>算法转化</vt:lpstr>
      <vt:lpstr>相关工作</vt:lpstr>
      <vt:lpstr>结合旁路分析与故障分析</vt:lpstr>
      <vt:lpstr>结合旁路分析与故障分析</vt:lpstr>
      <vt:lpstr>结合旁路分析与故障分析</vt:lpstr>
      <vt:lpstr>结合旁路分析与故障分析</vt:lpstr>
      <vt:lpstr>结果分析</vt:lpstr>
      <vt:lpstr>方案优化</vt:lpstr>
      <vt:lpstr>方案优化</vt:lpstr>
      <vt:lpstr>方案优化</vt:lpstr>
      <vt:lpstr>方案优化</vt:lpstr>
      <vt:lpstr>在代数解析器方面我们还能做什么（硬件加速）</vt:lpstr>
      <vt:lpstr>实例型和应用型的选择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代数解析器在密码学领域的应用与优化</dc:title>
  <dc:creator>杨 博麟</dc:creator>
  <cp:lastModifiedBy>杨 博麟</cp:lastModifiedBy>
  <cp:revision>126</cp:revision>
  <dcterms:created xsi:type="dcterms:W3CDTF">2019-11-22T06:52:38Z</dcterms:created>
  <dcterms:modified xsi:type="dcterms:W3CDTF">2019-11-26T10:26:58Z</dcterms:modified>
</cp:coreProperties>
</file>