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21"/>
  </p:notesMasterIdLst>
  <p:handoutMasterIdLst>
    <p:handoutMasterId r:id="rId22"/>
  </p:handoutMasterIdLst>
  <p:sldIdLst>
    <p:sldId id="256" r:id="rId2"/>
    <p:sldId id="259" r:id="rId3"/>
    <p:sldId id="276" r:id="rId4"/>
    <p:sldId id="260" r:id="rId5"/>
    <p:sldId id="261" r:id="rId6"/>
    <p:sldId id="263" r:id="rId7"/>
    <p:sldId id="262" r:id="rId8"/>
    <p:sldId id="264" r:id="rId9"/>
    <p:sldId id="265" r:id="rId10"/>
    <p:sldId id="266" r:id="rId11"/>
    <p:sldId id="267" r:id="rId12"/>
    <p:sldId id="271" r:id="rId13"/>
    <p:sldId id="273" r:id="rId14"/>
    <p:sldId id="268" r:id="rId15"/>
    <p:sldId id="272" r:id="rId16"/>
    <p:sldId id="269" r:id="rId17"/>
    <p:sldId id="270" r:id="rId18"/>
    <p:sldId id="274" r:id="rId19"/>
    <p:sldId id="275" r:id="rId2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BB"/>
    <a:srgbClr val="000000"/>
    <a:srgbClr val="00C7B1"/>
    <a:srgbClr val="828383"/>
    <a:srgbClr val="666666"/>
    <a:srgbClr val="4DC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9"/>
    <p:restoredTop sz="85678" autoAdjust="0"/>
  </p:normalViewPr>
  <p:slideViewPr>
    <p:cSldViewPr snapToGrid="0" snapToObjects="1">
      <p:cViewPr varScale="1">
        <p:scale>
          <a:sx n="73" d="100"/>
          <a:sy n="73" d="100"/>
        </p:scale>
        <p:origin x="883" y="72"/>
      </p:cViewPr>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song Han" userId="80a9d24fded93ad0" providerId="LiveId" clId="{51AA92BF-12D1-4C1F-9B11-DBF82D6CB77E}"/>
    <pc:docChg chg="undo custSel modSld">
      <pc:chgData name="Jinsong Han" userId="80a9d24fded93ad0" providerId="LiveId" clId="{51AA92BF-12D1-4C1F-9B11-DBF82D6CB77E}" dt="2018-10-30T15:21:32.277" v="126" actId="20577"/>
      <pc:docMkLst>
        <pc:docMk/>
      </pc:docMkLst>
      <pc:sldChg chg="modNotesTx">
        <pc:chgData name="Jinsong Han" userId="80a9d24fded93ad0" providerId="LiveId" clId="{51AA92BF-12D1-4C1F-9B11-DBF82D6CB77E}" dt="2018-10-30T14:31:23.177" v="22" actId="6549"/>
        <pc:sldMkLst>
          <pc:docMk/>
          <pc:sldMk cId="1639116266" sldId="268"/>
        </pc:sldMkLst>
      </pc:sldChg>
      <pc:sldChg chg="modNotesTx">
        <pc:chgData name="Jinsong Han" userId="80a9d24fded93ad0" providerId="LiveId" clId="{51AA92BF-12D1-4C1F-9B11-DBF82D6CB77E}" dt="2018-10-30T14:33:33.143" v="60" actId="20577"/>
        <pc:sldMkLst>
          <pc:docMk/>
          <pc:sldMk cId="3587394090" sldId="269"/>
        </pc:sldMkLst>
      </pc:sldChg>
      <pc:sldChg chg="modNotesTx">
        <pc:chgData name="Jinsong Han" userId="80a9d24fded93ad0" providerId="LiveId" clId="{51AA92BF-12D1-4C1F-9B11-DBF82D6CB77E}" dt="2018-10-30T14:36:30.804" v="65" actId="20577"/>
        <pc:sldMkLst>
          <pc:docMk/>
          <pc:sldMk cId="2024366884" sldId="270"/>
        </pc:sldMkLst>
      </pc:sldChg>
      <pc:sldChg chg="modSp modNotesTx">
        <pc:chgData name="Jinsong Han" userId="80a9d24fded93ad0" providerId="LiveId" clId="{51AA92BF-12D1-4C1F-9B11-DBF82D6CB77E}" dt="2018-10-30T13:15:48.778" v="20" actId="20577"/>
        <pc:sldMkLst>
          <pc:docMk/>
          <pc:sldMk cId="1908639919" sldId="271"/>
        </pc:sldMkLst>
        <pc:spChg chg="mod">
          <ac:chgData name="Jinsong Han" userId="80a9d24fded93ad0" providerId="LiveId" clId="{51AA92BF-12D1-4C1F-9B11-DBF82D6CB77E}" dt="2018-10-30T13:09:27.953" v="0" actId="313"/>
          <ac:spMkLst>
            <pc:docMk/>
            <pc:sldMk cId="1908639919" sldId="271"/>
            <ac:spMk id="3" creationId="{00000000-0000-0000-0000-000000000000}"/>
          </ac:spMkLst>
        </pc:spChg>
      </pc:sldChg>
      <pc:sldChg chg="modNotesTx">
        <pc:chgData name="Jinsong Han" userId="80a9d24fded93ad0" providerId="LiveId" clId="{51AA92BF-12D1-4C1F-9B11-DBF82D6CB77E}" dt="2018-10-30T14:41:14.283" v="73" actId="20577"/>
        <pc:sldMkLst>
          <pc:docMk/>
          <pc:sldMk cId="2686750" sldId="272"/>
        </pc:sldMkLst>
      </pc:sldChg>
      <pc:sldChg chg="modNotesTx">
        <pc:chgData name="Jinsong Han" userId="80a9d24fded93ad0" providerId="LiveId" clId="{51AA92BF-12D1-4C1F-9B11-DBF82D6CB77E}" dt="2018-10-30T15:21:32.277" v="126" actId="20577"/>
        <pc:sldMkLst>
          <pc:docMk/>
          <pc:sldMk cId="2252698289" sldId="289"/>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t>12/25/2019</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12/25/2019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简单功耗分析（</a:t>
            </a:r>
            <a:r>
              <a:rPr lang="en-US" altLang="zh-CN" dirty="0"/>
              <a:t>Simple power analysis: SPA</a:t>
            </a:r>
            <a:r>
              <a:rPr lang="zh-CN" altLang="en-US" dirty="0"/>
              <a:t>）主要通过</a:t>
            </a:r>
          </a:p>
          <a:p>
            <a:r>
              <a:rPr lang="zh-CN" altLang="en-US" dirty="0"/>
              <a:t>分析功耗轨迹来推断密码算法处理的密钥比特或者操作，可用于分析算法在特定</a:t>
            </a:r>
          </a:p>
          <a:p>
            <a:r>
              <a:rPr lang="zh-CN" altLang="en-US" dirty="0"/>
              <a:t>时间执行了什么特定指令，以及指令中涉及的秘密参量含义。</a:t>
            </a:r>
            <a:r>
              <a:rPr lang="en-US" altLang="zh-CN" dirty="0"/>
              <a:t>SPA</a:t>
            </a:r>
            <a:r>
              <a:rPr lang="zh-CN" altLang="en-US" dirty="0"/>
              <a:t>主要适用于使</a:t>
            </a:r>
          </a:p>
          <a:p>
            <a:r>
              <a:rPr lang="zh-CN" altLang="en-US" dirty="0"/>
              <a:t>用了跳转指令，且跳转指令功耗消耗特征差别比较大或密钥位特征可从功耗曲线</a:t>
            </a:r>
          </a:p>
          <a:p>
            <a:r>
              <a:rPr lang="zh-CN" altLang="en-US" dirty="0"/>
              <a:t>上直接区分出来的算法。</a:t>
            </a:r>
          </a:p>
        </p:txBody>
      </p:sp>
      <p:sp>
        <p:nvSpPr>
          <p:cNvPr id="4" name="灯片编号占位符 3"/>
          <p:cNvSpPr>
            <a:spLocks noGrp="1"/>
          </p:cNvSpPr>
          <p:nvPr>
            <p:ph type="sldNum" sz="quarter" idx="10"/>
          </p:nvPr>
        </p:nvSpPr>
        <p:spPr/>
        <p:txBody>
          <a:bodyPr/>
          <a:lstStyle/>
          <a:p>
            <a:fld id="{02322656-8894-1544-92AA-01B3CF5E6182}" type="slidenum">
              <a:rPr lang="en-US" smtClean="0"/>
              <a:pPr/>
              <a:t>5</a:t>
            </a:fld>
            <a:endParaRPr lang="en-US" dirty="0"/>
          </a:p>
        </p:txBody>
      </p:sp>
    </p:spTree>
    <p:extLst>
      <p:ext uri="{BB962C8B-B14F-4D97-AF65-F5344CB8AC3E}">
        <p14:creationId xmlns:p14="http://schemas.microsoft.com/office/powerpoint/2010/main" val="158078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相关功耗分析</a:t>
            </a:r>
            <a:r>
              <a:rPr lang="en-US" altLang="zh-CN" dirty="0"/>
              <a:t>(Correlation power analysis: CPA)</a:t>
            </a:r>
            <a:r>
              <a:rPr lang="zh-CN" altLang="en-US" dirty="0"/>
              <a:t>方法，主要根据</a:t>
            </a:r>
          </a:p>
          <a:p>
            <a:r>
              <a:rPr lang="zh-CN" altLang="en-US" dirty="0"/>
              <a:t>已知输入或输出，结合预测的密钥片段，猜测多个样本执行同一操作时的汉明重</a:t>
            </a:r>
          </a:p>
          <a:p>
            <a:r>
              <a:rPr lang="zh-CN" altLang="en-US" dirty="0"/>
              <a:t>或汉明距离，计算预测汉明重向量与实际采集的功耗矩阵每一列的相关性系数，</a:t>
            </a:r>
          </a:p>
          <a:p>
            <a:r>
              <a:rPr lang="zh-CN" altLang="en-US" dirty="0"/>
              <a:t>得到一条功耗相关系数曲线</a:t>
            </a:r>
          </a:p>
        </p:txBody>
      </p:sp>
      <p:sp>
        <p:nvSpPr>
          <p:cNvPr id="4" name="灯片编号占位符 3"/>
          <p:cNvSpPr>
            <a:spLocks noGrp="1"/>
          </p:cNvSpPr>
          <p:nvPr>
            <p:ph type="sldNum" sz="quarter" idx="10"/>
          </p:nvPr>
        </p:nvSpPr>
        <p:spPr/>
        <p:txBody>
          <a:bodyPr/>
          <a:lstStyle/>
          <a:p>
            <a:fld id="{02322656-8894-1544-92AA-01B3CF5E6182}" type="slidenum">
              <a:rPr lang="en-US" smtClean="0"/>
              <a:pPr/>
              <a:t>7</a:t>
            </a:fld>
            <a:endParaRPr lang="en-US" dirty="0"/>
          </a:p>
        </p:txBody>
      </p:sp>
    </p:spTree>
    <p:extLst>
      <p:ext uri="{BB962C8B-B14F-4D97-AF65-F5344CB8AC3E}">
        <p14:creationId xmlns:p14="http://schemas.microsoft.com/office/powerpoint/2010/main" val="31281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dirty="0"/>
              <a:t>最终导致深度学习模型的错误分类。</a:t>
            </a:r>
          </a:p>
          <a:p>
            <a:endParaRPr lang="zh-CN" altLang="en-US" dirty="0"/>
          </a:p>
        </p:txBody>
      </p:sp>
      <p:sp>
        <p:nvSpPr>
          <p:cNvPr id="4" name="灯片编号占位符 3"/>
          <p:cNvSpPr>
            <a:spLocks noGrp="1"/>
          </p:cNvSpPr>
          <p:nvPr>
            <p:ph type="sldNum" sz="quarter" idx="10"/>
          </p:nvPr>
        </p:nvSpPr>
        <p:spPr/>
        <p:txBody>
          <a:bodyPr/>
          <a:lstStyle/>
          <a:p>
            <a:fld id="{02322656-8894-1544-92AA-01B3CF5E6182}" type="slidenum">
              <a:rPr lang="en-US" smtClean="0"/>
              <a:pPr/>
              <a:t>12</a:t>
            </a:fld>
            <a:endParaRPr lang="en-US" dirty="0"/>
          </a:p>
        </p:txBody>
      </p:sp>
    </p:spTree>
    <p:extLst>
      <p:ext uri="{BB962C8B-B14F-4D97-AF65-F5344CB8AC3E}">
        <p14:creationId xmlns:p14="http://schemas.microsoft.com/office/powerpoint/2010/main" val="1866121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12188950" cy="6857998"/>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50000"/>
              </a:lnSpc>
              <a:buNone/>
              <a:defRPr sz="2400" b="0" i="0">
                <a:solidFill>
                  <a:srgbClr val="000000"/>
                </a:solidFill>
                <a:latin typeface="+mj-lt"/>
                <a:ea typeface="Georgia" charset="0"/>
                <a:cs typeface="Georgia" charset="0"/>
              </a:defRPr>
            </a:lvl1pPr>
          </a:lstStyle>
          <a:p>
            <a:pPr lvl="0"/>
            <a:r>
              <a:rPr lang="en-US" dirty="0"/>
              <a:t>Sub-topic and Instructor</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rgbClr val="005BBB"/>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2" descr="“computer science zhejiang university logo”的图片搜索结果"/>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5237766"/>
            <a:ext cx="1890203" cy="94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566928" y="2185416"/>
            <a:ext cx="10515600" cy="3848100"/>
          </a:xfrm>
          <a:prstGeom prst="rect">
            <a:avLst/>
          </a:prstGeom>
        </p:spPr>
        <p:txBody>
          <a:bodyPr>
            <a:noAutofit/>
          </a:bodyPr>
          <a:lstStyle>
            <a:lvl1pPr marL="285750" indent="-285750">
              <a:lnSpc>
                <a:spcPct val="100000"/>
              </a:lnSpc>
              <a:buClr>
                <a:srgbClr val="005BBB"/>
              </a:buClr>
              <a:buFont typeface="Arial" panose="020B0604020202020204" pitchFamily="34" charset="0"/>
              <a:buChar char="•"/>
              <a:defRPr sz="2400" b="0">
                <a:solidFill>
                  <a:schemeClr val="tx1"/>
                </a:solidFill>
                <a:latin typeface="Arial" charset="0"/>
                <a:ea typeface="Arial" charset="0"/>
                <a:cs typeface="Arial" charset="0"/>
              </a:defRPr>
            </a:lvl1pPr>
            <a:lvl2pPr marL="800100" indent="-342900">
              <a:lnSpc>
                <a:spcPct val="100000"/>
              </a:lnSpc>
              <a:buClr>
                <a:srgbClr val="005BBB"/>
              </a:buClr>
              <a:buFont typeface="Arial" panose="020B0604020202020204" pitchFamily="34" charset="0"/>
              <a:buChar char="•"/>
              <a:tabLst/>
              <a:defRPr sz="2000">
                <a:solidFill>
                  <a:schemeClr val="tx1"/>
                </a:solidFill>
                <a:latin typeface="Arial" charset="0"/>
                <a:ea typeface="Arial" charset="0"/>
                <a:cs typeface="Arial"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charset="0"/>
              <a:buChar char="-"/>
              <a:tabLst>
                <a:tab pos="1143000" algn="l"/>
              </a:tabLst>
              <a:defRPr sz="20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5"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sz="3200" b="0"/>
            </a:lvl1pPr>
          </a:lstStyle>
          <a:p>
            <a:r>
              <a:rPr lang="en-US" dirty="0"/>
              <a:t>Click to edit title</a:t>
            </a:r>
          </a:p>
        </p:txBody>
      </p:sp>
    </p:spTree>
    <p:extLst>
      <p:ext uri="{BB962C8B-B14F-4D97-AF65-F5344CB8AC3E}">
        <p14:creationId xmlns:p14="http://schemas.microsoft.com/office/powerpoint/2010/main" val="54941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10515600"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0000"/>
              <a:buFont typeface="Arial" charset="0"/>
              <a:buChar char="•"/>
              <a:tabLst/>
              <a:defRPr sz="2400" b="0" i="0" spc="-50" baseline="0">
                <a:solidFill>
                  <a:srgbClr val="000000"/>
                </a:solidFill>
                <a:latin typeface="Arial" charset="0"/>
                <a:ea typeface="Arial" charset="0"/>
                <a:cs typeface="Arial" charset="0"/>
              </a:defRPr>
            </a:lvl1pPr>
            <a:lvl2pPr marL="800089" indent="-342900">
              <a:buFont typeface="Arial" panose="020B0604020202020204" pitchFamily="34" charset="0"/>
              <a:buChar char="−"/>
              <a:defRPr sz="2000">
                <a:solidFill>
                  <a:schemeClr val="tx1"/>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dirty="0"/>
              <a:t>First Level Text</a:t>
            </a:r>
          </a:p>
          <a:p>
            <a:pPr lvl="1"/>
            <a:r>
              <a:rPr lang="en-US" dirty="0"/>
              <a:t>Second Level Text</a:t>
            </a:r>
          </a:p>
          <a:p>
            <a:pPr lvl="2"/>
            <a:r>
              <a:rPr lang="en-US" dirty="0"/>
              <a:t>Third Level Text</a:t>
            </a:r>
          </a:p>
        </p:txBody>
      </p:sp>
      <p:sp>
        <p:nvSpPr>
          <p:cNvPr id="6"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b="0" baseline="0"/>
            </a:lvl1pPr>
          </a:lstStyle>
          <a:p>
            <a:r>
              <a:rPr lang="en-US" dirty="0"/>
              <a:t>Click to edit title</a:t>
            </a:r>
          </a:p>
        </p:txBody>
      </p:sp>
    </p:spTree>
    <p:extLst>
      <p:ext uri="{BB962C8B-B14F-4D97-AF65-F5344CB8AC3E}">
        <p14:creationId xmlns:p14="http://schemas.microsoft.com/office/powerpoint/2010/main" val="30740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5"/>
          <a:stretch>
            <a:fillRect/>
          </a:stretch>
        </p:blipFill>
        <p:spPr>
          <a:xfrm>
            <a:off x="10889820" y="5795302"/>
            <a:ext cx="1302179" cy="1062698"/>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rmAutofit/>
          </a:body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a:pPr>
            <a:r>
              <a:rPr lang="en-US" dirty="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rmAutofit/>
          </a:bodyPr>
          <a:lstStyle/>
          <a:p>
            <a:r>
              <a:rPr lang="en-US" dirty="0"/>
              <a:t>Click to edit title</a:t>
            </a:r>
          </a:p>
        </p:txBody>
      </p:sp>
      <p:sp>
        <p:nvSpPr>
          <p:cNvPr id="11" name="Slide Number Placeholder 6"/>
          <p:cNvSpPr txBox="1">
            <a:spLocks/>
          </p:cNvSpPr>
          <p:nvPr userDrawn="1"/>
        </p:nvSpPr>
        <p:spPr>
          <a:xfrm>
            <a:off x="10255504" y="6240989"/>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charset="0"/>
                <a:ea typeface="Arial" charset="0"/>
                <a:cs typeface="Arial" charset="0"/>
              </a:rPr>
              <a:pPr/>
              <a:t>‹#›</a:t>
            </a:fld>
            <a:endParaRPr lang="en-US" sz="1600" b="1" dirty="0">
              <a:solidFill>
                <a:schemeClr val="tx1"/>
              </a:solidFill>
              <a:latin typeface="Arial" charset="0"/>
              <a:ea typeface="Arial" charset="0"/>
              <a:cs typeface="Arial" charset="0"/>
            </a:endParaRPr>
          </a:p>
        </p:txBody>
      </p:sp>
      <p:pic>
        <p:nvPicPr>
          <p:cNvPr id="15" name="Picture 2" descr="“computer science zhejiang university logo”的图片搜索结果"/>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6928" y="-2"/>
            <a:ext cx="1890203" cy="9451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a:spLocks/>
          </p:cNvSpPr>
          <p:nvPr userDrawn="1"/>
        </p:nvSpPr>
        <p:spPr>
          <a:xfrm>
            <a:off x="2505456" y="334265"/>
            <a:ext cx="6638544" cy="336346"/>
          </a:xfrm>
          <a:prstGeom prst="rect">
            <a:avLst/>
          </a:prstGeom>
        </p:spPr>
        <p:txBody>
          <a:bodyPr lIns="0">
            <a:noAutofit/>
          </a:bodyPr>
          <a:lstStyle>
            <a:lvl1pPr marL="0" indent="0" algn="l" defTabSz="914400" rtl="0" eaLnBrk="1" latinLnBrk="0" hangingPunct="1">
              <a:lnSpc>
                <a:spcPct val="150000"/>
              </a:lnSpc>
              <a:spcBef>
                <a:spcPts val="1000"/>
              </a:spcBef>
              <a:buClr>
                <a:srgbClr val="005BBB"/>
              </a:buClr>
              <a:buFont typeface="Arial" panose="020B0604020202020204" pitchFamily="34" charset="0"/>
              <a:buNone/>
              <a:defRPr sz="2400" b="0" i="0" kern="1200" baseline="0">
                <a:solidFill>
                  <a:srgbClr val="000000"/>
                </a:solidFill>
                <a:latin typeface="+mj-lt"/>
                <a:ea typeface="Georgia" charset="0"/>
                <a:cs typeface="Georgia"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indent="-228600" algn="l" defTabSz="914400" rtl="0" eaLnBrk="1" latinLnBrk="0" hangingPunct="1">
              <a:lnSpc>
                <a:spcPct val="100000"/>
              </a:lnSpc>
              <a:spcBef>
                <a:spcPts val="500"/>
              </a:spcBef>
              <a:buClr>
                <a:srgbClr val="005BBB"/>
              </a:buClr>
              <a:buFont typeface="LucidaGrande" charset="0"/>
              <a:buChar char="-"/>
              <a:defRPr sz="18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endParaRPr lang="en-US" sz="2000" dirty="0">
              <a:solidFill>
                <a:schemeClr val="tx2">
                  <a:lumMod val="75000"/>
                </a:schemeClr>
              </a:solidFill>
            </a:endParaRPr>
          </a:p>
        </p:txBody>
      </p:sp>
      <p:pic>
        <p:nvPicPr>
          <p:cNvPr id="2" name="Picture 1"/>
          <p:cNvPicPr>
            <a:picLocks noChangeAspect="1"/>
          </p:cNvPicPr>
          <p:nvPr userDrawn="1"/>
        </p:nvPicPr>
        <p:blipFill>
          <a:blip r:embed="rId7"/>
          <a:stretch>
            <a:fillRect/>
          </a:stretch>
        </p:blipFill>
        <p:spPr>
          <a:xfrm>
            <a:off x="3050" y="851445"/>
            <a:ext cx="11387761" cy="208950"/>
          </a:xfrm>
          <a:prstGeom prst="rect">
            <a:avLst/>
          </a:prstGeom>
        </p:spPr>
      </p:pic>
    </p:spTree>
    <p:extLst>
      <p:ext uri="{BB962C8B-B14F-4D97-AF65-F5344CB8AC3E}">
        <p14:creationId xmlns:p14="http://schemas.microsoft.com/office/powerpoint/2010/main" val="538035647"/>
      </p:ext>
    </p:extLst>
  </p:cSld>
  <p:clrMap bg1="lt1" tx1="dk1" bg2="lt2" tx2="dk2" accent1="accent1" accent2="accent2" accent3="accent3" accent4="accent4" accent5="accent5" accent6="accent6" hlink="hlink" folHlink="folHlink"/>
  <p:sldLayoutIdLst>
    <p:sldLayoutId id="2147483908" r:id="rId1"/>
    <p:sldLayoutId id="2147483898" r:id="rId2"/>
    <p:sldLayoutId id="2147483907" r:id="rId3"/>
  </p:sldLayoutIdLst>
  <p:hf hdr="0" dt="0"/>
  <p:txStyles>
    <p:titleStyle>
      <a:lvl1pPr algn="l" defTabSz="914400" rtl="0" eaLnBrk="1" latinLnBrk="0" hangingPunct="1">
        <a:lnSpc>
          <a:spcPct val="90000"/>
        </a:lnSpc>
        <a:spcBef>
          <a:spcPct val="0"/>
        </a:spcBef>
        <a:buNone/>
        <a:defRPr sz="3200" b="0" kern="1200">
          <a:solidFill>
            <a:schemeClr val="tx2"/>
          </a:solidFill>
          <a:latin typeface="+mj-lt"/>
          <a:ea typeface="Georgia" charset="0"/>
          <a:cs typeface="Georgia"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400" kern="1200" baseline="0">
          <a:solidFill>
            <a:srgbClr val="000000"/>
          </a:solidFill>
          <a:latin typeface="Arial" charset="0"/>
          <a:ea typeface="Arial" charset="0"/>
          <a:cs typeface="Arial"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charset="0"/>
          <a:ea typeface="Arial" charset="0"/>
          <a:cs typeface="Arial"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charset="0"/>
        <a:buChar char="-"/>
        <a:tabLst/>
        <a:defRPr sz="2000" kern="1200" baseline="0">
          <a:solidFill>
            <a:srgbClr val="000000"/>
          </a:solidFill>
          <a:latin typeface="Arial" charset="0"/>
          <a:ea typeface="Arial" charset="0"/>
          <a:cs typeface="Arial"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8367" y="3968497"/>
            <a:ext cx="7746724" cy="1416304"/>
          </a:xfrm>
        </p:spPr>
        <p:txBody>
          <a:bodyPr/>
          <a:lstStyle/>
          <a:p>
            <a:pPr>
              <a:lnSpc>
                <a:spcPct val="150000"/>
              </a:lnSpc>
            </a:pPr>
            <a:r>
              <a:rPr lang="zh-CN" altLang="en-US" dirty="0">
                <a:solidFill>
                  <a:schemeClr val="tx1"/>
                </a:solidFill>
              </a:rPr>
              <a:t>杨博麟</a:t>
            </a:r>
            <a:endParaRPr lang="en-US" altLang="zh-CN" dirty="0">
              <a:solidFill>
                <a:schemeClr val="tx1"/>
              </a:solidFill>
            </a:endParaRPr>
          </a:p>
          <a:p>
            <a:pPr>
              <a:lnSpc>
                <a:spcPct val="150000"/>
              </a:lnSpc>
            </a:pPr>
            <a:r>
              <a:rPr lang="en-US" dirty="0">
                <a:solidFill>
                  <a:schemeClr val="tx1"/>
                </a:solidFill>
              </a:rPr>
              <a:t>11931016</a:t>
            </a:r>
          </a:p>
        </p:txBody>
      </p:sp>
      <p:sp>
        <p:nvSpPr>
          <p:cNvPr id="3" name="Title 2"/>
          <p:cNvSpPr>
            <a:spLocks noGrp="1"/>
          </p:cNvSpPr>
          <p:nvPr>
            <p:ph type="ctrTitle"/>
          </p:nvPr>
        </p:nvSpPr>
        <p:spPr/>
        <p:txBody>
          <a:bodyPr/>
          <a:lstStyle/>
          <a:p>
            <a:r>
              <a:rPr lang="zh-CN" altLang="en-US" sz="4800"/>
              <a:t>深度学习神经网络</a:t>
            </a:r>
            <a:r>
              <a:rPr lang="zh-CN" altLang="en-US" sz="4800" dirty="0"/>
              <a:t>中的</a:t>
            </a:r>
            <a:br>
              <a:rPr lang="en-US" altLang="zh-CN" sz="4800" dirty="0"/>
            </a:br>
            <a:r>
              <a:rPr lang="zh-CN" altLang="en-US" sz="4800" dirty="0"/>
              <a:t>物理实现安全问题</a:t>
            </a:r>
            <a:endParaRPr lang="en-US" sz="4800" dirty="0"/>
          </a:p>
        </p:txBody>
      </p:sp>
    </p:spTree>
    <p:extLst>
      <p:ext uri="{BB962C8B-B14F-4D97-AF65-F5344CB8AC3E}">
        <p14:creationId xmlns:p14="http://schemas.microsoft.com/office/powerpoint/2010/main" val="425221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sz="2800" dirty="0"/>
              <a:t>错误分类</a:t>
            </a:r>
          </a:p>
          <a:p>
            <a:r>
              <a:rPr lang="en-US" altLang="zh-CN" sz="2800" dirty="0" err="1"/>
              <a:t>Yannan</a:t>
            </a:r>
            <a:r>
              <a:rPr lang="en-US" altLang="zh-CN" sz="2800" dirty="0"/>
              <a:t> Liu, </a:t>
            </a:r>
            <a:r>
              <a:rPr lang="en-US" altLang="zh-CN" sz="2800" dirty="0" err="1"/>
              <a:t>Lingxiao</a:t>
            </a:r>
            <a:r>
              <a:rPr lang="en-US" altLang="zh-CN" sz="2800" dirty="0"/>
              <a:t> Wei </a:t>
            </a:r>
            <a:r>
              <a:rPr lang="zh-CN" altLang="en-US" sz="2800" dirty="0"/>
              <a:t>等提出了两种针对深度学习模型的故障注入攻击，对深度学习模型参数进行微小改动即可实现错误分类。 </a:t>
            </a:r>
            <a:endParaRPr lang="en-US" altLang="zh-CN" sz="2800" dirty="0"/>
          </a:p>
        </p:txBody>
      </p:sp>
      <p:sp>
        <p:nvSpPr>
          <p:cNvPr id="3" name="标题 2"/>
          <p:cNvSpPr>
            <a:spLocks noGrp="1"/>
          </p:cNvSpPr>
          <p:nvPr>
            <p:ph type="title"/>
          </p:nvPr>
        </p:nvSpPr>
        <p:spPr/>
        <p:txBody>
          <a:bodyPr/>
          <a:lstStyle/>
          <a:p>
            <a:r>
              <a:rPr lang="zh-CN" altLang="en-US" dirty="0"/>
              <a:t>针对神经网络的实现</a:t>
            </a:r>
            <a:br>
              <a:rPr lang="zh-CN" altLang="en-US" dirty="0"/>
            </a:br>
            <a:endParaRPr lang="zh-CN" altLang="en-US" dirty="0"/>
          </a:p>
        </p:txBody>
      </p:sp>
    </p:spTree>
    <p:extLst>
      <p:ext uri="{BB962C8B-B14F-4D97-AF65-F5344CB8AC3E}">
        <p14:creationId xmlns:p14="http://schemas.microsoft.com/office/powerpoint/2010/main" val="71928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sz="2800" dirty="0"/>
              <a:t>单偏置攻击（</a:t>
            </a:r>
            <a:r>
              <a:rPr lang="en-US" altLang="zh-CN" sz="2800" dirty="0"/>
              <a:t>single bias attack, SBA</a:t>
            </a:r>
            <a:r>
              <a:rPr lang="zh-CN" altLang="en-US" sz="2800" dirty="0"/>
              <a:t>）</a:t>
            </a:r>
            <a:endParaRPr lang="en-US" altLang="zh-CN" sz="2800" dirty="0"/>
          </a:p>
          <a:p>
            <a:pPr lvl="1"/>
            <a:r>
              <a:rPr lang="en-US" altLang="zh-CN" sz="2400" dirty="0"/>
              <a:t>SBA</a:t>
            </a:r>
            <a:r>
              <a:rPr lang="zh-CN" altLang="en-US" sz="2400" dirty="0"/>
              <a:t>能够通过仅修改网络中的某个偏差项来实现错误分类。</a:t>
            </a:r>
            <a:endParaRPr lang="en-US" altLang="zh-CN" sz="2400" dirty="0"/>
          </a:p>
          <a:p>
            <a:r>
              <a:rPr lang="zh-CN" altLang="en-US" sz="2800" dirty="0"/>
              <a:t>梯度下降攻击（</a:t>
            </a:r>
            <a:r>
              <a:rPr lang="en-US" altLang="zh-CN" sz="2800" dirty="0"/>
              <a:t>Gradient descent </a:t>
            </a:r>
            <a:r>
              <a:rPr lang="en-US" altLang="zh-CN" sz="2800" dirty="0" err="1"/>
              <a:t>attack,GDA</a:t>
            </a:r>
            <a:r>
              <a:rPr lang="zh-CN" altLang="en-US" sz="2800" dirty="0"/>
              <a:t>）</a:t>
            </a:r>
            <a:endParaRPr lang="en-US" altLang="zh-CN" sz="2800" dirty="0"/>
          </a:p>
          <a:p>
            <a:pPr lvl="1"/>
            <a:r>
              <a:rPr lang="en-US" altLang="zh-CN" sz="2400" dirty="0"/>
              <a:t>GDA</a:t>
            </a:r>
            <a:r>
              <a:rPr lang="zh-CN" altLang="en-US" sz="2400" dirty="0"/>
              <a:t>通过分层搜索和修改压缩技术，使得整个故障注入攻击能够以更少的攻击次数达到足够理想的结果。</a:t>
            </a:r>
            <a:endParaRPr lang="en-US" altLang="zh-CN" sz="2400" dirty="0"/>
          </a:p>
          <a:p>
            <a:endParaRPr lang="zh-CN" altLang="en-US" dirty="0"/>
          </a:p>
        </p:txBody>
      </p:sp>
      <p:sp>
        <p:nvSpPr>
          <p:cNvPr id="3" name="标题 2"/>
          <p:cNvSpPr>
            <a:spLocks noGrp="1"/>
          </p:cNvSpPr>
          <p:nvPr>
            <p:ph type="title"/>
          </p:nvPr>
        </p:nvSpPr>
        <p:spPr/>
        <p:txBody>
          <a:bodyPr/>
          <a:lstStyle/>
          <a:p>
            <a:r>
              <a:rPr lang="zh-CN" altLang="en-US" dirty="0"/>
              <a:t>错误分类</a:t>
            </a:r>
          </a:p>
        </p:txBody>
      </p:sp>
    </p:spTree>
    <p:extLst>
      <p:ext uri="{BB962C8B-B14F-4D97-AF65-F5344CB8AC3E}">
        <p14:creationId xmlns:p14="http://schemas.microsoft.com/office/powerpoint/2010/main" val="198130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Jakub </a:t>
            </a:r>
            <a:r>
              <a:rPr lang="en-US" altLang="zh-CN" dirty="0" err="1"/>
              <a:t>Breier</a:t>
            </a:r>
            <a:r>
              <a:rPr lang="zh-CN" altLang="en-US" dirty="0"/>
              <a:t>等人用激光故障注入方式进行攻击</a:t>
            </a:r>
            <a:endParaRPr lang="en-US" altLang="zh-CN" dirty="0"/>
          </a:p>
          <a:p>
            <a:r>
              <a:rPr lang="zh-CN" altLang="en-US" dirty="0"/>
              <a:t>在</a:t>
            </a:r>
            <a:r>
              <a:rPr lang="en-US" altLang="zh-CN" dirty="0"/>
              <a:t>AT-mega328P</a:t>
            </a:r>
            <a:r>
              <a:rPr lang="zh-CN" altLang="en-US" dirty="0"/>
              <a:t>上实现的神经网络的激活函数，使该模型跳过执行激活功能的指令</a:t>
            </a:r>
            <a:endParaRPr lang="en-US" altLang="zh-CN" dirty="0"/>
          </a:p>
          <a:p>
            <a:r>
              <a:rPr lang="zh-CN" altLang="en-US" dirty="0"/>
              <a:t>不同的激活函数产生负面结果：</a:t>
            </a:r>
            <a:r>
              <a:rPr lang="en-US" altLang="zh-CN" dirty="0" err="1"/>
              <a:t>ReLu</a:t>
            </a:r>
            <a:r>
              <a:rPr lang="zh-CN" altLang="en-US" dirty="0"/>
              <a:t>（导致零功能，即无效神经元），</a:t>
            </a:r>
            <a:r>
              <a:rPr lang="en-US" altLang="zh-CN" dirty="0"/>
              <a:t>sigmoid</a:t>
            </a:r>
            <a:r>
              <a:rPr lang="zh-CN" altLang="en-US" dirty="0"/>
              <a:t>和</a:t>
            </a:r>
            <a:r>
              <a:rPr lang="en-US" altLang="zh-CN" dirty="0" err="1"/>
              <a:t>tanh</a:t>
            </a:r>
            <a:r>
              <a:rPr lang="zh-CN" altLang="en-US" dirty="0"/>
              <a:t>（水平翻转导致功能下降）</a:t>
            </a:r>
            <a:endParaRPr lang="en-US" altLang="zh-CN" dirty="0"/>
          </a:p>
        </p:txBody>
      </p:sp>
      <p:sp>
        <p:nvSpPr>
          <p:cNvPr id="3" name="标题 2"/>
          <p:cNvSpPr>
            <a:spLocks noGrp="1"/>
          </p:cNvSpPr>
          <p:nvPr>
            <p:ph type="title"/>
          </p:nvPr>
        </p:nvSpPr>
        <p:spPr/>
        <p:txBody>
          <a:bodyPr/>
          <a:lstStyle/>
          <a:p>
            <a:r>
              <a:rPr lang="zh-CN" altLang="en-US" dirty="0"/>
              <a:t>错误分类</a:t>
            </a:r>
          </a:p>
        </p:txBody>
      </p:sp>
    </p:spTree>
    <p:extLst>
      <p:ext uri="{BB962C8B-B14F-4D97-AF65-F5344CB8AC3E}">
        <p14:creationId xmlns:p14="http://schemas.microsoft.com/office/powerpoint/2010/main" val="146065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a:p>
        </p:txBody>
      </p:sp>
      <p:sp>
        <p:nvSpPr>
          <p:cNvPr id="3" name="标题 2"/>
          <p:cNvSpPr>
            <a:spLocks noGrp="1"/>
          </p:cNvSpPr>
          <p:nvPr>
            <p:ph type="title"/>
          </p:nvPr>
        </p:nvSpPr>
        <p:spPr/>
        <p:txBody>
          <a:bodyPr/>
          <a:lstStyle/>
          <a:p>
            <a:r>
              <a:rPr lang="zh-CN" altLang="en-US" dirty="0"/>
              <a:t>实现平台</a:t>
            </a:r>
          </a:p>
        </p:txBody>
      </p:sp>
      <p:pic>
        <p:nvPicPr>
          <p:cNvPr id="4" name="图片 3" descr="C:\Users\ADMINI~1\AppData\Local\Temp\WeChat Files\c70ce68b7c056a75d886ade3aa7ca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070" y="2185166"/>
            <a:ext cx="7401687" cy="2948872"/>
          </a:xfrm>
          <a:prstGeom prst="rect">
            <a:avLst/>
          </a:prstGeom>
          <a:noFill/>
          <a:ln>
            <a:noFill/>
          </a:ln>
        </p:spPr>
      </p:pic>
    </p:spTree>
    <p:extLst>
      <p:ext uri="{BB962C8B-B14F-4D97-AF65-F5344CB8AC3E}">
        <p14:creationId xmlns:p14="http://schemas.microsoft.com/office/powerpoint/2010/main" val="340569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566928" y="1853895"/>
            <a:ext cx="10515600" cy="3848100"/>
          </a:xfrm>
        </p:spPr>
        <p:txBody>
          <a:bodyPr/>
          <a:lstStyle/>
          <a:p>
            <a:r>
              <a:rPr lang="en-US" altLang="zh-CN" dirty="0" err="1"/>
              <a:t>Lejla</a:t>
            </a:r>
            <a:r>
              <a:rPr lang="en-US" altLang="zh-CN" dirty="0"/>
              <a:t> </a:t>
            </a:r>
            <a:r>
              <a:rPr lang="en-US" altLang="zh-CN" dirty="0" err="1"/>
              <a:t>Batina</a:t>
            </a:r>
            <a:r>
              <a:rPr lang="en-US" altLang="zh-CN" dirty="0"/>
              <a:t> </a:t>
            </a:r>
            <a:r>
              <a:rPr lang="zh-CN" altLang="en-US" dirty="0"/>
              <a:t>等人进行了基于嵌入式深度学习模型的旁路分析</a:t>
            </a:r>
            <a:endParaRPr lang="en-US" altLang="zh-CN" dirty="0"/>
          </a:p>
          <a:p>
            <a:r>
              <a:rPr lang="zh-CN" altLang="en-US" dirty="0"/>
              <a:t>在</a:t>
            </a:r>
            <a:r>
              <a:rPr lang="en-US" altLang="zh-CN" dirty="0"/>
              <a:t>Atmel AT-mega328P</a:t>
            </a:r>
            <a:r>
              <a:rPr lang="zh-CN" altLang="en-US" dirty="0"/>
              <a:t>（</a:t>
            </a:r>
            <a:r>
              <a:rPr lang="en-US" altLang="zh-CN" dirty="0"/>
              <a:t>8</a:t>
            </a:r>
            <a:r>
              <a:rPr lang="zh-CN" altLang="en-US" dirty="0"/>
              <a:t>位微控制器）上实现并编译训练好的神经网络（简单的多层感知器）</a:t>
            </a:r>
            <a:endParaRPr lang="en-US" altLang="zh-CN" dirty="0"/>
          </a:p>
          <a:p>
            <a:r>
              <a:rPr lang="zh-CN" altLang="en-US" dirty="0"/>
              <a:t>分析和提取激活函数（</a:t>
            </a:r>
            <a:r>
              <a:rPr lang="en-US" altLang="zh-CN" dirty="0" err="1"/>
              <a:t>ReLu</a:t>
            </a:r>
            <a:r>
              <a:rPr lang="zh-CN" altLang="en-US" dirty="0"/>
              <a:t>，</a:t>
            </a:r>
            <a:r>
              <a:rPr lang="en-US" altLang="zh-CN" dirty="0"/>
              <a:t>sigmoid</a:t>
            </a:r>
            <a:r>
              <a:rPr lang="zh-CN" altLang="en-US" dirty="0"/>
              <a:t>，</a:t>
            </a:r>
            <a:r>
              <a:rPr lang="en-US" altLang="zh-CN" dirty="0" err="1"/>
              <a:t>tanh</a:t>
            </a:r>
            <a:r>
              <a:rPr lang="zh-CN" altLang="en-US" dirty="0"/>
              <a:t>，</a:t>
            </a:r>
            <a:r>
              <a:rPr lang="en-US" altLang="zh-CN" dirty="0" err="1"/>
              <a:t>softmax</a:t>
            </a:r>
            <a:r>
              <a:rPr lang="zh-CN" altLang="en-US" dirty="0"/>
              <a:t>）的特性</a:t>
            </a:r>
          </a:p>
          <a:p>
            <a:r>
              <a:rPr lang="zh-CN" altLang="en-US" dirty="0"/>
              <a:t>恢复神经网络的权重，反向恢复神经元和层的数量</a:t>
            </a:r>
          </a:p>
        </p:txBody>
      </p:sp>
      <p:sp>
        <p:nvSpPr>
          <p:cNvPr id="3" name="标题 2"/>
          <p:cNvSpPr>
            <a:spLocks noGrp="1"/>
          </p:cNvSpPr>
          <p:nvPr>
            <p:ph type="title"/>
          </p:nvPr>
        </p:nvSpPr>
        <p:spPr/>
        <p:txBody>
          <a:bodyPr/>
          <a:lstStyle/>
          <a:p>
            <a:r>
              <a:rPr lang="zh-CN" altLang="en-US" dirty="0"/>
              <a:t>逆向分析</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400051" y="4330395"/>
            <a:ext cx="5631099" cy="2371962"/>
          </a:xfrm>
          <a:prstGeom prst="rect">
            <a:avLst/>
          </a:prstGeom>
        </p:spPr>
      </p:pic>
      <p:pic>
        <p:nvPicPr>
          <p:cNvPr id="5" name="图片 4"/>
          <p:cNvPicPr>
            <a:picLocks noChangeAspect="1"/>
          </p:cNvPicPr>
          <p:nvPr/>
        </p:nvPicPr>
        <p:blipFill>
          <a:blip r:embed="rId3"/>
          <a:stretch>
            <a:fillRect/>
          </a:stretch>
        </p:blipFill>
        <p:spPr>
          <a:xfrm>
            <a:off x="6198026" y="4178823"/>
            <a:ext cx="3412901" cy="2675106"/>
          </a:xfrm>
          <a:prstGeom prst="rect">
            <a:avLst/>
          </a:prstGeom>
        </p:spPr>
      </p:pic>
    </p:spTree>
    <p:extLst>
      <p:ext uri="{BB962C8B-B14F-4D97-AF65-F5344CB8AC3E}">
        <p14:creationId xmlns:p14="http://schemas.microsoft.com/office/powerpoint/2010/main" val="101134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a:p>
        </p:txBody>
      </p:sp>
      <p:sp>
        <p:nvSpPr>
          <p:cNvPr id="3" name="标题 2"/>
          <p:cNvSpPr>
            <a:spLocks noGrp="1"/>
          </p:cNvSpPr>
          <p:nvPr>
            <p:ph type="title"/>
          </p:nvPr>
        </p:nvSpPr>
        <p:spPr/>
        <p:txBody>
          <a:bodyPr/>
          <a:lstStyle/>
          <a:p>
            <a:r>
              <a:rPr lang="zh-CN" altLang="en-US" dirty="0"/>
              <a:t>实现平台</a:t>
            </a:r>
          </a:p>
        </p:txBody>
      </p:sp>
      <p:pic>
        <p:nvPicPr>
          <p:cNvPr id="5" name="图片 4"/>
          <p:cNvPicPr>
            <a:picLocks noChangeAspect="1"/>
          </p:cNvPicPr>
          <p:nvPr/>
        </p:nvPicPr>
        <p:blipFill>
          <a:blip r:embed="rId2"/>
          <a:stretch>
            <a:fillRect/>
          </a:stretch>
        </p:blipFill>
        <p:spPr>
          <a:xfrm>
            <a:off x="4739784" y="116732"/>
            <a:ext cx="5303116" cy="6545513"/>
          </a:xfrm>
          <a:prstGeom prst="rect">
            <a:avLst/>
          </a:prstGeom>
        </p:spPr>
      </p:pic>
    </p:spTree>
    <p:extLst>
      <p:ext uri="{BB962C8B-B14F-4D97-AF65-F5344CB8AC3E}">
        <p14:creationId xmlns:p14="http://schemas.microsoft.com/office/powerpoint/2010/main" val="55948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err="1"/>
              <a:t>Weizhe</a:t>
            </a:r>
            <a:r>
              <a:rPr lang="en-US" altLang="zh-CN" dirty="0"/>
              <a:t> Hua</a:t>
            </a:r>
            <a:r>
              <a:rPr lang="zh-CN" altLang="en-US" dirty="0"/>
              <a:t>等人提出对硬件加速器上实现的</a:t>
            </a:r>
            <a:r>
              <a:rPr lang="en-US" altLang="zh-CN" dirty="0"/>
              <a:t>CNN</a:t>
            </a:r>
            <a:r>
              <a:rPr lang="zh-CN" altLang="en-US" dirty="0"/>
              <a:t>网络的逆向工程。</a:t>
            </a:r>
            <a:endParaRPr lang="en-US" altLang="zh-CN" dirty="0"/>
          </a:p>
          <a:p>
            <a:r>
              <a:rPr lang="zh-CN" altLang="en-US" dirty="0"/>
              <a:t>向该</a:t>
            </a:r>
            <a:r>
              <a:rPr lang="en-US" altLang="zh-CN" dirty="0"/>
              <a:t>CNN </a:t>
            </a:r>
            <a:r>
              <a:rPr lang="zh-CN" altLang="en-US" dirty="0"/>
              <a:t>网络提供输入并观察片外存储器的访问记录</a:t>
            </a:r>
            <a:endParaRPr lang="en-US" altLang="zh-CN" dirty="0"/>
          </a:p>
          <a:p>
            <a:r>
              <a:rPr lang="zh-CN" altLang="en-US" dirty="0"/>
              <a:t>结合时序和存储器访问记录以及存储器中的数据所提供的相关旁路信息推断神经网络的结构</a:t>
            </a:r>
            <a:endParaRPr lang="en-US" altLang="zh-CN" dirty="0"/>
          </a:p>
          <a:p>
            <a:r>
              <a:rPr lang="zh-CN" altLang="en-US" dirty="0"/>
              <a:t>进一步恢复对应的权重等参数。</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50986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SCA </a:t>
            </a:r>
            <a:r>
              <a:rPr lang="zh-CN" altLang="en-US" dirty="0"/>
              <a:t>中众所周知的保护方案（如混洗，掩码或恒定时间实现），这些保护方案能够为嵌入式深度学习系统的实现提供一定的安全指导。</a:t>
            </a:r>
          </a:p>
        </p:txBody>
      </p:sp>
      <p:sp>
        <p:nvSpPr>
          <p:cNvPr id="3" name="标题 2"/>
          <p:cNvSpPr>
            <a:spLocks noGrp="1"/>
          </p:cNvSpPr>
          <p:nvPr>
            <p:ph type="title"/>
          </p:nvPr>
        </p:nvSpPr>
        <p:spPr/>
        <p:txBody>
          <a:bodyPr/>
          <a:lstStyle/>
          <a:p>
            <a:r>
              <a:rPr lang="zh-CN" altLang="en-US" dirty="0"/>
              <a:t>防御手段</a:t>
            </a:r>
            <a:br>
              <a:rPr lang="en-US" altLang="zh-CN" dirty="0"/>
            </a:br>
            <a:endParaRPr lang="zh-CN" altLang="en-US" dirty="0"/>
          </a:p>
        </p:txBody>
      </p:sp>
      <p:pic>
        <p:nvPicPr>
          <p:cNvPr id="4" name="Picture 7">
            <a:extLst>
              <a:ext uri="{FF2B5EF4-FFF2-40B4-BE49-F238E27FC236}">
                <a16:creationId xmlns:a16="http://schemas.microsoft.com/office/drawing/2014/main" id="{D94CE667-2F1E-4ADF-96E1-2E2A89764346}"/>
              </a:ext>
            </a:extLst>
          </p:cNvPr>
          <p:cNvPicPr>
            <a:picLocks noChangeAspect="1"/>
          </p:cNvPicPr>
          <p:nvPr/>
        </p:nvPicPr>
        <p:blipFill>
          <a:blip r:embed="rId2"/>
          <a:stretch>
            <a:fillRect/>
          </a:stretch>
        </p:blipFill>
        <p:spPr>
          <a:xfrm>
            <a:off x="5685771" y="3249921"/>
            <a:ext cx="3574961" cy="3442708"/>
          </a:xfrm>
          <a:prstGeom prst="rect">
            <a:avLst/>
          </a:prstGeom>
        </p:spPr>
      </p:pic>
      <p:pic>
        <p:nvPicPr>
          <p:cNvPr id="6" name="图片 5"/>
          <p:cNvPicPr>
            <a:picLocks noChangeAspect="1"/>
          </p:cNvPicPr>
          <p:nvPr/>
        </p:nvPicPr>
        <p:blipFill>
          <a:blip r:embed="rId3"/>
          <a:stretch>
            <a:fillRect/>
          </a:stretch>
        </p:blipFill>
        <p:spPr>
          <a:xfrm>
            <a:off x="1665255" y="3613059"/>
            <a:ext cx="3102713" cy="799200"/>
          </a:xfrm>
          <a:prstGeom prst="rect">
            <a:avLst/>
          </a:prstGeom>
        </p:spPr>
      </p:pic>
    </p:spTree>
    <p:extLst>
      <p:ext uri="{BB962C8B-B14F-4D97-AF65-F5344CB8AC3E}">
        <p14:creationId xmlns:p14="http://schemas.microsoft.com/office/powerpoint/2010/main" val="1709605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ct val="150000"/>
              </a:lnSpc>
            </a:pPr>
            <a:r>
              <a:rPr lang="zh-CN" altLang="en-US" dirty="0"/>
              <a:t>常数执行时间</a:t>
            </a:r>
            <a:endParaRPr lang="en-US" altLang="zh-CN" dirty="0"/>
          </a:p>
          <a:p>
            <a:pPr>
              <a:lnSpc>
                <a:spcPct val="150000"/>
              </a:lnSpc>
            </a:pPr>
            <a:r>
              <a:rPr lang="zh-CN" altLang="en-US" dirty="0"/>
              <a:t>随机延迟时间</a:t>
            </a:r>
            <a:endParaRPr lang="en-US" altLang="zh-CN" dirty="0"/>
          </a:p>
          <a:p>
            <a:pPr>
              <a:lnSpc>
                <a:spcPct val="150000"/>
              </a:lnSpc>
            </a:pPr>
            <a:r>
              <a:rPr lang="zh-CN" altLang="en-US" dirty="0"/>
              <a:t>生成随机噪声</a:t>
            </a:r>
            <a:endParaRPr lang="en-US" altLang="zh-CN" dirty="0"/>
          </a:p>
          <a:p>
            <a:pPr>
              <a:lnSpc>
                <a:spcPct val="150000"/>
              </a:lnSpc>
            </a:pPr>
            <a:r>
              <a:rPr lang="zh-CN" altLang="en-US" dirty="0"/>
              <a:t>算法与硬件层面掩码</a:t>
            </a:r>
          </a:p>
        </p:txBody>
      </p:sp>
      <p:sp>
        <p:nvSpPr>
          <p:cNvPr id="3" name="标题 2"/>
          <p:cNvSpPr>
            <a:spLocks noGrp="1"/>
          </p:cNvSpPr>
          <p:nvPr>
            <p:ph type="title"/>
          </p:nvPr>
        </p:nvSpPr>
        <p:spPr/>
        <p:txBody>
          <a:bodyPr/>
          <a:lstStyle/>
          <a:p>
            <a:r>
              <a:rPr lang="zh-CN" altLang="en-US" dirty="0"/>
              <a:t>防御手段</a:t>
            </a:r>
          </a:p>
        </p:txBody>
      </p:sp>
    </p:spTree>
    <p:extLst>
      <p:ext uri="{BB962C8B-B14F-4D97-AF65-F5344CB8AC3E}">
        <p14:creationId xmlns:p14="http://schemas.microsoft.com/office/powerpoint/2010/main" val="2759117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算法层面的安全不代表实现安全</a:t>
            </a:r>
            <a:endParaRPr lang="en-US" altLang="zh-CN" dirty="0"/>
          </a:p>
          <a:p>
            <a:r>
              <a:rPr lang="zh-CN" altLang="en-US" dirty="0"/>
              <a:t>目前大部分是将基于密码学的分析手段迁移到深度神经网络部分</a:t>
            </a:r>
            <a:endParaRPr lang="en-US" altLang="zh-CN" dirty="0"/>
          </a:p>
          <a:p>
            <a:r>
              <a:rPr lang="zh-CN" altLang="en-US"/>
              <a:t>基于密码学算法的防御手段同样可以迁移</a:t>
            </a:r>
            <a:endParaRPr lang="en-US" altLang="zh-CN"/>
          </a:p>
        </p:txBody>
      </p:sp>
      <p:sp>
        <p:nvSpPr>
          <p:cNvPr id="3" name="标题 2"/>
          <p:cNvSpPr>
            <a:spLocks noGrp="1"/>
          </p:cNvSpPr>
          <p:nvPr>
            <p:ph type="title"/>
          </p:nvPr>
        </p:nvSpPr>
        <p:spPr/>
        <p:txBody>
          <a:bodyPr/>
          <a:lstStyle/>
          <a:p>
            <a:r>
              <a:rPr lang="zh-CN" altLang="en-US" dirty="0"/>
              <a:t>总结</a:t>
            </a:r>
          </a:p>
        </p:txBody>
      </p:sp>
    </p:spTree>
    <p:extLst>
      <p:ext uri="{BB962C8B-B14F-4D97-AF65-F5344CB8AC3E}">
        <p14:creationId xmlns:p14="http://schemas.microsoft.com/office/powerpoint/2010/main" val="202869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8816D6-3362-46A8-8318-609A3523CA45}"/>
              </a:ext>
            </a:extLst>
          </p:cNvPr>
          <p:cNvSpPr>
            <a:spLocks noGrp="1"/>
          </p:cNvSpPr>
          <p:nvPr>
            <p:ph sz="quarter" idx="10"/>
          </p:nvPr>
        </p:nvSpPr>
        <p:spPr>
          <a:xfrm>
            <a:off x="566928" y="1750951"/>
            <a:ext cx="10515600" cy="3848100"/>
          </a:xfrm>
        </p:spPr>
        <p:txBody>
          <a:bodyPr/>
          <a:lstStyle/>
          <a:p>
            <a:pPr>
              <a:lnSpc>
                <a:spcPct val="150000"/>
              </a:lnSpc>
            </a:pPr>
            <a:r>
              <a:rPr lang="zh-CN" altLang="en-US" sz="2800" dirty="0"/>
              <a:t>背景</a:t>
            </a:r>
            <a:endParaRPr lang="en-US" altLang="zh-CN" sz="2800" dirty="0"/>
          </a:p>
          <a:p>
            <a:pPr lvl="1">
              <a:lnSpc>
                <a:spcPct val="150000"/>
              </a:lnSpc>
            </a:pPr>
            <a:r>
              <a:rPr lang="zh-CN" altLang="en-US" sz="2400" dirty="0"/>
              <a:t>旁路分析</a:t>
            </a:r>
            <a:endParaRPr lang="en-US" altLang="zh-CN" sz="2400" dirty="0"/>
          </a:p>
          <a:p>
            <a:pPr lvl="1">
              <a:lnSpc>
                <a:spcPct val="150000"/>
              </a:lnSpc>
            </a:pPr>
            <a:r>
              <a:rPr lang="zh-CN" altLang="en-US" sz="2400" dirty="0"/>
              <a:t>故障分析</a:t>
            </a:r>
            <a:endParaRPr lang="en-US" altLang="zh-CN" sz="2400" dirty="0"/>
          </a:p>
          <a:p>
            <a:pPr>
              <a:lnSpc>
                <a:spcPct val="150000"/>
              </a:lnSpc>
            </a:pPr>
            <a:r>
              <a:rPr lang="zh-CN" altLang="en-US" sz="2800" dirty="0"/>
              <a:t>针对神经网络的实现</a:t>
            </a:r>
            <a:endParaRPr lang="en-US" altLang="zh-CN" sz="2800" dirty="0"/>
          </a:p>
          <a:p>
            <a:pPr lvl="1">
              <a:lnSpc>
                <a:spcPct val="150000"/>
              </a:lnSpc>
            </a:pPr>
            <a:r>
              <a:rPr lang="zh-CN" altLang="en-US" sz="2400" dirty="0"/>
              <a:t>错误分类</a:t>
            </a:r>
            <a:endParaRPr lang="en-US" altLang="zh-CN" sz="2400" dirty="0"/>
          </a:p>
          <a:p>
            <a:pPr lvl="1">
              <a:lnSpc>
                <a:spcPct val="150000"/>
              </a:lnSpc>
            </a:pPr>
            <a:r>
              <a:rPr lang="zh-CN" altLang="en-US" sz="2400" dirty="0"/>
              <a:t>逆向分析</a:t>
            </a:r>
            <a:endParaRPr lang="en-US" altLang="zh-CN" sz="2400" dirty="0"/>
          </a:p>
          <a:p>
            <a:pPr>
              <a:lnSpc>
                <a:spcPct val="150000"/>
              </a:lnSpc>
            </a:pPr>
            <a:r>
              <a:rPr lang="zh-CN" altLang="en-US" sz="2800" dirty="0"/>
              <a:t>防御手段</a:t>
            </a:r>
            <a:endParaRPr lang="en-US" altLang="zh-CN" sz="2800" dirty="0"/>
          </a:p>
        </p:txBody>
      </p:sp>
      <p:sp>
        <p:nvSpPr>
          <p:cNvPr id="3" name="标题 2">
            <a:extLst>
              <a:ext uri="{FF2B5EF4-FFF2-40B4-BE49-F238E27FC236}">
                <a16:creationId xmlns:a16="http://schemas.microsoft.com/office/drawing/2014/main" id="{67FD4A20-BAF2-4AE3-A257-2382BFC0A0CB}"/>
              </a:ext>
            </a:extLst>
          </p:cNvPr>
          <p:cNvSpPr>
            <a:spLocks noGrp="1"/>
          </p:cNvSpPr>
          <p:nvPr>
            <p:ph type="title"/>
          </p:nvPr>
        </p:nvSpPr>
        <p:spPr/>
        <p:txBody>
          <a:bodyPr/>
          <a:lstStyle/>
          <a:p>
            <a:r>
              <a:rPr lang="en-US" altLang="zh-CN" dirty="0"/>
              <a:t>OUTLINE</a:t>
            </a:r>
            <a:endParaRPr lang="zh-CN" altLang="en-US" dirty="0"/>
          </a:p>
        </p:txBody>
      </p:sp>
    </p:spTree>
    <p:extLst>
      <p:ext uri="{BB962C8B-B14F-4D97-AF65-F5344CB8AC3E}">
        <p14:creationId xmlns:p14="http://schemas.microsoft.com/office/powerpoint/2010/main" val="276313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zh-CN" dirty="0"/>
              <a:t>美国总统办公室发布了两份重要报告《为人工智能的未来做好准备》和《国家人工智能研究与发展战略计划》</a:t>
            </a:r>
            <a:endParaRPr lang="en-US" altLang="zh-CN" dirty="0"/>
          </a:p>
          <a:p>
            <a:r>
              <a:rPr lang="zh-CN" altLang="en-US" dirty="0"/>
              <a:t>我国国务院印发的</a:t>
            </a:r>
            <a:r>
              <a:rPr lang="en-US" altLang="zh-CN" dirty="0"/>
              <a:t>《</a:t>
            </a:r>
            <a:r>
              <a:rPr lang="zh-CN" altLang="en-US" dirty="0"/>
              <a:t>新一代人工智能发展规划</a:t>
            </a:r>
            <a:r>
              <a:rPr lang="en-US" altLang="zh-CN" dirty="0"/>
              <a:t>》</a:t>
            </a:r>
            <a:r>
              <a:rPr lang="zh-CN" altLang="en-US" dirty="0"/>
              <a:t>（国发</a:t>
            </a:r>
            <a:r>
              <a:rPr lang="en-US" altLang="zh-CN" dirty="0"/>
              <a:t>[2017]35</a:t>
            </a:r>
            <a:r>
              <a:rPr lang="zh-CN" altLang="en-US" dirty="0"/>
              <a:t>号）</a:t>
            </a:r>
            <a:r>
              <a:rPr lang="en-US" altLang="zh-CN" dirty="0"/>
              <a:t>[3]</a:t>
            </a:r>
            <a:r>
              <a:rPr lang="zh-CN" altLang="en-US" dirty="0"/>
              <a:t>也明确指出，“人工智能发展的不确定性带来新挑战”，“在大力发展人工智能的同时，必须高度重视可能带来的安全风险挑战，加强前瞻预防与约束引导，最大限度降低风险，确保人工智能安全、可靠、可控发展”</a:t>
            </a:r>
          </a:p>
        </p:txBody>
      </p:sp>
      <p:sp>
        <p:nvSpPr>
          <p:cNvPr id="3" name="标题 2"/>
          <p:cNvSpPr>
            <a:spLocks noGrp="1"/>
          </p:cNvSpPr>
          <p:nvPr>
            <p:ph type="title"/>
          </p:nvPr>
        </p:nvSpPr>
        <p:spPr/>
        <p:txBody>
          <a:bodyPr/>
          <a:lstStyle/>
          <a:p>
            <a:r>
              <a:rPr lang="zh-CN" altLang="en-US" dirty="0"/>
              <a:t>背景</a:t>
            </a:r>
          </a:p>
        </p:txBody>
      </p:sp>
    </p:spTree>
    <p:extLst>
      <p:ext uri="{BB962C8B-B14F-4D97-AF65-F5344CB8AC3E}">
        <p14:creationId xmlns:p14="http://schemas.microsoft.com/office/powerpoint/2010/main" val="145595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ct val="150000"/>
              </a:lnSpc>
            </a:pPr>
            <a:r>
              <a:rPr lang="zh-CN" altLang="en-US" sz="2800" dirty="0"/>
              <a:t>物理实现：将算法运行在物理平台上，如计算机、</a:t>
            </a:r>
            <a:r>
              <a:rPr lang="en-US" altLang="zh-CN" sz="2800" dirty="0"/>
              <a:t>FPGA</a:t>
            </a:r>
            <a:r>
              <a:rPr lang="zh-CN" altLang="en-US" sz="2800" dirty="0"/>
              <a:t>、</a:t>
            </a:r>
            <a:r>
              <a:rPr lang="en-US" altLang="zh-CN" sz="2800" dirty="0"/>
              <a:t>ASIC</a:t>
            </a:r>
            <a:r>
              <a:rPr lang="zh-CN" altLang="en-US" sz="2800" dirty="0"/>
              <a:t>、微控制器</a:t>
            </a:r>
            <a:endParaRPr lang="en-US" altLang="zh-CN" sz="2800" dirty="0"/>
          </a:p>
          <a:p>
            <a:pPr>
              <a:lnSpc>
                <a:spcPct val="150000"/>
              </a:lnSpc>
            </a:pPr>
            <a:r>
              <a:rPr lang="zh-CN" altLang="en-US" sz="2800" dirty="0"/>
              <a:t>传统物理实现安全性分析（基于密码学算法）</a:t>
            </a:r>
            <a:endParaRPr lang="en-US" altLang="zh-CN" sz="2800" dirty="0"/>
          </a:p>
          <a:p>
            <a:pPr lvl="1">
              <a:lnSpc>
                <a:spcPct val="150000"/>
              </a:lnSpc>
            </a:pPr>
            <a:r>
              <a:rPr lang="zh-CN" altLang="en-US" sz="2400" dirty="0"/>
              <a:t>旁路分析</a:t>
            </a:r>
            <a:endParaRPr lang="en-US" altLang="zh-CN" sz="2400" dirty="0"/>
          </a:p>
          <a:p>
            <a:pPr lvl="1">
              <a:lnSpc>
                <a:spcPct val="150000"/>
              </a:lnSpc>
            </a:pPr>
            <a:r>
              <a:rPr lang="zh-CN" altLang="en-US" sz="2400" dirty="0"/>
              <a:t>故障分析</a:t>
            </a:r>
            <a:endParaRPr lang="en-US" altLang="zh-CN" sz="2400" dirty="0"/>
          </a:p>
        </p:txBody>
      </p:sp>
      <p:sp>
        <p:nvSpPr>
          <p:cNvPr id="3" name="标题 2"/>
          <p:cNvSpPr>
            <a:spLocks noGrp="1"/>
          </p:cNvSpPr>
          <p:nvPr>
            <p:ph type="title"/>
          </p:nvPr>
        </p:nvSpPr>
        <p:spPr/>
        <p:txBody>
          <a:bodyPr/>
          <a:lstStyle/>
          <a:p>
            <a:r>
              <a:rPr lang="zh-CN" altLang="en-US" dirty="0"/>
              <a:t>背景</a:t>
            </a:r>
          </a:p>
        </p:txBody>
      </p:sp>
    </p:spTree>
    <p:extLst>
      <p:ext uri="{BB962C8B-B14F-4D97-AF65-F5344CB8AC3E}">
        <p14:creationId xmlns:p14="http://schemas.microsoft.com/office/powerpoint/2010/main" val="316690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简单功耗分析（</a:t>
            </a:r>
            <a:r>
              <a:rPr lang="en-US" altLang="zh-CN" dirty="0"/>
              <a:t>Simple power analysis: SPA</a:t>
            </a:r>
            <a:r>
              <a:rPr lang="zh-CN" altLang="en-US" dirty="0"/>
              <a:t>）</a:t>
            </a:r>
            <a:endParaRPr lang="en-US" altLang="zh-CN" dirty="0"/>
          </a:p>
          <a:p>
            <a:r>
              <a:rPr lang="zh-CN" altLang="en-US" dirty="0"/>
              <a:t>差分功耗分析</a:t>
            </a:r>
            <a:r>
              <a:rPr lang="en-US" altLang="zh-CN" dirty="0"/>
              <a:t>(Differential power analysis: DPA)</a:t>
            </a:r>
          </a:p>
          <a:p>
            <a:r>
              <a:rPr lang="zh-CN" altLang="en-US" dirty="0"/>
              <a:t>相关功耗分析</a:t>
            </a:r>
            <a:r>
              <a:rPr lang="en-US" altLang="zh-CN" dirty="0"/>
              <a:t>(Correlation power analysis: CPA)</a:t>
            </a:r>
            <a:endParaRPr lang="zh-CN" altLang="en-US" dirty="0"/>
          </a:p>
        </p:txBody>
      </p:sp>
      <p:sp>
        <p:nvSpPr>
          <p:cNvPr id="3" name="标题 2"/>
          <p:cNvSpPr>
            <a:spLocks noGrp="1"/>
          </p:cNvSpPr>
          <p:nvPr>
            <p:ph type="title"/>
          </p:nvPr>
        </p:nvSpPr>
        <p:spPr/>
        <p:txBody>
          <a:bodyPr/>
          <a:lstStyle/>
          <a:p>
            <a:r>
              <a:rPr lang="zh-CN" altLang="en-US" dirty="0"/>
              <a:t>旁路分析</a:t>
            </a:r>
          </a:p>
        </p:txBody>
      </p:sp>
      <p:pic>
        <p:nvPicPr>
          <p:cNvPr id="4" name="Picture 35">
            <a:extLst>
              <a:ext uri="{FF2B5EF4-FFF2-40B4-BE49-F238E27FC236}">
                <a16:creationId xmlns:a16="http://schemas.microsoft.com/office/drawing/2014/main" id="{D6D7B43E-F0C5-460C-9C7A-74D1F54FB0D8}"/>
              </a:ext>
            </a:extLst>
          </p:cNvPr>
          <p:cNvPicPr>
            <a:picLocks noChangeAspect="1"/>
          </p:cNvPicPr>
          <p:nvPr/>
        </p:nvPicPr>
        <p:blipFill>
          <a:blip r:embed="rId3"/>
          <a:srcRect/>
          <a:stretch>
            <a:fillRect/>
          </a:stretch>
        </p:blipFill>
        <p:spPr bwMode="auto">
          <a:xfrm>
            <a:off x="566928" y="3646710"/>
            <a:ext cx="4493749" cy="2824877"/>
          </a:xfrm>
          <a:prstGeom prst="rect">
            <a:avLst/>
          </a:prstGeom>
          <a:noFill/>
          <a:ln>
            <a:noFill/>
          </a:ln>
        </p:spPr>
      </p:pic>
    </p:spTree>
    <p:extLst>
      <p:ext uri="{BB962C8B-B14F-4D97-AF65-F5344CB8AC3E}">
        <p14:creationId xmlns:p14="http://schemas.microsoft.com/office/powerpoint/2010/main" val="223516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994548" y="2317438"/>
            <a:ext cx="6960632" cy="3188418"/>
          </a:xfrm>
          <a:prstGeom prst="rect">
            <a:avLst/>
          </a:prstGeom>
        </p:spPr>
      </p:pic>
    </p:spTree>
    <p:extLst>
      <p:ext uri="{BB962C8B-B14F-4D97-AF65-F5344CB8AC3E}">
        <p14:creationId xmlns:p14="http://schemas.microsoft.com/office/powerpoint/2010/main" val="302499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分析图示</a:t>
            </a:r>
          </a:p>
        </p:txBody>
      </p:sp>
      <p:pic>
        <p:nvPicPr>
          <p:cNvPr id="4" name="Picture 19">
            <a:extLst>
              <a:ext uri="{FF2B5EF4-FFF2-40B4-BE49-F238E27FC236}">
                <a16:creationId xmlns:a16="http://schemas.microsoft.com/office/drawing/2014/main" id="{1E3D8545-B096-4311-975C-0E5FEBBA3544}"/>
              </a:ext>
            </a:extLst>
          </p:cNvPr>
          <p:cNvPicPr>
            <a:picLocks noChangeAspect="1"/>
          </p:cNvPicPr>
          <p:nvPr/>
        </p:nvPicPr>
        <p:blipFill>
          <a:blip r:embed="rId4"/>
          <a:stretch>
            <a:fillRect/>
          </a:stretch>
        </p:blipFill>
        <p:spPr>
          <a:xfrm>
            <a:off x="5768358" y="2634085"/>
            <a:ext cx="5010863" cy="3758147"/>
          </a:xfrm>
          <a:prstGeom prst="rect">
            <a:avLst/>
          </a:prstGeom>
        </p:spPr>
      </p:pic>
      <p:pic>
        <p:nvPicPr>
          <p:cNvPr id="5" name="图片 3">
            <a:extLst>
              <a:ext uri="{FF2B5EF4-FFF2-40B4-BE49-F238E27FC236}">
                <a16:creationId xmlns:a16="http://schemas.microsoft.com/office/drawing/2014/main" id="{DA7CFA10-C7D3-4339-93B2-A1EDEC18CDE1}"/>
              </a:ext>
            </a:extLst>
          </p:cNvPr>
          <p:cNvPicPr/>
          <p:nvPr/>
        </p:nvPicPr>
        <p:blipFill rotWithShape="1">
          <a:blip r:embed="rId5"/>
          <a:srcRect l="3607" t="12664" r="2340" b="28261"/>
          <a:stretch/>
        </p:blipFill>
        <p:spPr>
          <a:xfrm>
            <a:off x="1000835" y="4134186"/>
            <a:ext cx="3319273" cy="1190148"/>
          </a:xfrm>
          <a:prstGeom prst="rect">
            <a:avLst/>
          </a:prstGeom>
          <a:ln>
            <a:solidFill>
              <a:schemeClr val="tx1"/>
            </a:solidFill>
          </a:ln>
        </p:spPr>
      </p:pic>
      <p:pic>
        <p:nvPicPr>
          <p:cNvPr id="6" name="图片 3">
            <a:extLst>
              <a:ext uri="{FF2B5EF4-FFF2-40B4-BE49-F238E27FC236}">
                <a16:creationId xmlns:a16="http://schemas.microsoft.com/office/drawing/2014/main" id="{7141791C-33AD-4F19-AB6B-DD33BAA926B7}"/>
              </a:ext>
            </a:extLst>
          </p:cNvPr>
          <p:cNvPicPr/>
          <p:nvPr/>
        </p:nvPicPr>
        <p:blipFill rotWithShape="1">
          <a:blip r:embed="rId5"/>
          <a:srcRect l="3607" t="12664" r="2340" b="28261"/>
          <a:stretch/>
        </p:blipFill>
        <p:spPr>
          <a:xfrm>
            <a:off x="1107405" y="4262958"/>
            <a:ext cx="3319273" cy="1190148"/>
          </a:xfrm>
          <a:prstGeom prst="rect">
            <a:avLst/>
          </a:prstGeom>
          <a:ln>
            <a:solidFill>
              <a:schemeClr val="tx1"/>
            </a:solidFill>
          </a:ln>
        </p:spPr>
      </p:pic>
      <p:pic>
        <p:nvPicPr>
          <p:cNvPr id="7" name="图片 3">
            <a:extLst>
              <a:ext uri="{FF2B5EF4-FFF2-40B4-BE49-F238E27FC236}">
                <a16:creationId xmlns:a16="http://schemas.microsoft.com/office/drawing/2014/main" id="{B3B957C3-07CD-40B1-ACE2-A60E3E415E38}"/>
              </a:ext>
            </a:extLst>
          </p:cNvPr>
          <p:cNvPicPr/>
          <p:nvPr/>
        </p:nvPicPr>
        <p:blipFill rotWithShape="1">
          <a:blip r:embed="rId5"/>
          <a:srcRect l="3607" t="12664" r="2340" b="28261"/>
          <a:stretch/>
        </p:blipFill>
        <p:spPr>
          <a:xfrm>
            <a:off x="1256114" y="4391729"/>
            <a:ext cx="3319273" cy="1190148"/>
          </a:xfrm>
          <a:prstGeom prst="rect">
            <a:avLst/>
          </a:prstGeom>
          <a:ln>
            <a:solidFill>
              <a:schemeClr val="tx1"/>
            </a:solidFill>
          </a:ln>
        </p:spPr>
      </p:pic>
      <p:sp>
        <p:nvSpPr>
          <p:cNvPr id="8" name="Arrow: Right 38">
            <a:extLst>
              <a:ext uri="{FF2B5EF4-FFF2-40B4-BE49-F238E27FC236}">
                <a16:creationId xmlns:a16="http://schemas.microsoft.com/office/drawing/2014/main" id="{2DE49F44-8AB3-4A36-8058-CE2C2202FDDC}"/>
              </a:ext>
            </a:extLst>
          </p:cNvPr>
          <p:cNvSpPr/>
          <p:nvPr/>
        </p:nvSpPr>
        <p:spPr>
          <a:xfrm>
            <a:off x="4646440" y="4426282"/>
            <a:ext cx="1205955" cy="566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CPA</a:t>
            </a:r>
          </a:p>
        </p:txBody>
      </p:sp>
      <p:graphicFrame>
        <p:nvGraphicFramePr>
          <p:cNvPr id="9" name="Object 9">
            <a:extLst>
              <a:ext uri="{FF2B5EF4-FFF2-40B4-BE49-F238E27FC236}">
                <a16:creationId xmlns:a16="http://schemas.microsoft.com/office/drawing/2014/main" id="{ADA0C567-7E4A-4A6F-8B95-E9B5F5071629}"/>
              </a:ext>
            </a:extLst>
          </p:cNvPr>
          <p:cNvGraphicFramePr>
            <a:graphicFrameLocks noChangeAspect="1"/>
          </p:cNvGraphicFramePr>
          <p:nvPr>
            <p:extLst>
              <p:ext uri="{D42A27DB-BD31-4B8C-83A1-F6EECF244321}">
                <p14:modId xmlns:p14="http://schemas.microsoft.com/office/powerpoint/2010/main" val="2826991359"/>
              </p:ext>
            </p:extLst>
          </p:nvPr>
        </p:nvGraphicFramePr>
        <p:xfrm>
          <a:off x="648282" y="3110968"/>
          <a:ext cx="4024378" cy="899861"/>
        </p:xfrm>
        <a:graphic>
          <a:graphicData uri="http://schemas.openxmlformats.org/presentationml/2006/ole">
            <mc:AlternateContent xmlns:mc="http://schemas.openxmlformats.org/markup-compatibility/2006">
              <mc:Choice xmlns:v="urn:schemas-microsoft-com:vml" Requires="v">
                <p:oleObj spid="_x0000_s1041" name="Equation" r:id="rId6" imgW="2044440" imgH="457200" progId="Equation.DSMT4">
                  <p:embed/>
                </p:oleObj>
              </mc:Choice>
              <mc:Fallback>
                <p:oleObj name="Equation" r:id="rId6" imgW="2044440" imgH="457200" progId="Equation.DSMT4">
                  <p:embed/>
                  <p:pic>
                    <p:nvPicPr>
                      <p:cNvPr id="10" name="Object 9">
                        <a:extLst>
                          <a:ext uri="{FF2B5EF4-FFF2-40B4-BE49-F238E27FC236}">
                            <a16:creationId xmlns:a16="http://schemas.microsoft.com/office/drawing/2014/main" id="{ADA0C567-7E4A-4A6F-8B95-E9B5F5071629}"/>
                          </a:ext>
                        </a:extLst>
                      </p:cNvPr>
                      <p:cNvPicPr/>
                      <p:nvPr/>
                    </p:nvPicPr>
                    <p:blipFill>
                      <a:blip r:embed="rId7"/>
                      <a:stretch>
                        <a:fillRect/>
                      </a:stretch>
                    </p:blipFill>
                    <p:spPr>
                      <a:xfrm>
                        <a:off x="648282" y="3110968"/>
                        <a:ext cx="4024378" cy="899861"/>
                      </a:xfrm>
                      <a:prstGeom prst="rect">
                        <a:avLst/>
                      </a:prstGeom>
                    </p:spPr>
                  </p:pic>
                </p:oleObj>
              </mc:Fallback>
            </mc:AlternateContent>
          </a:graphicData>
        </a:graphic>
      </p:graphicFrame>
    </p:spTree>
    <p:extLst>
      <p:ext uri="{BB962C8B-B14F-4D97-AF65-F5344CB8AC3E}">
        <p14:creationId xmlns:p14="http://schemas.microsoft.com/office/powerpoint/2010/main" val="400169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342900" indent="-342900">
              <a:lnSpc>
                <a:spcPct val="150000"/>
              </a:lnSpc>
            </a:pPr>
            <a:r>
              <a:rPr lang="en-US" altLang="zh-CN" dirty="0">
                <a:latin typeface="华文楷体" panose="02010600040101010101" pitchFamily="2" charset="-122"/>
                <a:ea typeface="华文楷体" panose="02010600040101010101" pitchFamily="2" charset="-122"/>
              </a:rPr>
              <a:t>1997</a:t>
            </a:r>
            <a:r>
              <a:rPr lang="zh-CN" altLang="en-US" dirty="0">
                <a:latin typeface="华文楷体" panose="02010600040101010101" pitchFamily="2" charset="-122"/>
                <a:ea typeface="华文楷体" panose="02010600040101010101" pitchFamily="2" charset="-122"/>
              </a:rPr>
              <a:t>年</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Biham</a:t>
            </a:r>
            <a:r>
              <a:rPr lang="zh-CN" altLang="en-US" dirty="0">
                <a:latin typeface="华文楷体" panose="02010600040101010101" pitchFamily="2" charset="-122"/>
                <a:ea typeface="华文楷体" panose="02010600040101010101" pitchFamily="2" charset="-122"/>
              </a:rPr>
              <a:t>首次提出</a:t>
            </a:r>
            <a:endParaRPr lang="en-US" altLang="zh-CN" dirty="0">
              <a:latin typeface="华文楷体" panose="02010600040101010101" pitchFamily="2" charset="-122"/>
              <a:ea typeface="华文楷体" panose="02010600040101010101" pitchFamily="2" charset="-122"/>
            </a:endParaRPr>
          </a:p>
          <a:p>
            <a:pPr marL="342900" indent="-342900">
              <a:lnSpc>
                <a:spcPct val="150000"/>
              </a:lnSpc>
            </a:pPr>
            <a:r>
              <a:rPr lang="zh-CN" altLang="en-US" dirty="0">
                <a:latin typeface="华文楷体" panose="02010600040101010101" pitchFamily="2" charset="-122"/>
                <a:ea typeface="华文楷体" panose="02010600040101010101" pitchFamily="2" charset="-122"/>
              </a:rPr>
              <a:t>通过修改</a:t>
            </a:r>
            <a:r>
              <a:rPr lang="zh-CN" altLang="en-US" dirty="0">
                <a:solidFill>
                  <a:srgbClr val="FF0000"/>
                </a:solidFill>
                <a:latin typeface="华文楷体" panose="02010600040101010101" pitchFamily="2" charset="-122"/>
                <a:ea typeface="华文楷体" panose="02010600040101010101" pitchFamily="2" charset="-122"/>
              </a:rPr>
              <a:t>时钟脉冲</a:t>
            </a:r>
            <a:r>
              <a:rPr lang="zh-CN" altLang="en-US" dirty="0">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供电电压</a:t>
            </a:r>
            <a:r>
              <a:rPr lang="zh-CN" altLang="en-US" dirty="0">
                <a:latin typeface="华文楷体" panose="02010600040101010101" pitchFamily="2" charset="-122"/>
                <a:ea typeface="华文楷体" panose="02010600040101010101" pitchFamily="2" charset="-122"/>
              </a:rPr>
              <a:t>、或通过</a:t>
            </a:r>
            <a:r>
              <a:rPr lang="zh-CN" altLang="en-US" dirty="0">
                <a:solidFill>
                  <a:srgbClr val="FF0000"/>
                </a:solidFill>
                <a:latin typeface="华文楷体" panose="02010600040101010101" pitchFamily="2" charset="-122"/>
                <a:ea typeface="华文楷体" panose="02010600040101010101" pitchFamily="2" charset="-122"/>
              </a:rPr>
              <a:t>电磁或激光脉冲</a:t>
            </a:r>
            <a:r>
              <a:rPr lang="zh-CN" altLang="en-US" dirty="0">
                <a:latin typeface="华文楷体" panose="02010600040101010101" pitchFamily="2" charset="-122"/>
                <a:ea typeface="华文楷体" panose="02010600040101010101" pitchFamily="2" charset="-122"/>
              </a:rPr>
              <a:t>注入故障，对比正确加密与错误加密的密文结果</a:t>
            </a:r>
            <a:endParaRPr lang="en-US" altLang="zh-CN" dirty="0">
              <a:latin typeface="华文楷体" panose="02010600040101010101" pitchFamily="2" charset="-122"/>
              <a:ea typeface="华文楷体" panose="02010600040101010101" pitchFamily="2" charset="-122"/>
            </a:endParaRPr>
          </a:p>
          <a:p>
            <a:pPr marL="342900" indent="-342900">
              <a:lnSpc>
                <a:spcPct val="150000"/>
              </a:lnSpc>
            </a:pPr>
            <a:r>
              <a:rPr lang="zh-CN" altLang="en-US" dirty="0">
                <a:latin typeface="华文楷体" panose="02010600040101010101" pitchFamily="2" charset="-122"/>
                <a:ea typeface="华文楷体" panose="02010600040101010101" pitchFamily="2" charset="-122"/>
              </a:rPr>
              <a:t>防御手段：探测、重复</a:t>
            </a:r>
          </a:p>
          <a:p>
            <a:endParaRPr lang="zh-CN" altLang="en-US" dirty="0"/>
          </a:p>
        </p:txBody>
      </p:sp>
      <p:sp>
        <p:nvSpPr>
          <p:cNvPr id="3" name="标题 2"/>
          <p:cNvSpPr>
            <a:spLocks noGrp="1"/>
          </p:cNvSpPr>
          <p:nvPr>
            <p:ph type="title"/>
          </p:nvPr>
        </p:nvSpPr>
        <p:spPr/>
        <p:txBody>
          <a:bodyPr/>
          <a:lstStyle/>
          <a:p>
            <a:r>
              <a:rPr lang="zh-CN" altLang="en-US" dirty="0"/>
              <a:t>故障分析</a:t>
            </a:r>
          </a:p>
        </p:txBody>
      </p:sp>
      <p:pic>
        <p:nvPicPr>
          <p:cNvPr id="5" name="图片 4">
            <a:extLst>
              <a:ext uri="{FF2B5EF4-FFF2-40B4-BE49-F238E27FC236}">
                <a16:creationId xmlns:a16="http://schemas.microsoft.com/office/drawing/2014/main" id="{6B873FA6-5D5C-4045-82F9-FD34DD75130F}"/>
              </a:ext>
            </a:extLst>
          </p:cNvPr>
          <p:cNvPicPr>
            <a:picLocks noChangeAspect="1"/>
          </p:cNvPicPr>
          <p:nvPr/>
        </p:nvPicPr>
        <p:blipFill rotWithShape="1">
          <a:blip r:embed="rId2"/>
          <a:srcRect t="5724"/>
          <a:stretch/>
        </p:blipFill>
        <p:spPr>
          <a:xfrm>
            <a:off x="7219340" y="3627467"/>
            <a:ext cx="2987352" cy="2643791"/>
          </a:xfrm>
          <a:prstGeom prst="rect">
            <a:avLst/>
          </a:prstGeom>
        </p:spPr>
      </p:pic>
    </p:spTree>
    <p:extLst>
      <p:ext uri="{BB962C8B-B14F-4D97-AF65-F5344CB8AC3E}">
        <p14:creationId xmlns:p14="http://schemas.microsoft.com/office/powerpoint/2010/main" val="342632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a:p>
        </p:txBody>
      </p:sp>
      <p:sp>
        <p:nvSpPr>
          <p:cNvPr id="3" name="标题 2"/>
          <p:cNvSpPr>
            <a:spLocks noGrp="1"/>
          </p:cNvSpPr>
          <p:nvPr>
            <p:ph type="title"/>
          </p:nvPr>
        </p:nvSpPr>
        <p:spPr/>
        <p:txBody>
          <a:bodyPr/>
          <a:lstStyle/>
          <a:p>
            <a:r>
              <a:rPr lang="zh-CN" altLang="en-US" dirty="0"/>
              <a:t>注入方式</a:t>
            </a: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928" y="2185416"/>
            <a:ext cx="6655440" cy="3077498"/>
          </a:xfrm>
          <a:prstGeom prst="rect">
            <a:avLst/>
          </a:prstGeom>
          <a:noFill/>
          <a:ln>
            <a:noFill/>
          </a:ln>
        </p:spPr>
      </p:pic>
    </p:spTree>
    <p:extLst>
      <p:ext uri="{BB962C8B-B14F-4D97-AF65-F5344CB8AC3E}">
        <p14:creationId xmlns:p14="http://schemas.microsoft.com/office/powerpoint/2010/main" val="545774708"/>
      </p:ext>
    </p:extLst>
  </p:cSld>
  <p:clrMapOvr>
    <a:masterClrMapping/>
  </p:clrMapOvr>
</p:sld>
</file>

<file path=ppt/theme/theme1.xml><?xml version="1.0" encoding="utf-8"?>
<a:theme xmlns:a="http://schemas.openxmlformats.org/drawingml/2006/main" name="UB Powerpoint Template">
  <a:themeElements>
    <a:clrScheme name="Custom 1">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3590</TotalTime>
  <Words>755</Words>
  <Application>Microsoft Office PowerPoint</Application>
  <PresentationFormat>宽屏</PresentationFormat>
  <Paragraphs>77</Paragraphs>
  <Slides>19</Slides>
  <Notes>3</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5" baseType="lpstr">
      <vt:lpstr>LucidaGrande</vt:lpstr>
      <vt:lpstr>华文楷体</vt:lpstr>
      <vt:lpstr>Arial</vt:lpstr>
      <vt:lpstr>Times New Roman</vt:lpstr>
      <vt:lpstr>UB Powerpoint Template</vt:lpstr>
      <vt:lpstr>Equation</vt:lpstr>
      <vt:lpstr>深度学习神经网络中的 物理实现安全问题</vt:lpstr>
      <vt:lpstr>OUTLINE</vt:lpstr>
      <vt:lpstr>背景</vt:lpstr>
      <vt:lpstr>背景</vt:lpstr>
      <vt:lpstr>旁路分析</vt:lpstr>
      <vt:lpstr>PowerPoint 演示文稿</vt:lpstr>
      <vt:lpstr>分析图示</vt:lpstr>
      <vt:lpstr>故障分析</vt:lpstr>
      <vt:lpstr>注入方式</vt:lpstr>
      <vt:lpstr>针对神经网络的实现 </vt:lpstr>
      <vt:lpstr>错误分类</vt:lpstr>
      <vt:lpstr>错误分类</vt:lpstr>
      <vt:lpstr>实现平台</vt:lpstr>
      <vt:lpstr>逆向分析 </vt:lpstr>
      <vt:lpstr>实现平台</vt:lpstr>
      <vt:lpstr>PowerPoint 演示文稿</vt:lpstr>
      <vt:lpstr>防御手段 </vt:lpstr>
      <vt:lpstr>防御手段</vt:lpstr>
      <vt:lpstr>总结</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Template</dc:title>
  <dc:subject/>
  <dc:creator>Microsoft Office User</dc:creator>
  <cp:keywords/>
  <dc:description/>
  <cp:lastModifiedBy>杨 博麟</cp:lastModifiedBy>
  <cp:revision>339</cp:revision>
  <cp:lastPrinted>2016-07-18T17:32:49Z</cp:lastPrinted>
  <dcterms:created xsi:type="dcterms:W3CDTF">2016-06-28T14:05:07Z</dcterms:created>
  <dcterms:modified xsi:type="dcterms:W3CDTF">2019-12-25T00:18:12Z</dcterms:modified>
  <cp:category/>
</cp:coreProperties>
</file>