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4" r:id="rId6"/>
    <p:sldId id="260" r:id="rId7"/>
    <p:sldId id="263" r:id="rId8"/>
    <p:sldId id="261" r:id="rId9"/>
    <p:sldId id="262" r:id="rId10"/>
    <p:sldId id="267" r:id="rId11"/>
    <p:sldId id="268" r:id="rId12"/>
    <p:sldId id="265" r:id="rId13"/>
    <p:sldId id="266"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02" autoAdjust="0"/>
  </p:normalViewPr>
  <p:slideViewPr>
    <p:cSldViewPr snapToGrid="0">
      <p:cViewPr varScale="1">
        <p:scale>
          <a:sx n="76" d="100"/>
          <a:sy n="76" d="100"/>
        </p:scale>
        <p:origin x="89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6C30D-06B2-4F50-B0FC-7D6F69F21F86}" type="datetimeFigureOut">
              <a:rPr lang="zh-CN" altLang="en-US" smtClean="0"/>
              <a:t>2019/11/25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F8555-AABE-4ED4-970F-911EF17F8357}" type="slidenum">
              <a:rPr lang="zh-CN" altLang="en-US" smtClean="0"/>
              <a:t>‹#›</a:t>
            </a:fld>
            <a:endParaRPr lang="zh-CN" altLang="en-US"/>
          </a:p>
        </p:txBody>
      </p:sp>
    </p:spTree>
    <p:extLst>
      <p:ext uri="{BB962C8B-B14F-4D97-AF65-F5344CB8AC3E}">
        <p14:creationId xmlns:p14="http://schemas.microsoft.com/office/powerpoint/2010/main" val="2060187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0F8555-AABE-4ED4-970F-911EF17F8357}" type="slidenum">
              <a:rPr lang="zh-CN" altLang="en-US" smtClean="0"/>
              <a:t>1</a:t>
            </a:fld>
            <a:endParaRPr lang="zh-CN" altLang="en-US"/>
          </a:p>
        </p:txBody>
      </p:sp>
    </p:spTree>
    <p:extLst>
      <p:ext uri="{BB962C8B-B14F-4D97-AF65-F5344CB8AC3E}">
        <p14:creationId xmlns:p14="http://schemas.microsoft.com/office/powerpoint/2010/main" val="280808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香农从数学的角度来说，要破解一个好的加密算法，工作量和破解一个相同复杂度的方程组相等</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14</a:t>
            </a:fld>
            <a:endParaRPr lang="zh-CN" altLang="en-US"/>
          </a:p>
        </p:txBody>
      </p:sp>
    </p:spTree>
    <p:extLst>
      <p:ext uri="{BB962C8B-B14F-4D97-AF65-F5344CB8AC3E}">
        <p14:creationId xmlns:p14="http://schemas.microsoft.com/office/powerpoint/2010/main" val="401648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按照老师交给我们的思路，研究生要找到问题并解决问题，找到问题的本质。这里也用问题来开场</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2</a:t>
            </a:fld>
            <a:endParaRPr lang="zh-CN" altLang="en-US"/>
          </a:p>
        </p:txBody>
      </p:sp>
    </p:spTree>
    <p:extLst>
      <p:ext uri="{BB962C8B-B14F-4D97-AF65-F5344CB8AC3E}">
        <p14:creationId xmlns:p14="http://schemas.microsoft.com/office/powerpoint/2010/main" val="342615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两种角度理解</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3</a:t>
            </a:fld>
            <a:endParaRPr lang="zh-CN" altLang="en-US"/>
          </a:p>
        </p:txBody>
      </p:sp>
    </p:spTree>
    <p:extLst>
      <p:ext uri="{BB962C8B-B14F-4D97-AF65-F5344CB8AC3E}">
        <p14:creationId xmlns:p14="http://schemas.microsoft.com/office/powerpoint/2010/main" val="2557270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4</a:t>
            </a:fld>
            <a:endParaRPr lang="zh-CN" altLang="en-US"/>
          </a:p>
        </p:txBody>
      </p:sp>
    </p:spTree>
    <p:extLst>
      <p:ext uri="{BB962C8B-B14F-4D97-AF65-F5344CB8AC3E}">
        <p14:creationId xmlns:p14="http://schemas.microsoft.com/office/powerpoint/2010/main" val="2342614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如果要用</a:t>
            </a:r>
            <a:r>
              <a:rPr lang="en-US" altLang="zh-CN" dirty="0"/>
              <a:t>CNF</a:t>
            </a:r>
            <a:r>
              <a:rPr lang="zh-CN" altLang="en-US" dirty="0"/>
              <a:t>形式来描述</a:t>
            </a:r>
            <a:r>
              <a:rPr lang="en-US" altLang="zh-CN" dirty="0"/>
              <a:t>a</a:t>
            </a:r>
            <a:r>
              <a:rPr lang="zh-CN" altLang="en-US" dirty="0"/>
              <a:t>与</a:t>
            </a:r>
            <a:r>
              <a:rPr lang="en-US" altLang="zh-CN" dirty="0"/>
              <a:t>x</a:t>
            </a:r>
            <a:r>
              <a:rPr lang="zh-CN" altLang="en-US" dirty="0"/>
              <a:t>的关系，则需要右边这</a:t>
            </a:r>
            <a:r>
              <a:rPr lang="en-US" altLang="zh-CN" dirty="0"/>
              <a:t>5</a:t>
            </a:r>
            <a:r>
              <a:rPr lang="zh-CN" altLang="en-US" dirty="0"/>
              <a:t>个子句</a:t>
            </a:r>
            <a:endParaRPr lang="en-US" altLang="zh-CN" dirty="0"/>
          </a:p>
          <a:p>
            <a:r>
              <a:rPr lang="zh-CN" altLang="en-US" dirty="0"/>
              <a:t>一个</a:t>
            </a:r>
            <a:r>
              <a:rPr lang="en-US" altLang="zh-CN" dirty="0"/>
              <a:t>CNF</a:t>
            </a:r>
            <a:r>
              <a:rPr lang="zh-CN" altLang="en-US" dirty="0"/>
              <a:t>是可满足的，代表该</a:t>
            </a:r>
            <a:r>
              <a:rPr lang="en-US" altLang="zh-CN" dirty="0"/>
              <a:t>CNF</a:t>
            </a:r>
            <a:r>
              <a:rPr lang="zh-CN" altLang="en-US" dirty="0"/>
              <a:t>中所有子句是可满足的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5</a:t>
            </a:fld>
            <a:endParaRPr lang="zh-CN" altLang="en-US"/>
          </a:p>
        </p:txBody>
      </p:sp>
    </p:spTree>
    <p:extLst>
      <p:ext uri="{BB962C8B-B14F-4D97-AF65-F5344CB8AC3E}">
        <p14:creationId xmlns:p14="http://schemas.microsoft.com/office/powerpoint/2010/main" val="2937661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给大家简单解释一下</a:t>
            </a:r>
            <a:endParaRPr lang="en-US" altLang="zh-CN" dirty="0"/>
          </a:p>
          <a:p>
            <a:r>
              <a:rPr lang="zh-CN" altLang="en-US" dirty="0"/>
              <a:t>简单讲就是求解时间跟输入变量规模大小相关，是变量数目</a:t>
            </a:r>
            <a:r>
              <a:rPr lang="en-US" altLang="zh-CN" dirty="0"/>
              <a:t>n</a:t>
            </a:r>
            <a:r>
              <a:rPr lang="zh-CN" altLang="en-US" dirty="0"/>
              <a:t>的多项式</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6</a:t>
            </a:fld>
            <a:endParaRPr lang="zh-CN" altLang="en-US"/>
          </a:p>
        </p:txBody>
      </p:sp>
    </p:spTree>
    <p:extLst>
      <p:ext uri="{BB962C8B-B14F-4D97-AF65-F5344CB8AC3E}">
        <p14:creationId xmlns:p14="http://schemas.microsoft.com/office/powerpoint/2010/main" val="171370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这个可满足性问题，最早就是由电路可满足性问题抽象而来的</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8</a:t>
            </a:fld>
            <a:endParaRPr lang="zh-CN" altLang="en-US"/>
          </a:p>
        </p:txBody>
      </p:sp>
    </p:spTree>
    <p:extLst>
      <p:ext uri="{BB962C8B-B14F-4D97-AF65-F5344CB8AC3E}">
        <p14:creationId xmlns:p14="http://schemas.microsoft.com/office/powerpoint/2010/main" val="1394638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追问完相关基础问题后，再回头关注一下代数解析器</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9</a:t>
            </a:fld>
            <a:endParaRPr lang="zh-CN" altLang="en-US"/>
          </a:p>
        </p:txBody>
      </p:sp>
    </p:spTree>
    <p:extLst>
      <p:ext uri="{BB962C8B-B14F-4D97-AF65-F5344CB8AC3E}">
        <p14:creationId xmlns:p14="http://schemas.microsoft.com/office/powerpoint/2010/main" val="300419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在搜索相关文献的时候搜到本校一篇博士论文，就是结合可满足性问题与电路等价性验证的</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13</a:t>
            </a:fld>
            <a:endParaRPr lang="zh-CN" altLang="en-US"/>
          </a:p>
        </p:txBody>
      </p:sp>
    </p:spTree>
    <p:extLst>
      <p:ext uri="{BB962C8B-B14F-4D97-AF65-F5344CB8AC3E}">
        <p14:creationId xmlns:p14="http://schemas.microsoft.com/office/powerpoint/2010/main" val="157672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37855" y="1554480"/>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4911436" y="3886201"/>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5BBA1E7-AF4F-4C39-B464-6F0900B997FF}" type="datetimeFigureOut">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4621178" y="4241641"/>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0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66350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77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marL="265176" indent="-137160">
              <a:buClrTx/>
              <a:buFont typeface="Wingdings" panose="05000000000000000000" pitchFamily="2" charset="2"/>
              <a:buChar char="l"/>
              <a:defRPr/>
            </a:lvl2pPr>
            <a:lvl3pPr>
              <a:buClrTx/>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81081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20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016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5BBA1E7-AF4F-4C39-B464-6F0900B997FF}" type="datetimeFigureOut">
              <a:rPr lang="zh-CN" altLang="en-US" smtClean="0"/>
              <a:t>2019/11/25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06284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5BBA1E7-AF4F-4C39-B464-6F0900B997FF}" type="datetimeFigureOut">
              <a:rPr lang="zh-CN" altLang="en-US" smtClean="0"/>
              <a:t>2019/11/25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92258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BA1E7-AF4F-4C39-B464-6F0900B997FF}" type="datetimeFigureOut">
              <a:rPr lang="zh-CN" altLang="en-US" smtClean="0"/>
              <a:t>2019/11/25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58590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135202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64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5BBA1E7-AF4F-4C39-B464-6F0900B997FF}" type="datetimeFigureOut">
              <a:rPr lang="zh-CN" altLang="en-US" smtClean="0"/>
              <a:t>2019/11/25</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83CF67-B4BD-4BC9-A61C-1B8C06407F5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29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854" y="1554480"/>
            <a:ext cx="9293543" cy="1463040"/>
          </a:xfrm>
        </p:spPr>
        <p:txBody>
          <a:bodyPr/>
          <a:lstStyle/>
          <a:p>
            <a:r>
              <a:rPr lang="zh-CN" altLang="en-US" dirty="0"/>
              <a:t>代数解析器及其密码学领域</a:t>
            </a:r>
            <a:br>
              <a:rPr lang="en-US" altLang="zh-CN" dirty="0"/>
            </a:br>
            <a:r>
              <a:rPr lang="zh-CN" altLang="en-US" dirty="0"/>
              <a:t>的应用与优化</a:t>
            </a:r>
          </a:p>
        </p:txBody>
      </p:sp>
      <p:sp>
        <p:nvSpPr>
          <p:cNvPr id="3" name="副标题 2"/>
          <p:cNvSpPr>
            <a:spLocks noGrp="1"/>
          </p:cNvSpPr>
          <p:nvPr>
            <p:ph type="subTitle" idx="1"/>
          </p:nvPr>
        </p:nvSpPr>
        <p:spPr>
          <a:xfrm>
            <a:off x="4832808" y="3931976"/>
            <a:ext cx="4477447" cy="1655762"/>
          </a:xfrm>
        </p:spPr>
        <p:txBody>
          <a:bodyPr>
            <a:normAutofit/>
          </a:bodyPr>
          <a:lstStyle/>
          <a:p>
            <a:r>
              <a:rPr lang="zh-CN" altLang="en-US" sz="2800" dirty="0"/>
              <a:t>杨博麟</a:t>
            </a:r>
          </a:p>
        </p:txBody>
      </p:sp>
    </p:spTree>
    <p:extLst>
      <p:ext uri="{BB962C8B-B14F-4D97-AF65-F5344CB8AC3E}">
        <p14:creationId xmlns:p14="http://schemas.microsoft.com/office/powerpoint/2010/main" val="405939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搜寻可满足解</a:t>
            </a:r>
          </a:p>
        </p:txBody>
      </p:sp>
      <p:sp>
        <p:nvSpPr>
          <p:cNvPr id="3" name="内容占位符 2"/>
          <p:cNvSpPr>
            <a:spLocks noGrp="1"/>
          </p:cNvSpPr>
          <p:nvPr>
            <p:ph idx="1"/>
          </p:nvPr>
        </p:nvSpPr>
        <p:spPr/>
        <p:txBody>
          <a:bodyPr/>
          <a:lstStyle/>
          <a:p>
            <a:r>
              <a:rPr lang="zh-CN" altLang="en-US" dirty="0"/>
              <a:t>高效率的伪遍历排除</a:t>
            </a:r>
          </a:p>
        </p:txBody>
      </p:sp>
      <p:pic>
        <p:nvPicPr>
          <p:cNvPr id="4" name="图片 3"/>
          <p:cNvPicPr>
            <a:picLocks noChangeAspect="1"/>
          </p:cNvPicPr>
          <p:nvPr/>
        </p:nvPicPr>
        <p:blipFill>
          <a:blip r:embed="rId2"/>
          <a:stretch>
            <a:fillRect/>
          </a:stretch>
        </p:blipFill>
        <p:spPr>
          <a:xfrm>
            <a:off x="1173178" y="2596509"/>
            <a:ext cx="7395788" cy="3862578"/>
          </a:xfrm>
          <a:prstGeom prst="rect">
            <a:avLst/>
          </a:prstGeom>
        </p:spPr>
      </p:pic>
    </p:spTree>
    <p:extLst>
      <p:ext uri="{BB962C8B-B14F-4D97-AF65-F5344CB8AC3E}">
        <p14:creationId xmlns:p14="http://schemas.microsoft.com/office/powerpoint/2010/main" val="20020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暴力穷举 </a:t>
            </a:r>
            <a:r>
              <a:rPr lang="en-US" altLang="zh-CN" dirty="0"/>
              <a:t>vs SAT</a:t>
            </a:r>
            <a:r>
              <a:rPr lang="zh-CN" altLang="en-US" dirty="0"/>
              <a:t>求解</a:t>
            </a:r>
          </a:p>
        </p:txBody>
      </p:sp>
      <p:sp>
        <p:nvSpPr>
          <p:cNvPr id="3" name="内容占位符 2"/>
          <p:cNvSpPr>
            <a:spLocks noGrp="1"/>
          </p:cNvSpPr>
          <p:nvPr>
            <p:ph idx="1"/>
          </p:nvPr>
        </p:nvSpPr>
        <p:spPr/>
        <p:txBody>
          <a:bodyPr numCol="2">
            <a:normAutofit/>
          </a:bodyPr>
          <a:lstStyle/>
          <a:p>
            <a:pPr>
              <a:lnSpc>
                <a:spcPct val="150000"/>
              </a:lnSpc>
              <a:buFont typeface="Wingdings" panose="05000000000000000000" pitchFamily="2" charset="2"/>
              <a:buChar char="l"/>
            </a:pPr>
            <a:r>
              <a:rPr lang="zh-CN" altLang="en-US" dirty="0"/>
              <a:t>对某一候选值进行全部过程计算</a:t>
            </a:r>
            <a:endParaRPr lang="en-US" altLang="zh-CN" dirty="0"/>
          </a:p>
          <a:p>
            <a:pPr>
              <a:lnSpc>
                <a:spcPct val="150000"/>
              </a:lnSpc>
              <a:buFont typeface="Wingdings" panose="05000000000000000000" pitchFamily="2" charset="2"/>
              <a:buChar char="l"/>
            </a:pPr>
            <a:r>
              <a:rPr lang="zh-CN" altLang="en-US" dirty="0"/>
              <a:t>验证失败后抛弃全部过程，重新开始</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buFont typeface="Wingdings" panose="05000000000000000000" pitchFamily="2" charset="2"/>
              <a:buChar char="l"/>
            </a:pPr>
            <a:r>
              <a:rPr lang="zh-CN" altLang="en-US" dirty="0"/>
              <a:t>基于上述</a:t>
            </a:r>
            <a:r>
              <a:rPr lang="en-US" altLang="zh-CN" dirty="0"/>
              <a:t>CDCL</a:t>
            </a:r>
            <a:r>
              <a:rPr lang="zh-CN" altLang="en-US" dirty="0"/>
              <a:t>方法建立搜索空间</a:t>
            </a:r>
            <a:endParaRPr lang="en-US" altLang="zh-CN" dirty="0"/>
          </a:p>
          <a:p>
            <a:pPr>
              <a:lnSpc>
                <a:spcPct val="150000"/>
              </a:lnSpc>
              <a:buFont typeface="Wingdings" panose="05000000000000000000" pitchFamily="2" charset="2"/>
              <a:buChar char="l"/>
            </a:pPr>
            <a:r>
              <a:rPr lang="zh-CN" altLang="en-US" dirty="0"/>
              <a:t>变量冲突出现时，产生一个冲突子句，认证此部分空间无需再搜索</a:t>
            </a:r>
            <a:endParaRPr lang="en-US" altLang="zh-CN" dirty="0"/>
          </a:p>
          <a:p>
            <a:pPr>
              <a:lnSpc>
                <a:spcPct val="150000"/>
              </a:lnSpc>
              <a:buFont typeface="Wingdings" panose="05000000000000000000" pitchFamily="2" charset="2"/>
              <a:buChar char="l"/>
            </a:pPr>
            <a:r>
              <a:rPr lang="zh-CN" altLang="en-US" dirty="0"/>
              <a:t>基于此空间，直接对下部分空间进行搜索</a:t>
            </a:r>
          </a:p>
        </p:txBody>
      </p:sp>
    </p:spTree>
    <p:extLst>
      <p:ext uri="{BB962C8B-B14F-4D97-AF65-F5344CB8AC3E}">
        <p14:creationId xmlns:p14="http://schemas.microsoft.com/office/powerpoint/2010/main" val="40490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014E9-FEAF-4C7D-8467-67C2F305E45A}"/>
              </a:ext>
            </a:extLst>
          </p:cNvPr>
          <p:cNvSpPr>
            <a:spLocks noGrp="1"/>
          </p:cNvSpPr>
          <p:nvPr>
            <p:ph type="title"/>
          </p:nvPr>
        </p:nvSpPr>
        <p:spPr/>
        <p:txBody>
          <a:bodyPr/>
          <a:lstStyle/>
          <a:p>
            <a:r>
              <a:rPr lang="zh-CN" altLang="en-US" dirty="0"/>
              <a:t>代数解析器解决什么问题</a:t>
            </a:r>
          </a:p>
        </p:txBody>
      </p:sp>
      <p:sp>
        <p:nvSpPr>
          <p:cNvPr id="3" name="内容占位符 2">
            <a:extLst>
              <a:ext uri="{FF2B5EF4-FFF2-40B4-BE49-F238E27FC236}">
                <a16:creationId xmlns:a16="http://schemas.microsoft.com/office/drawing/2014/main" id="{29679FDE-C2E0-42AD-9524-E8C304768948}"/>
              </a:ext>
            </a:extLst>
          </p:cNvPr>
          <p:cNvSpPr>
            <a:spLocks noGrp="1"/>
          </p:cNvSpPr>
          <p:nvPr>
            <p:ph idx="1"/>
          </p:nvPr>
        </p:nvSpPr>
        <p:spPr/>
        <p:txBody>
          <a:bodyPr/>
          <a:lstStyle/>
          <a:p>
            <a:r>
              <a:rPr lang="zh-CN" altLang="en-US" dirty="0"/>
              <a:t>变量规模大</a:t>
            </a:r>
            <a:endParaRPr lang="en-US" altLang="zh-CN" dirty="0"/>
          </a:p>
          <a:p>
            <a:endParaRPr lang="en-US" altLang="zh-CN" dirty="0"/>
          </a:p>
          <a:p>
            <a:r>
              <a:rPr lang="zh-CN" altLang="en-US" dirty="0"/>
              <a:t>子句规模大</a:t>
            </a:r>
            <a:endParaRPr lang="en-US" altLang="zh-CN" dirty="0"/>
          </a:p>
          <a:p>
            <a:endParaRPr lang="en-US" altLang="zh-CN" dirty="0"/>
          </a:p>
          <a:p>
            <a:r>
              <a:rPr lang="zh-CN" altLang="en-US" dirty="0"/>
              <a:t>现实场景（电路正确性问题）</a:t>
            </a:r>
            <a:endParaRPr lang="en-US" altLang="zh-CN" dirty="0"/>
          </a:p>
          <a:p>
            <a:endParaRPr lang="en-US" altLang="zh-CN" dirty="0"/>
          </a:p>
          <a:p>
            <a:r>
              <a:rPr lang="zh-CN" altLang="en-US" dirty="0"/>
              <a:t>密码学领域相关问题求解（</a:t>
            </a:r>
            <a:r>
              <a:rPr lang="en-US" altLang="zh-CN" dirty="0" err="1"/>
              <a:t>CryptoMiniSAT</a:t>
            </a:r>
            <a:r>
              <a:rPr lang="zh-CN" altLang="en-US" dirty="0"/>
              <a:t>求解器）</a:t>
            </a:r>
          </a:p>
        </p:txBody>
      </p:sp>
    </p:spTree>
    <p:extLst>
      <p:ext uri="{BB962C8B-B14F-4D97-AF65-F5344CB8AC3E}">
        <p14:creationId xmlns:p14="http://schemas.microsoft.com/office/powerpoint/2010/main" val="258978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BEE43-3B5F-4FE7-BD3A-5546327F26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CAB674-9393-4687-9209-B7DA2C17282E}"/>
              </a:ext>
            </a:extLst>
          </p:cNvPr>
          <p:cNvSpPr>
            <a:spLocks noGrp="1"/>
          </p:cNvSpPr>
          <p:nvPr>
            <p:ph idx="1"/>
          </p:nvPr>
        </p:nvSpPr>
        <p:spPr>
          <a:xfrm>
            <a:off x="838200" y="1931094"/>
            <a:ext cx="10515600" cy="4351338"/>
          </a:xfrm>
        </p:spPr>
        <p:txBody>
          <a:bodyPr/>
          <a:lstStyle/>
          <a:p>
            <a:endParaRPr lang="zh-CN" altLang="en-US"/>
          </a:p>
        </p:txBody>
      </p:sp>
      <p:pic>
        <p:nvPicPr>
          <p:cNvPr id="5" name="图片 4">
            <a:extLst>
              <a:ext uri="{FF2B5EF4-FFF2-40B4-BE49-F238E27FC236}">
                <a16:creationId xmlns:a16="http://schemas.microsoft.com/office/drawing/2014/main" id="{082A2649-2794-45E2-855D-42F560B9C123}"/>
              </a:ext>
            </a:extLst>
          </p:cNvPr>
          <p:cNvPicPr>
            <a:picLocks noChangeAspect="1"/>
          </p:cNvPicPr>
          <p:nvPr/>
        </p:nvPicPr>
        <p:blipFill>
          <a:blip r:embed="rId3"/>
          <a:stretch>
            <a:fillRect/>
          </a:stretch>
        </p:blipFill>
        <p:spPr>
          <a:xfrm>
            <a:off x="2952250" y="124719"/>
            <a:ext cx="5392221" cy="6657918"/>
          </a:xfrm>
          <a:prstGeom prst="rect">
            <a:avLst/>
          </a:prstGeom>
        </p:spPr>
      </p:pic>
    </p:spTree>
    <p:extLst>
      <p:ext uri="{BB962C8B-B14F-4D97-AF65-F5344CB8AC3E}">
        <p14:creationId xmlns:p14="http://schemas.microsoft.com/office/powerpoint/2010/main" val="297775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密码学中代数解析器的应用</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3"/>
          <a:srcRect b="2007"/>
          <a:stretch/>
        </p:blipFill>
        <p:spPr>
          <a:xfrm>
            <a:off x="1024128" y="2208779"/>
            <a:ext cx="6953739" cy="3585695"/>
          </a:xfrm>
          <a:prstGeom prst="rect">
            <a:avLst/>
          </a:prstGeom>
        </p:spPr>
      </p:pic>
    </p:spTree>
    <p:extLst>
      <p:ext uri="{BB962C8B-B14F-4D97-AF65-F5344CB8AC3E}">
        <p14:creationId xmlns:p14="http://schemas.microsoft.com/office/powerpoint/2010/main" val="410585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代数密码分析</a:t>
            </a:r>
          </a:p>
        </p:txBody>
      </p:sp>
      <p:sp>
        <p:nvSpPr>
          <p:cNvPr id="3" name="内容占位符 2"/>
          <p:cNvSpPr>
            <a:spLocks noGrp="1"/>
          </p:cNvSpPr>
          <p:nvPr>
            <p:ph idx="1"/>
          </p:nvPr>
        </p:nvSpPr>
        <p:spPr/>
        <p:txBody>
          <a:bodyPr/>
          <a:lstStyle/>
          <a:p>
            <a:pPr lvl="0" fontAlgn="base">
              <a:lnSpc>
                <a:spcPct val="150000"/>
              </a:lnSpc>
            </a:pPr>
            <a:r>
              <a:rPr lang="zh-CN" altLang="zh-CN" dirty="0"/>
              <a:t>针对加密算法进行代数分析，主要工作由两部分组成：</a:t>
            </a:r>
            <a:endParaRPr lang="en-US" altLang="zh-CN" dirty="0"/>
          </a:p>
          <a:p>
            <a:pPr lvl="0" fontAlgn="base">
              <a:lnSpc>
                <a:spcPct val="150000"/>
              </a:lnSpc>
              <a:buFont typeface="Wingdings" panose="05000000000000000000" pitchFamily="2" charset="2"/>
              <a:buChar char="l"/>
            </a:pPr>
            <a:r>
              <a:rPr lang="zh-CN" altLang="zh-CN" dirty="0"/>
              <a:t>第一步构建加密算法等价的代数方程组；</a:t>
            </a:r>
            <a:endParaRPr lang="en-US" altLang="zh-CN" dirty="0"/>
          </a:p>
          <a:p>
            <a:pPr lvl="0" fontAlgn="base">
              <a:lnSpc>
                <a:spcPct val="150000"/>
              </a:lnSpc>
              <a:buFont typeface="Wingdings" panose="05000000000000000000" pitchFamily="2" charset="2"/>
              <a:buChar char="l"/>
            </a:pPr>
            <a:r>
              <a:rPr lang="zh-CN" altLang="zh-CN" dirty="0"/>
              <a:t>第二步求解该方程组并利用解得的中间变量，恢复加密算法中的密钥等信息。</a:t>
            </a:r>
            <a:endParaRPr lang="zh-CN" altLang="en-US" dirty="0"/>
          </a:p>
          <a:p>
            <a:endParaRPr lang="zh-CN" altLang="en-US" dirty="0"/>
          </a:p>
        </p:txBody>
      </p:sp>
    </p:spTree>
    <p:extLst>
      <p:ext uri="{BB962C8B-B14F-4D97-AF65-F5344CB8AC3E}">
        <p14:creationId xmlns:p14="http://schemas.microsoft.com/office/powerpoint/2010/main" val="176897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代数密码分析</a:t>
            </a:r>
          </a:p>
        </p:txBody>
      </p:sp>
      <p:sp>
        <p:nvSpPr>
          <p:cNvPr id="3" name="内容占位符 2"/>
          <p:cNvSpPr>
            <a:spLocks noGrp="1"/>
          </p:cNvSpPr>
          <p:nvPr>
            <p:ph idx="1"/>
          </p:nvPr>
        </p:nvSpPr>
        <p:spPr/>
        <p:txBody>
          <a:bodyPr/>
          <a:lstStyle/>
          <a:p>
            <a:pPr marL="0" lvl="0" indent="0" eaLnBrk="0" fontAlgn="base" hangingPunct="0">
              <a:lnSpc>
                <a:spcPct val="150000"/>
              </a:lnSpc>
              <a:spcAft>
                <a:spcPct val="0"/>
              </a:spcAft>
              <a:buClrTx/>
              <a:buSzTx/>
              <a:buNone/>
            </a:pPr>
            <a:r>
              <a:rPr lang="zh-CN" altLang="en-US" sz="2000" b="1" dirty="0">
                <a:solidFill>
                  <a:srgbClr val="000000"/>
                </a:solidFill>
                <a:latin typeface="华文楷体" panose="02010600040101010101" pitchFamily="2" charset="-122"/>
                <a:ea typeface="华文楷体" panose="02010600040101010101" pitchFamily="2" charset="-122"/>
              </a:rPr>
              <a:t>通常采用的求解方法有两种：</a:t>
            </a:r>
            <a:endParaRPr lang="en-US" altLang="zh-CN" sz="2000" b="1" dirty="0">
              <a:solidFill>
                <a:srgbClr val="000000"/>
              </a:solidFill>
              <a:latin typeface="华文楷体" panose="02010600040101010101" pitchFamily="2" charset="-122"/>
              <a:ea typeface="华文楷体" panose="02010600040101010101" pitchFamily="2" charset="-122"/>
            </a:endParaRPr>
          </a:p>
          <a:p>
            <a:pPr marL="285750" lvl="0" indent="-285750" eaLnBrk="0" fontAlgn="base" hangingPunct="0">
              <a:lnSpc>
                <a:spcPct val="150000"/>
              </a:lnSpc>
              <a:spcAft>
                <a:spcPct val="0"/>
              </a:spcAft>
              <a:buClrTx/>
              <a:buSzTx/>
              <a:buFont typeface="Arial" panose="020B0604020202020204" pitchFamily="34" charset="0"/>
              <a:buChar char="•"/>
            </a:pPr>
            <a:r>
              <a:rPr lang="zh-CN" altLang="en-US" sz="2000" dirty="0">
                <a:solidFill>
                  <a:srgbClr val="000000"/>
                </a:solidFill>
                <a:latin typeface="华文楷体" panose="02010600040101010101" pitchFamily="2" charset="-122"/>
                <a:ea typeface="华文楷体" panose="02010600040101010101" pitchFamily="2" charset="-122"/>
              </a:rPr>
              <a:t>基于</a:t>
            </a:r>
            <a:r>
              <a:rPr lang="en-US" altLang="zh-CN" sz="2000" dirty="0" err="1">
                <a:solidFill>
                  <a:srgbClr val="FF0000"/>
                </a:solidFill>
                <a:latin typeface="华文楷体" panose="02010600040101010101" pitchFamily="2" charset="-122"/>
                <a:ea typeface="华文楷体" panose="02010600040101010101" pitchFamily="2" charset="-122"/>
              </a:rPr>
              <a:t>Grobner</a:t>
            </a:r>
            <a:r>
              <a:rPr lang="zh-CN" altLang="en-US" sz="2000" dirty="0">
                <a:solidFill>
                  <a:srgbClr val="FF0000"/>
                </a:solidFill>
                <a:latin typeface="华文楷体" panose="02010600040101010101" pitchFamily="2" charset="-122"/>
                <a:ea typeface="华文楷体" panose="02010600040101010101" pitchFamily="2" charset="-122"/>
              </a:rPr>
              <a:t>基</a:t>
            </a:r>
            <a:r>
              <a:rPr lang="zh-CN" altLang="en-US" sz="2000" dirty="0">
                <a:solidFill>
                  <a:srgbClr val="000000"/>
                </a:solidFill>
                <a:latin typeface="华文楷体" panose="02010600040101010101" pitchFamily="2" charset="-122"/>
                <a:ea typeface="华文楷体" panose="02010600040101010101" pitchFamily="2" charset="-122"/>
              </a:rPr>
              <a:t>的求解方法，此理论可以有效将多元多项式进行降阶处理</a:t>
            </a:r>
            <a:endParaRPr lang="en-US" altLang="zh-CN" sz="2000" dirty="0">
              <a:solidFill>
                <a:srgbClr val="000000"/>
              </a:solidFill>
              <a:latin typeface="华文楷体" panose="02010600040101010101" pitchFamily="2" charset="-122"/>
              <a:ea typeface="华文楷体" panose="02010600040101010101" pitchFamily="2" charset="-122"/>
            </a:endParaRPr>
          </a:p>
          <a:p>
            <a:pPr marL="285750" lvl="0" indent="-285750" eaLnBrk="0" fontAlgn="base" hangingPunct="0">
              <a:lnSpc>
                <a:spcPct val="150000"/>
              </a:lnSpc>
              <a:spcAft>
                <a:spcPct val="0"/>
              </a:spcAft>
              <a:buClrTx/>
              <a:buSzTx/>
              <a:buFont typeface="Arial" panose="020B0604020202020204" pitchFamily="34" charset="0"/>
              <a:buChar char="•"/>
            </a:pPr>
            <a:r>
              <a:rPr lang="zh-CN" altLang="en-US" sz="2000" dirty="0">
                <a:solidFill>
                  <a:srgbClr val="000000"/>
                </a:solidFill>
                <a:latin typeface="华文楷体" panose="02010600040101010101" pitchFamily="2" charset="-122"/>
                <a:ea typeface="华文楷体" panose="02010600040101010101" pitchFamily="2" charset="-122"/>
              </a:rPr>
              <a:t>转化为</a:t>
            </a:r>
            <a:r>
              <a:rPr lang="zh-CN" altLang="en-US" sz="2000" dirty="0">
                <a:solidFill>
                  <a:srgbClr val="FF0000"/>
                </a:solidFill>
                <a:latin typeface="华文楷体" panose="02010600040101010101" pitchFamily="2" charset="-122"/>
                <a:ea typeface="华文楷体" panose="02010600040101010101" pitchFamily="2" charset="-122"/>
              </a:rPr>
              <a:t>可满足性（</a:t>
            </a:r>
            <a:r>
              <a:rPr lang="en-US" altLang="zh-CN" sz="2000" dirty="0">
                <a:solidFill>
                  <a:srgbClr val="FF0000"/>
                </a:solidFill>
                <a:latin typeface="华文楷体" panose="02010600040101010101" pitchFamily="2" charset="-122"/>
                <a:ea typeface="华文楷体" panose="02010600040101010101" pitchFamily="2" charset="-122"/>
              </a:rPr>
              <a:t>Satisfiability</a:t>
            </a:r>
            <a:r>
              <a:rPr lang="zh-CN" altLang="en-US" sz="2000" dirty="0">
                <a:solidFill>
                  <a:srgbClr val="FF0000"/>
                </a:solidFill>
                <a:latin typeface="华文楷体" panose="02010600040101010101" pitchFamily="2" charset="-122"/>
                <a:ea typeface="华文楷体" panose="02010600040101010101" pitchFamily="2" charset="-122"/>
              </a:rPr>
              <a:t>）问题</a:t>
            </a:r>
            <a:r>
              <a:rPr lang="zh-CN" altLang="en-US" sz="2000" dirty="0">
                <a:solidFill>
                  <a:srgbClr val="000000"/>
                </a:solidFill>
                <a:latin typeface="华文楷体" panose="02010600040101010101" pitchFamily="2" charset="-122"/>
                <a:ea typeface="华文楷体" panose="02010600040101010101" pitchFamily="2" charset="-122"/>
              </a:rPr>
              <a:t>（</a:t>
            </a:r>
            <a:r>
              <a:rPr lang="en-US" altLang="zh-CN" sz="2000" dirty="0">
                <a:solidFill>
                  <a:srgbClr val="FF0000"/>
                </a:solidFill>
                <a:latin typeface="华文楷体" panose="02010600040101010101" pitchFamily="2" charset="-122"/>
                <a:ea typeface="华文楷体" panose="02010600040101010101" pitchFamily="2" charset="-122"/>
              </a:rPr>
              <a:t>SAT</a:t>
            </a:r>
            <a:r>
              <a:rPr lang="zh-CN" altLang="en-US" sz="2000" dirty="0">
                <a:solidFill>
                  <a:srgbClr val="000000"/>
                </a:solidFill>
                <a:latin typeface="华文楷体" panose="02010600040101010101" pitchFamily="2" charset="-122"/>
                <a:ea typeface="华文楷体" panose="02010600040101010101" pitchFamily="2" charset="-122"/>
              </a:rPr>
              <a:t>），即寻找是否存在满足限定要求的布尔变量的取值集合。</a:t>
            </a:r>
            <a:endParaRPr lang="en-US" altLang="zh-CN" sz="2000" dirty="0">
              <a:solidFill>
                <a:srgbClr val="000000"/>
              </a:solidFill>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41505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加密算法</a:t>
            </a:r>
          </a:p>
        </p:txBody>
      </p:sp>
      <p:pic>
        <p:nvPicPr>
          <p:cNvPr id="4" name="图片 1">
            <a:extLst>
              <a:ext uri="{FF2B5EF4-FFF2-40B4-BE49-F238E27FC236}">
                <a16:creationId xmlns:a16="http://schemas.microsoft.com/office/drawing/2014/main" id="{F9CD6884-85E1-4EDD-A2F3-668CC1E0E6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084832"/>
            <a:ext cx="76771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869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71280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a:t>
            </a:r>
          </a:p>
        </p:txBody>
      </p:sp>
      <p:sp>
        <p:nvSpPr>
          <p:cNvPr id="3" name="内容占位符 2"/>
          <p:cNvSpPr>
            <a:spLocks noGrp="1"/>
          </p:cNvSpPr>
          <p:nvPr>
            <p:ph idx="1"/>
          </p:nvPr>
        </p:nvSpPr>
        <p:spPr/>
        <p:txBody>
          <a:bodyPr/>
          <a:lstStyle/>
          <a:p>
            <a:pPr>
              <a:lnSpc>
                <a:spcPct val="150000"/>
              </a:lnSpc>
            </a:pPr>
            <a:r>
              <a:rPr lang="zh-CN" altLang="en-US" dirty="0"/>
              <a:t>什么是代数解析器</a:t>
            </a:r>
            <a:endParaRPr lang="en-US" altLang="zh-CN" dirty="0"/>
          </a:p>
          <a:p>
            <a:pPr>
              <a:lnSpc>
                <a:spcPct val="150000"/>
              </a:lnSpc>
            </a:pPr>
            <a:r>
              <a:rPr lang="zh-CN" altLang="en-US" dirty="0"/>
              <a:t>代数解析器相关的概念</a:t>
            </a:r>
            <a:endParaRPr lang="en-US" altLang="zh-CN" dirty="0"/>
          </a:p>
          <a:p>
            <a:pPr>
              <a:lnSpc>
                <a:spcPct val="150000"/>
              </a:lnSpc>
            </a:pPr>
            <a:r>
              <a:rPr lang="zh-CN" altLang="en-US" dirty="0"/>
              <a:t>代数解析器解决什么问题</a:t>
            </a:r>
            <a:endParaRPr lang="en-US" altLang="zh-CN" dirty="0"/>
          </a:p>
          <a:p>
            <a:pPr>
              <a:lnSpc>
                <a:spcPct val="150000"/>
              </a:lnSpc>
            </a:pPr>
            <a:r>
              <a:rPr lang="zh-CN" altLang="en-US" dirty="0"/>
              <a:t>为什么密码学中可以用代数解析器</a:t>
            </a:r>
            <a:endParaRPr lang="en-US" altLang="zh-CN" dirty="0"/>
          </a:p>
          <a:p>
            <a:pPr>
              <a:lnSpc>
                <a:spcPct val="150000"/>
              </a:lnSpc>
            </a:pPr>
            <a:r>
              <a:rPr lang="zh-CN" altLang="en-US" dirty="0"/>
              <a:t>在代数解析器方面我们还能做什么（硬件加速）</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5305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什么是代数解析器</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dirty="0"/>
              <a:t>判断</a:t>
            </a:r>
            <a:r>
              <a:rPr lang="en-US" altLang="zh-CN" dirty="0">
                <a:solidFill>
                  <a:srgbClr val="FF0000"/>
                </a:solidFill>
              </a:rPr>
              <a:t>CNF</a:t>
            </a:r>
            <a:r>
              <a:rPr lang="zh-CN" altLang="en-US" dirty="0">
                <a:solidFill>
                  <a:srgbClr val="FF0000"/>
                </a:solidFill>
              </a:rPr>
              <a:t>公式能</a:t>
            </a:r>
            <a:r>
              <a:rPr lang="zh-CN" altLang="en-US" dirty="0"/>
              <a:t>否为真的工具被称为</a:t>
            </a:r>
            <a:r>
              <a:rPr lang="en-US" altLang="zh-CN" dirty="0"/>
              <a:t>SAT</a:t>
            </a:r>
            <a:r>
              <a:rPr lang="zh-CN" altLang="en-US" dirty="0"/>
              <a:t>求解器</a:t>
            </a:r>
            <a:r>
              <a:rPr lang="en-US" altLang="zh-CN" dirty="0"/>
              <a:t>(</a:t>
            </a:r>
            <a:r>
              <a:rPr lang="zh-CN" altLang="en-US" dirty="0"/>
              <a:t>自动化工具角度</a:t>
            </a:r>
            <a:r>
              <a:rPr lang="en-US" altLang="zh-CN" dirty="0"/>
              <a:t>)</a:t>
            </a:r>
          </a:p>
          <a:p>
            <a:pPr>
              <a:lnSpc>
                <a:spcPct val="150000"/>
              </a:lnSpc>
            </a:pPr>
            <a:endParaRPr lang="en-US" altLang="zh-CN" dirty="0"/>
          </a:p>
          <a:p>
            <a:pPr>
              <a:lnSpc>
                <a:spcPct val="150000"/>
              </a:lnSpc>
              <a:buFont typeface="Wingdings" panose="05000000000000000000" pitchFamily="2" charset="2"/>
              <a:buChar char="l"/>
            </a:pPr>
            <a:r>
              <a:rPr lang="zh-CN" altLang="en-US" dirty="0"/>
              <a:t>解决</a:t>
            </a:r>
            <a:r>
              <a:rPr lang="en-US" altLang="zh-CN" dirty="0"/>
              <a:t>SAT</a:t>
            </a:r>
            <a:r>
              <a:rPr lang="zh-CN" altLang="en-US" dirty="0"/>
              <a:t>问题的求解工具，</a:t>
            </a:r>
            <a:r>
              <a:rPr lang="en-US" altLang="zh-CN" dirty="0"/>
              <a:t>SAT</a:t>
            </a:r>
            <a:r>
              <a:rPr lang="zh-CN" altLang="en-US" dirty="0"/>
              <a:t>问题的</a:t>
            </a:r>
            <a:r>
              <a:rPr lang="zh-CN" altLang="en-US" dirty="0">
                <a:solidFill>
                  <a:srgbClr val="FF0000"/>
                </a:solidFill>
              </a:rPr>
              <a:t>布尔公式</a:t>
            </a:r>
            <a:r>
              <a:rPr lang="zh-CN" altLang="en-US" dirty="0"/>
              <a:t>的标准形式是</a:t>
            </a:r>
            <a:r>
              <a:rPr lang="zh-CN" altLang="en-US" dirty="0">
                <a:solidFill>
                  <a:srgbClr val="FF0000"/>
                </a:solidFill>
              </a:rPr>
              <a:t>合取范式（</a:t>
            </a:r>
            <a:r>
              <a:rPr lang="en-US" altLang="zh-CN" dirty="0">
                <a:solidFill>
                  <a:srgbClr val="FF0000"/>
                </a:solidFill>
              </a:rPr>
              <a:t>CNF</a:t>
            </a:r>
            <a:r>
              <a:rPr lang="zh-CN" altLang="en-US" dirty="0">
                <a:solidFill>
                  <a:srgbClr val="FF0000"/>
                </a:solidFill>
              </a:rPr>
              <a:t>）</a:t>
            </a:r>
            <a:endParaRPr lang="en-US" altLang="zh-CN" dirty="0">
              <a:solidFill>
                <a:srgbClr val="FF0000"/>
              </a:solidFill>
            </a:endParaRPr>
          </a:p>
          <a:p>
            <a:pPr>
              <a:lnSpc>
                <a:spcPct val="150000"/>
              </a:lnSpc>
            </a:pPr>
            <a:endParaRPr lang="en-US" altLang="zh-CN" dirty="0"/>
          </a:p>
        </p:txBody>
      </p:sp>
    </p:spTree>
    <p:extLst>
      <p:ext uri="{BB962C8B-B14F-4D97-AF65-F5344CB8AC3E}">
        <p14:creationId xmlns:p14="http://schemas.microsoft.com/office/powerpoint/2010/main" val="333070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pPr>
            <a:endParaRPr lang="en-US" altLang="zh-CN" dirty="0"/>
          </a:p>
          <a:p>
            <a:endParaRPr lang="zh-CN" altLang="en-US" dirty="0"/>
          </a:p>
        </p:txBody>
      </p:sp>
    </p:spTree>
    <p:extLst>
      <p:ext uri="{BB962C8B-B14F-4D97-AF65-F5344CB8AC3E}">
        <p14:creationId xmlns:p14="http://schemas.microsoft.com/office/powerpoint/2010/main" val="287138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CNF</a:t>
            </a:r>
            <a:r>
              <a:rPr lang="zh-CN" altLang="en-US" dirty="0"/>
              <a:t>形式</a:t>
            </a:r>
          </a:p>
        </p:txBody>
      </p:sp>
      <p:sp>
        <p:nvSpPr>
          <p:cNvPr id="3" name="内容占位符 2"/>
          <p:cNvSpPr>
            <a:spLocks noGrp="1"/>
          </p:cNvSpPr>
          <p:nvPr>
            <p:ph idx="1"/>
          </p:nvPr>
        </p:nvSpPr>
        <p:spPr/>
        <p:txBody>
          <a:bodyPr/>
          <a:lstStyle/>
          <a:p>
            <a:pPr>
              <a:lnSpc>
                <a:spcPct val="150000"/>
              </a:lnSpc>
            </a:pPr>
            <a:r>
              <a:rPr lang="zh-CN" altLang="en-US" dirty="0"/>
              <a:t>字：一个布尔变量或一个布尔变量的取反：</a:t>
            </a:r>
            <a:r>
              <a:rPr lang="en-US" altLang="zh-CN" dirty="0"/>
              <a:t>x</a:t>
            </a:r>
            <a:r>
              <a:rPr lang="en-US" altLang="zh-CN" baseline="-25000" dirty="0"/>
              <a:t>1</a:t>
            </a:r>
            <a:r>
              <a:rPr lang="en-US" altLang="zh-CN" dirty="0"/>
              <a:t>,¬x</a:t>
            </a:r>
            <a:r>
              <a:rPr lang="en-US" altLang="zh-CN" baseline="-25000" dirty="0"/>
              <a:t>2</a:t>
            </a:r>
          </a:p>
          <a:p>
            <a:pPr>
              <a:lnSpc>
                <a:spcPct val="150000"/>
              </a:lnSpc>
            </a:pPr>
            <a:r>
              <a:rPr lang="zh-CN" altLang="en-US" dirty="0"/>
              <a:t>子句：一些字的“或”（析取）（布尔加）</a:t>
            </a:r>
            <a:endParaRPr lang="en-US" altLang="zh-CN" dirty="0"/>
          </a:p>
          <a:p>
            <a:pPr>
              <a:lnSpc>
                <a:spcPct val="150000"/>
              </a:lnSpc>
            </a:pPr>
            <a:r>
              <a:rPr lang="zh-CN" altLang="en-US" dirty="0"/>
              <a:t>合取范式</a:t>
            </a:r>
            <a:r>
              <a:rPr lang="en-US" altLang="zh-CN" dirty="0"/>
              <a:t>(CNF)</a:t>
            </a:r>
            <a:r>
              <a:rPr lang="zh-CN" altLang="en-US" dirty="0"/>
              <a:t>：一些子句的“与”（合取）构成的布尔公式</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p:txBody>
      </p:sp>
      <p:sp>
        <p:nvSpPr>
          <p:cNvPr id="4" name="矩形 3"/>
          <p:cNvSpPr/>
          <p:nvPr/>
        </p:nvSpPr>
        <p:spPr>
          <a:xfrm>
            <a:off x="0" y="4607302"/>
            <a:ext cx="2944092" cy="646331"/>
          </a:xfrm>
          <a:prstGeom prst="rect">
            <a:avLst/>
          </a:prstGeom>
        </p:spPr>
        <p:txBody>
          <a:bodyPr wrap="square">
            <a:spAutoFit/>
          </a:bodyPr>
          <a:lstStyle/>
          <a:p>
            <a:r>
              <a:rPr lang="en-US" altLang="zh-CN" sz="3600" i="1" dirty="0">
                <a:latin typeface="CMMI12"/>
              </a:rPr>
              <a:t>a </a:t>
            </a:r>
            <a:r>
              <a:rPr lang="en-US" altLang="zh-CN" sz="3600" dirty="0">
                <a:latin typeface="CMR12"/>
              </a:rPr>
              <a:t>= </a:t>
            </a:r>
            <a:r>
              <a:rPr lang="en-US" altLang="zh-CN" sz="3600" i="1" dirty="0">
                <a:latin typeface="CMMI12"/>
              </a:rPr>
              <a:t>x</a:t>
            </a:r>
            <a:r>
              <a:rPr lang="en-US" altLang="zh-CN" b="0" i="0" u="none" strike="noStrike" baseline="0" dirty="0">
                <a:latin typeface="CMR8"/>
              </a:rPr>
              <a:t>1</a:t>
            </a:r>
            <a:r>
              <a:rPr lang="en-US" altLang="zh-CN" sz="3600" i="1" dirty="0">
                <a:latin typeface="CMMI12"/>
              </a:rPr>
              <a:t>x</a:t>
            </a:r>
            <a:r>
              <a:rPr lang="en-US" altLang="zh-CN" b="0" i="0" u="none" strike="noStrike" baseline="0" dirty="0">
                <a:latin typeface="CMR8"/>
              </a:rPr>
              <a:t>2</a:t>
            </a:r>
            <a:r>
              <a:rPr lang="en-US" altLang="zh-CN" sz="3600" i="1" dirty="0">
                <a:latin typeface="CMMI12"/>
              </a:rPr>
              <a:t>x</a:t>
            </a:r>
            <a:r>
              <a:rPr lang="en-US" altLang="zh-CN" b="0" i="0" u="none" strike="noStrike" baseline="0" dirty="0">
                <a:latin typeface="CMR8"/>
              </a:rPr>
              <a:t>3</a:t>
            </a:r>
            <a:r>
              <a:rPr lang="en-US" altLang="zh-CN" sz="3600" i="1" dirty="0">
                <a:latin typeface="CMMI12"/>
              </a:rPr>
              <a:t>x</a:t>
            </a:r>
            <a:r>
              <a:rPr lang="en-US" altLang="zh-CN" b="0" i="0" u="none" strike="noStrike" baseline="0" dirty="0">
                <a:latin typeface="CMR8"/>
              </a:rPr>
              <a:t>4</a:t>
            </a:r>
            <a:endParaRPr lang="zh-CN" altLang="en-US" sz="3600" dirty="0"/>
          </a:p>
        </p:txBody>
      </p:sp>
      <p:cxnSp>
        <p:nvCxnSpPr>
          <p:cNvPr id="5" name="直接箭头连接符 4"/>
          <p:cNvCxnSpPr/>
          <p:nvPr/>
        </p:nvCxnSpPr>
        <p:spPr>
          <a:xfrm>
            <a:off x="2379691" y="5028880"/>
            <a:ext cx="11988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3578491" y="4719275"/>
            <a:ext cx="8440328" cy="619211"/>
          </a:xfrm>
          <a:prstGeom prst="rect">
            <a:avLst/>
          </a:prstGeom>
        </p:spPr>
      </p:pic>
      <p:sp>
        <p:nvSpPr>
          <p:cNvPr id="7" name="矩形 6"/>
          <p:cNvSpPr/>
          <p:nvPr/>
        </p:nvSpPr>
        <p:spPr>
          <a:xfrm>
            <a:off x="6079877" y="5253633"/>
            <a:ext cx="2834430"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CNF</a:t>
            </a:r>
            <a:r>
              <a:rPr lang="zh-CN" altLang="en-US" sz="5400" dirty="0">
                <a:ln w="0"/>
                <a:solidFill>
                  <a:schemeClr val="accent1"/>
                </a:solidFill>
                <a:effectLst>
                  <a:outerShdw blurRad="38100" dist="25400" dir="5400000" algn="ctr" rotWithShape="0">
                    <a:srgbClr val="6E747A">
                      <a:alpha val="43000"/>
                    </a:srgbClr>
                  </a:outerShdw>
                </a:effectLst>
              </a:rPr>
              <a:t>形式</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635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l"/>
            </a:pPr>
            <a:r>
              <a:rPr lang="zh-CN" altLang="en-US" dirty="0"/>
              <a:t>可满足性问题</a:t>
            </a:r>
            <a:r>
              <a:rPr lang="en-US" altLang="zh-CN" dirty="0"/>
              <a:t>(The propositional satisfiability problem, SAT0)</a:t>
            </a:r>
          </a:p>
          <a:p>
            <a:pPr>
              <a:lnSpc>
                <a:spcPct val="150000"/>
              </a:lnSpc>
              <a:buFont typeface="Wingdings" panose="05000000000000000000" pitchFamily="2" charset="2"/>
              <a:buChar char="l"/>
            </a:pPr>
            <a:r>
              <a:rPr lang="en-US" altLang="zh-CN" dirty="0"/>
              <a:t>SAT</a:t>
            </a:r>
            <a:r>
              <a:rPr lang="zh-CN" altLang="en-US" dirty="0"/>
              <a:t>问题用于判断布尔逻辑公式是否存在一组满足解或者求所有的满足解</a:t>
            </a:r>
            <a:endParaRPr lang="en-US" altLang="zh-CN" dirty="0"/>
          </a:p>
          <a:p>
            <a:pPr>
              <a:lnSpc>
                <a:spcPct val="150000"/>
              </a:lnSpc>
            </a:pPr>
            <a:r>
              <a:rPr lang="zh-CN" altLang="en-US" dirty="0"/>
              <a:t>是第一个被证明的</a:t>
            </a:r>
            <a:r>
              <a:rPr lang="en-US" altLang="zh-CN" dirty="0"/>
              <a:t>NP</a:t>
            </a:r>
            <a:r>
              <a:rPr lang="zh-CN" altLang="en-US" dirty="0"/>
              <a:t>问题</a:t>
            </a:r>
            <a:endParaRPr lang="en-US" altLang="zh-CN" dirty="0"/>
          </a:p>
          <a:p>
            <a:pPr>
              <a:lnSpc>
                <a:spcPct val="150000"/>
              </a:lnSpc>
              <a:buFont typeface="Wingdings" panose="05000000000000000000" pitchFamily="2" charset="2"/>
              <a:buChar char="l"/>
            </a:pPr>
            <a:r>
              <a:rPr lang="en-US" altLang="zh-CN" dirty="0"/>
              <a:t>NP</a:t>
            </a:r>
            <a:r>
              <a:rPr lang="zh-CN" altLang="en-US" dirty="0"/>
              <a:t>问题（就是能在多项式时间验证答案正确与否的问题）</a:t>
            </a:r>
          </a:p>
          <a:p>
            <a:endParaRPr lang="zh-CN" altLang="en-US" dirty="0"/>
          </a:p>
        </p:txBody>
      </p:sp>
    </p:spTree>
    <p:extLst>
      <p:ext uri="{BB962C8B-B14F-4D97-AF65-F5344CB8AC3E}">
        <p14:creationId xmlns:p14="http://schemas.microsoft.com/office/powerpoint/2010/main" val="138571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p:txBody>
          <a:bodyPr/>
          <a:lstStyle/>
          <a:p>
            <a:pPr>
              <a:lnSpc>
                <a:spcPct val="150000"/>
              </a:lnSpc>
            </a:pPr>
            <a:r>
              <a:rPr lang="zh-CN" altLang="en-US" dirty="0"/>
              <a:t>可满足性问题可以描述为：</a:t>
            </a:r>
            <a:endParaRPr lang="en-US" altLang="zh-CN" dirty="0"/>
          </a:p>
          <a:p>
            <a:pPr>
              <a:lnSpc>
                <a:spcPct val="150000"/>
              </a:lnSpc>
            </a:pPr>
            <a:r>
              <a:rPr lang="zh-CN" altLang="en-US" dirty="0"/>
              <a:t>给一个布尔命题公式，找到一组变量的赋值使得该命题公式为 真（即公式可满足），或证明不可能为 真（即不可满足）。</a:t>
            </a:r>
            <a:endParaRPr lang="en-US" altLang="zh-CN" dirty="0"/>
          </a:p>
          <a:p>
            <a:endParaRPr lang="zh-CN" altLang="en-US" dirty="0"/>
          </a:p>
        </p:txBody>
      </p:sp>
    </p:spTree>
    <p:extLst>
      <p:ext uri="{BB962C8B-B14F-4D97-AF65-F5344CB8AC3E}">
        <p14:creationId xmlns:p14="http://schemas.microsoft.com/office/powerpoint/2010/main" val="213737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电路可满足性问题</a:t>
            </a:r>
          </a:p>
        </p:txBody>
      </p:sp>
      <p:sp>
        <p:nvSpPr>
          <p:cNvPr id="3" name="内容占位符 2"/>
          <p:cNvSpPr>
            <a:spLocks noGrp="1"/>
          </p:cNvSpPr>
          <p:nvPr>
            <p:ph idx="1"/>
          </p:nvPr>
        </p:nvSpPr>
        <p:spPr/>
        <p:txBody>
          <a:bodyPr/>
          <a:lstStyle/>
          <a:p>
            <a:r>
              <a:rPr lang="zh-CN" altLang="en-US" dirty="0"/>
              <a:t>电路可满足性问题是最著名的</a:t>
            </a:r>
            <a:r>
              <a:rPr lang="en-US" altLang="zh-CN" dirty="0"/>
              <a:t>NP</a:t>
            </a:r>
            <a:r>
              <a:rPr lang="zh-CN" altLang="en-US" dirty="0"/>
              <a:t>完全问题之一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对一个特定的电路，能否找到一组输入，使得电路的输出为</a:t>
            </a:r>
            <a:r>
              <a:rPr lang="en-US" altLang="zh-CN" dirty="0"/>
              <a:t>T</a:t>
            </a:r>
            <a:endParaRPr lang="zh-CN" altLang="en-US" dirty="0"/>
          </a:p>
        </p:txBody>
      </p:sp>
      <p:pic>
        <p:nvPicPr>
          <p:cNvPr id="4" name="图片 3"/>
          <p:cNvPicPr>
            <a:picLocks noChangeAspect="1"/>
          </p:cNvPicPr>
          <p:nvPr/>
        </p:nvPicPr>
        <p:blipFill>
          <a:blip r:embed="rId3"/>
          <a:stretch>
            <a:fillRect/>
          </a:stretch>
        </p:blipFill>
        <p:spPr>
          <a:xfrm>
            <a:off x="2199005" y="2610831"/>
            <a:ext cx="5474414" cy="2287359"/>
          </a:xfrm>
          <a:prstGeom prst="rect">
            <a:avLst/>
          </a:prstGeom>
        </p:spPr>
      </p:pic>
    </p:spTree>
    <p:extLst>
      <p:ext uri="{BB962C8B-B14F-4D97-AF65-F5344CB8AC3E}">
        <p14:creationId xmlns:p14="http://schemas.microsoft.com/office/powerpoint/2010/main" val="152845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dirty="0"/>
              <a:t>数学求解角度：基于冲突驱动，子句学习</a:t>
            </a:r>
            <a:r>
              <a:rPr lang="en-US" altLang="zh-CN" dirty="0"/>
              <a:t>(the conflict-</a:t>
            </a:r>
            <a:r>
              <a:rPr lang="en-US" altLang="zh-CN" dirty="0" err="1"/>
              <a:t>driven,clause</a:t>
            </a:r>
            <a:r>
              <a:rPr lang="en-US" altLang="zh-CN" dirty="0"/>
              <a:t>-learning</a:t>
            </a:r>
            <a:r>
              <a:rPr lang="zh-CN" altLang="en-US" dirty="0"/>
              <a:t>，简称</a:t>
            </a:r>
            <a:r>
              <a:rPr lang="en-US" altLang="zh-CN" dirty="0"/>
              <a:t>CDCL)</a:t>
            </a:r>
          </a:p>
          <a:p>
            <a:pPr>
              <a:lnSpc>
                <a:spcPct val="150000"/>
              </a:lnSpc>
              <a:buFont typeface="Wingdings" panose="05000000000000000000" pitchFamily="2" charset="2"/>
              <a:buChar char="l"/>
            </a:pPr>
            <a:r>
              <a:rPr lang="zh-CN" altLang="en-US" dirty="0"/>
              <a:t>利用计算机的计算能力设计求解器，高效率的伪遍历排除</a:t>
            </a:r>
          </a:p>
          <a:p>
            <a:pPr>
              <a:lnSpc>
                <a:spcPct val="150000"/>
              </a:lnSpc>
            </a:pPr>
            <a:endParaRPr lang="en-US" altLang="zh-CN" dirty="0"/>
          </a:p>
          <a:p>
            <a:pPr>
              <a:lnSpc>
                <a:spcPct val="150000"/>
              </a:lnSpc>
            </a:pPr>
            <a:endParaRPr lang="en-US" altLang="zh-CN" dirty="0"/>
          </a:p>
        </p:txBody>
      </p:sp>
    </p:spTree>
    <p:extLst>
      <p:ext uri="{BB962C8B-B14F-4D97-AF65-F5344CB8AC3E}">
        <p14:creationId xmlns:p14="http://schemas.microsoft.com/office/powerpoint/2010/main" val="3308950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831</TotalTime>
  <Words>691</Words>
  <Application>Microsoft Office PowerPoint</Application>
  <PresentationFormat>宽屏</PresentationFormat>
  <Paragraphs>91</Paragraphs>
  <Slides>18</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CMMI12</vt:lpstr>
      <vt:lpstr>CMR12</vt:lpstr>
      <vt:lpstr>CMR8</vt:lpstr>
      <vt:lpstr>等线</vt:lpstr>
      <vt:lpstr>华文楷体</vt:lpstr>
      <vt:lpstr>Arial</vt:lpstr>
      <vt:lpstr>Tw Cen MT</vt:lpstr>
      <vt:lpstr>Tw Cen MT Condensed</vt:lpstr>
      <vt:lpstr>Wingdings</vt:lpstr>
      <vt:lpstr>Wingdings 3</vt:lpstr>
      <vt:lpstr>积分</vt:lpstr>
      <vt:lpstr>代数解析器及其密码学领域 的应用与优化</vt:lpstr>
      <vt:lpstr>为什么</vt:lpstr>
      <vt:lpstr>什么是代数解析器</vt:lpstr>
      <vt:lpstr>代数解析器相关概念</vt:lpstr>
      <vt:lpstr>CNF形式</vt:lpstr>
      <vt:lpstr>SAT问题</vt:lpstr>
      <vt:lpstr>SAT问题</vt:lpstr>
      <vt:lpstr>电路可满足性问题</vt:lpstr>
      <vt:lpstr>代数解析器相关概念</vt:lpstr>
      <vt:lpstr>搜寻可满足解</vt:lpstr>
      <vt:lpstr>暴力穷举 vs SAT求解</vt:lpstr>
      <vt:lpstr>代数解析器解决什么问题</vt:lpstr>
      <vt:lpstr>PowerPoint 演示文稿</vt:lpstr>
      <vt:lpstr>密码学中代数解析器的应用</vt:lpstr>
      <vt:lpstr>代数密码分析</vt:lpstr>
      <vt:lpstr>代数密码分析</vt:lpstr>
      <vt:lpstr>加密算法</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代数解析器在密码学领域的应用与优化</dc:title>
  <dc:creator>杨 博麟</dc:creator>
  <cp:lastModifiedBy>杨 博麟</cp:lastModifiedBy>
  <cp:revision>71</cp:revision>
  <dcterms:created xsi:type="dcterms:W3CDTF">2019-11-22T06:52:38Z</dcterms:created>
  <dcterms:modified xsi:type="dcterms:W3CDTF">2019-11-25T13:55:22Z</dcterms:modified>
</cp:coreProperties>
</file>