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1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0" r:id="rId3"/>
    <p:sldId id="263" r:id="rId4"/>
    <p:sldId id="261" r:id="rId5"/>
    <p:sldId id="262" r:id="rId6"/>
    <p:sldId id="264" r:id="rId7"/>
    <p:sldId id="265" r:id="rId8"/>
    <p:sldId id="266" r:id="rId9"/>
    <p:sldId id="269" r:id="rId10"/>
    <p:sldId id="272" r:id="rId11"/>
    <p:sldId id="271" r:id="rId12"/>
    <p:sldId id="267" r:id="rId13"/>
    <p:sldId id="268" r:id="rId14"/>
    <p:sldId id="273" r:id="rId15"/>
    <p:sldId id="274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BB"/>
    <a:srgbClr val="000000"/>
    <a:srgbClr val="00C7B1"/>
    <a:srgbClr val="828383"/>
    <a:srgbClr val="666666"/>
    <a:srgbClr val="4DC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9"/>
    <p:restoredTop sz="82161" autoAdjust="0"/>
  </p:normalViewPr>
  <p:slideViewPr>
    <p:cSldViewPr snapToGrid="0" snapToObjects="1">
      <p:cViewPr varScale="1">
        <p:scale>
          <a:sx n="70" d="100"/>
          <a:sy n="70" d="100"/>
        </p:scale>
        <p:origin x="979" y="58"/>
      </p:cViewPr>
      <p:guideLst/>
    </p:cSldViewPr>
  </p:slideViewPr>
  <p:outlineViewPr>
    <p:cViewPr>
      <p:scale>
        <a:sx n="33" d="100"/>
        <a:sy n="33" d="100"/>
      </p:scale>
      <p:origin x="0" y="-6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90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song Han" userId="80a9d24fded93ad0" providerId="LiveId" clId="{51AA92BF-12D1-4C1F-9B11-DBF82D6CB77E}"/>
    <pc:docChg chg="undo custSel modSld">
      <pc:chgData name="Jinsong Han" userId="80a9d24fded93ad0" providerId="LiveId" clId="{51AA92BF-12D1-4C1F-9B11-DBF82D6CB77E}" dt="2018-10-30T15:21:32.277" v="126" actId="20577"/>
      <pc:docMkLst>
        <pc:docMk/>
      </pc:docMkLst>
      <pc:sldChg chg="modNotesTx">
        <pc:chgData name="Jinsong Han" userId="80a9d24fded93ad0" providerId="LiveId" clId="{51AA92BF-12D1-4C1F-9B11-DBF82D6CB77E}" dt="2018-10-30T14:31:23.177" v="22" actId="6549"/>
        <pc:sldMkLst>
          <pc:docMk/>
          <pc:sldMk cId="1639116266" sldId="268"/>
        </pc:sldMkLst>
      </pc:sldChg>
      <pc:sldChg chg="modNotesTx">
        <pc:chgData name="Jinsong Han" userId="80a9d24fded93ad0" providerId="LiveId" clId="{51AA92BF-12D1-4C1F-9B11-DBF82D6CB77E}" dt="2018-10-30T14:33:33.143" v="60" actId="20577"/>
        <pc:sldMkLst>
          <pc:docMk/>
          <pc:sldMk cId="3587394090" sldId="269"/>
        </pc:sldMkLst>
      </pc:sldChg>
      <pc:sldChg chg="modNotesTx">
        <pc:chgData name="Jinsong Han" userId="80a9d24fded93ad0" providerId="LiveId" clId="{51AA92BF-12D1-4C1F-9B11-DBF82D6CB77E}" dt="2018-10-30T14:36:30.804" v="65" actId="20577"/>
        <pc:sldMkLst>
          <pc:docMk/>
          <pc:sldMk cId="2024366884" sldId="270"/>
        </pc:sldMkLst>
      </pc:sldChg>
      <pc:sldChg chg="modSp modNotesTx">
        <pc:chgData name="Jinsong Han" userId="80a9d24fded93ad0" providerId="LiveId" clId="{51AA92BF-12D1-4C1F-9B11-DBF82D6CB77E}" dt="2018-10-30T13:15:48.778" v="20" actId="20577"/>
        <pc:sldMkLst>
          <pc:docMk/>
          <pc:sldMk cId="1908639919" sldId="271"/>
        </pc:sldMkLst>
        <pc:spChg chg="mod">
          <ac:chgData name="Jinsong Han" userId="80a9d24fded93ad0" providerId="LiveId" clId="{51AA92BF-12D1-4C1F-9B11-DBF82D6CB77E}" dt="2018-10-30T13:09:27.953" v="0" actId="313"/>
          <ac:spMkLst>
            <pc:docMk/>
            <pc:sldMk cId="1908639919" sldId="271"/>
            <ac:spMk id="3" creationId="{00000000-0000-0000-0000-000000000000}"/>
          </ac:spMkLst>
        </pc:spChg>
      </pc:sldChg>
      <pc:sldChg chg="modNotesTx">
        <pc:chgData name="Jinsong Han" userId="80a9d24fded93ad0" providerId="LiveId" clId="{51AA92BF-12D1-4C1F-9B11-DBF82D6CB77E}" dt="2018-10-30T14:41:14.283" v="73" actId="20577"/>
        <pc:sldMkLst>
          <pc:docMk/>
          <pc:sldMk cId="2686750" sldId="272"/>
        </pc:sldMkLst>
      </pc:sldChg>
      <pc:sldChg chg="modNotesTx">
        <pc:chgData name="Jinsong Han" userId="80a9d24fded93ad0" providerId="LiveId" clId="{51AA92BF-12D1-4C1F-9B11-DBF82D6CB77E}" dt="2018-10-30T15:21:32.277" v="126" actId="20577"/>
        <pc:sldMkLst>
          <pc:docMk/>
          <pc:sldMk cId="2252698289" sldId="28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D33A1-6D17-2C4C-B4C2-C83DB37352CC}" type="datetimeFigureOut">
              <a:rPr lang="en-US" smtClean="0">
                <a:latin typeface="Arial" charset="0"/>
              </a:rPr>
              <a:t>12/1/2019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9171E-5108-1245-8B63-E8B205C9AF87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542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fld id="{5B96CA4F-2197-CC40-B4FC-798A937A9DC6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fld id="{02322656-8894-1544-92AA-01B3CF5E61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5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This work is going to propose a </a:t>
            </a:r>
            <a:r>
              <a:rPr lang="en-US" altLang="zh-CN" sz="1600" cap="none" dirty="0"/>
              <a:t>Fluctuating Power Logic</a:t>
            </a:r>
            <a:r>
              <a:rPr lang="en-US" altLang="zh-CN" baseline="0" dirty="0"/>
              <a:t>. This is a joint work done by my tutor Fan Zhang and my </a:t>
            </a:r>
            <a:r>
              <a:rPr lang="en-US" altLang="zh-CN" baseline="0" dirty="0" err="1"/>
              <a:t>parteners</a:t>
            </a:r>
            <a:r>
              <a:rPr lang="en-US" altLang="zh-CN" baseline="0" dirty="0"/>
              <a:t> in Zhejiang University.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947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For the purpose of illustration and for the sake of page limitation, only the case of n = 4 is applied and verified in the same test bench for both algorithms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compiling and synthesis by Design Compiler (DC)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 this simulation setup, all power traces are acquired from ideal digital circuits by detailed transistor level simulation through HSPICE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applied experiment setup consists of two 4/8-bit input registers(Data, Key), one 4/8-bit output register, one 4/8-bit XOR gate and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SBox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module from the PRESENT/AES algorithms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45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 be specific, the Gate equivalents (GE) of SC-, FPL- and WDDL-based testbench implementations are summarized in the first row of Table. I.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47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SCA in the title means side channel analysis. And it cares about the power dissipation correlations with switching operations</a:t>
            </a:r>
          </a:p>
          <a:p>
            <a:pPr marL="0" indent="0">
              <a:buNone/>
            </a:pPr>
            <a:r>
              <a:rPr lang="en-US" altLang="zh-CN" sz="1600" dirty="0"/>
              <a:t>We investigated that Major power consumption comes from the clock distribution network and Flip-Flops (FFs) (about 30%-60% of the whole consumption is from FF</a:t>
            </a:r>
          </a:p>
          <a:p>
            <a:pPr marL="0" indent="0">
              <a:buNone/>
            </a:pPr>
            <a:r>
              <a:rPr lang="en-US" altLang="zh-CN" sz="1600" dirty="0"/>
              <a:t>So our work concentrate on </a:t>
            </a:r>
            <a:r>
              <a:rPr lang="en-US" altLang="zh-CN" sz="1600" dirty="0" err="1"/>
              <a:t>modifiyng</a:t>
            </a:r>
            <a:r>
              <a:rPr lang="en-US" altLang="zh-CN" sz="1600" dirty="0"/>
              <a:t> the flip-flops</a:t>
            </a:r>
          </a:p>
          <a:p>
            <a:pPr marL="0" indent="0">
              <a:buNone/>
            </a:pPr>
            <a:endParaRPr lang="zh-CN" altLang="en-US" sz="16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58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two mainstream SCA countermeasures are hiding and masking.</a:t>
            </a:r>
          </a:p>
          <a:p>
            <a:r>
              <a:rPr lang="en-US" altLang="zh-CN" dirty="0"/>
              <a:t>Hiding means we can use noise, clock randomizer or dual-rail </a:t>
            </a:r>
            <a:r>
              <a:rPr lang="en-US" altLang="zh-CN" dirty="0" err="1"/>
              <a:t>precharge</a:t>
            </a:r>
            <a:r>
              <a:rPr lang="en-US" altLang="zh-CN" dirty="0"/>
              <a:t> logics to hide the dependence of the power consumption with data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23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masking and hiding is used to remove the dependence of the two parts.</a:t>
            </a:r>
          </a:p>
          <a:p>
            <a:r>
              <a:rPr lang="en-US" altLang="zh-CN" dirty="0"/>
              <a:t>Our work aims to remove the correlation between key-dependent data and power dissipation directly, regardless of whether the power model is known to the adversary.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727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CVL unit consists of n NMOS and n diodes</a:t>
            </a:r>
          </a:p>
          <a:p>
            <a:r>
              <a:rPr lang="en-US" altLang="zh-CN" dirty="0"/>
              <a:t>Then it has one PMOS and one n-input OR-gate</a:t>
            </a:r>
          </a:p>
          <a:p>
            <a:r>
              <a:rPr lang="en-US" altLang="zh-CN" dirty="0"/>
              <a:t>The input of the OR-gate is controlled by PRNG</a:t>
            </a:r>
          </a:p>
          <a:p>
            <a:r>
              <a:rPr lang="en-US" altLang="zh-CN" dirty="0"/>
              <a:t>And the CVL unit will produce a voltage drop</a:t>
            </a:r>
          </a:p>
          <a:p>
            <a:r>
              <a:rPr lang="en-US" altLang="zh-CN" dirty="0"/>
              <a:t>Use </a:t>
            </a:r>
            <a:r>
              <a:rPr lang="en-US" altLang="zh-CN" dirty="0" err="1"/>
              <a:t>vddm</a:t>
            </a:r>
            <a:r>
              <a:rPr lang="en-US" altLang="zh-CN" dirty="0"/>
              <a:t> to substitute the VDD with a random voltage drop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56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K=0</a:t>
            </a:r>
            <a:r>
              <a:rPr lang="zh-CN" altLang="en-US" dirty="0"/>
              <a:t> 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NMOS</a:t>
            </a:r>
            <a:r>
              <a:rPr lang="zh-CN" altLang="en-US" dirty="0"/>
              <a:t> </a:t>
            </a:r>
            <a:r>
              <a:rPr lang="en-US" altLang="zh-CN" dirty="0"/>
              <a:t>are shut off, the OR-gate output digital 0</a:t>
            </a:r>
          </a:p>
          <a:p>
            <a:r>
              <a:rPr lang="en-US" altLang="zh-CN" dirty="0"/>
              <a:t>K=1 only one of </a:t>
            </a:r>
            <a:r>
              <a:rPr lang="en-US" altLang="zh-CN" dirty="0" err="1"/>
              <a:t>Vmi</a:t>
            </a:r>
            <a:r>
              <a:rPr lang="en-US" altLang="zh-CN" dirty="0"/>
              <a:t> equal to 1</a:t>
            </a:r>
          </a:p>
          <a:p>
            <a:r>
              <a:rPr lang="en-US" altLang="zh-CN" dirty="0"/>
              <a:t>k=&gt;1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Depending on the values of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VMi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in the CVL unit, there are different values of Ra and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Vdp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resulting in different discrete power consumptions for some fixed data transition in the whole FPL circuit.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75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components in the original circuit C can be split into two parts,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i.e.,those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on and off the critical paths denoted as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CPi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and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NCPi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respectively.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3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critical paths are marked in brown and those components off the critical paths which are connected with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VDDm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are marked in blue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024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When the FF makes a 0 to 1 or 1 to 0 transition during the clock pulse window (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tCLKp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), one of the pass-transistor gates controlled by D or DB is switched off while the other one outputs 0. So the short-circuit path is shut down, i.e., the CU is off.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Otherwise, when the inputs of FF keep unchanged, the CU is turned on, which consumes compensatory dynamic power during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CLKp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 aforementioned, the total power of FPL-FF (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Ptotal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consists of three parts: the power of original FF (PFF ), the power of CVL unit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(PCV L) and the power of CU (PCU). So the randomness of power is derived from the uncertain sum of three parts relying on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VDDm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290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88950" cy="6857998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50000"/>
              </a:lnSpc>
              <a:buNone/>
              <a:defRPr sz="2400" b="0" i="0">
                <a:solidFill>
                  <a:srgbClr val="000000"/>
                </a:solidFill>
                <a:latin typeface="+mj-lt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 and Instructor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rgbClr val="005BBB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2" descr="“computer science zhejiang university logo”的图片搜索结果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5237766"/>
            <a:ext cx="1890203" cy="94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52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3 level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566928" y="2185416"/>
            <a:ext cx="10515600" cy="3848100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buClr>
                <a:srgbClr val="005BBB"/>
              </a:buClr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800100" indent="-342900">
              <a:lnSpc>
                <a:spcPct val="100000"/>
              </a:lnSpc>
              <a:buClr>
                <a:srgbClr val="005BBB"/>
              </a:buClr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1143000" algn="l"/>
              </a:tabLs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  <p:sp>
        <p:nvSpPr>
          <p:cNvPr id="5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059284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3600" b="0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54941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10515600" cy="3732425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457200" marR="0" indent="-406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ct val="100000"/>
              <a:buFont typeface="Arial" charset="0"/>
              <a:buChar char="•"/>
              <a:tabLst/>
              <a:defRPr sz="2400" b="0" i="0" spc="-5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800089" indent="-342900"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 Text</a:t>
            </a:r>
          </a:p>
        </p:txBody>
      </p:sp>
      <p:sp>
        <p:nvSpPr>
          <p:cNvPr id="6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05040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b="0" baseline="0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074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889820" y="5795302"/>
            <a:ext cx="1302179" cy="1062698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66928" y="2320111"/>
            <a:ext cx="10515600" cy="3813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66928" y="1167891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6"/>
          <p:cNvSpPr txBox="1">
            <a:spLocks/>
          </p:cNvSpPr>
          <p:nvPr userDrawn="1"/>
        </p:nvSpPr>
        <p:spPr>
          <a:xfrm>
            <a:off x="10255504" y="6240989"/>
            <a:ext cx="725424" cy="5345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00" b="1" i="0" kern="1200">
                <a:solidFill>
                  <a:srgbClr val="828383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5D2C3-7EB9-F849-9C19-1CC92E2870ED}" type="slidenum">
              <a:rPr lang="en-US" sz="1600" b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en-US" sz="16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" name="Picture 2" descr="“computer science zhejiang university logo”的图片搜索结果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" y="-2"/>
            <a:ext cx="1890203" cy="94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5"/>
          <p:cNvSpPr txBox="1">
            <a:spLocks/>
          </p:cNvSpPr>
          <p:nvPr userDrawn="1"/>
        </p:nvSpPr>
        <p:spPr>
          <a:xfrm>
            <a:off x="2505456" y="334265"/>
            <a:ext cx="6638544" cy="336346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5BBB"/>
              </a:buClr>
              <a:buFont typeface="Arial" panose="020B0604020202020204" pitchFamily="34" charset="0"/>
              <a:buNone/>
              <a:defRPr sz="2400" b="0" i="0" kern="1200" baseline="0">
                <a:solidFill>
                  <a:srgbClr val="000000"/>
                </a:solidFill>
                <a:latin typeface="+mj-lt"/>
                <a:ea typeface="Georgia" charset="0"/>
                <a:cs typeface="Georgia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5BBB"/>
              </a:buClr>
              <a:buFont typeface="LucidaGrande" charset="0"/>
              <a:buChar char="-"/>
              <a:defRPr sz="1800" kern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050" y="851445"/>
            <a:ext cx="11387761" cy="20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3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898" r:id="rId2"/>
    <p:sldLayoutId id="2147483907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2"/>
          </a:solidFill>
          <a:latin typeface="+mj-lt"/>
          <a:ea typeface="Georgia" charset="0"/>
          <a:cs typeface="Georgia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BBB"/>
        </a:buClr>
        <a:buFont typeface="Arial" panose="020B0604020202020204" pitchFamily="34" charset="0"/>
        <a:buChar char="•"/>
        <a:defRPr sz="24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1143000" marR="0" indent="-228600" algn="l" defTabSz="914400" rtl="0" eaLnBrk="1" fontAlgn="auto" latinLnBrk="0" hangingPunct="1">
        <a:lnSpc>
          <a:spcPts val="2300"/>
        </a:lnSpc>
        <a:spcBef>
          <a:spcPts val="500"/>
        </a:spcBef>
        <a:spcAft>
          <a:spcPts val="0"/>
        </a:spcAft>
        <a:buClr>
          <a:srgbClr val="005BBB"/>
        </a:buClr>
        <a:buSzTx/>
        <a:buFont typeface="LucidaGrande" charset="0"/>
        <a:buChar char="-"/>
        <a:tabLst/>
        <a:defRPr sz="20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58367" y="3968497"/>
            <a:ext cx="7746724" cy="1416304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Fan Zhang,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Bolin Yang, </a:t>
            </a:r>
            <a:r>
              <a:rPr lang="en-US" altLang="zh-CN" dirty="0" err="1">
                <a:solidFill>
                  <a:schemeClr val="tx1"/>
                </a:solidFill>
              </a:rPr>
              <a:t>Bojie</a:t>
            </a:r>
            <a:r>
              <a:rPr lang="en-US" altLang="zh-CN" dirty="0">
                <a:solidFill>
                  <a:schemeClr val="tx1"/>
                </a:solidFill>
              </a:rPr>
              <a:t> Yang, </a:t>
            </a:r>
            <a:r>
              <a:rPr lang="en-US" altLang="zh-CN" dirty="0" err="1">
                <a:solidFill>
                  <a:schemeClr val="tx1"/>
                </a:solidFill>
              </a:rPr>
              <a:t>Yiran</a:t>
            </a:r>
            <a:r>
              <a:rPr lang="en-US" altLang="zh-CN" dirty="0">
                <a:solidFill>
                  <a:schemeClr val="tx1"/>
                </a:solidFill>
              </a:rPr>
              <a:t> Zhang, </a:t>
            </a:r>
            <a:r>
              <a:rPr lang="en-US" altLang="zh-CN" dirty="0" err="1">
                <a:solidFill>
                  <a:schemeClr val="tx1"/>
                </a:solidFill>
              </a:rPr>
              <a:t>Shivam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Bhasin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dirty="0" err="1">
                <a:solidFill>
                  <a:schemeClr val="tx1"/>
                </a:solidFill>
              </a:rPr>
              <a:t>Kui</a:t>
            </a:r>
            <a:r>
              <a:rPr lang="en-US" altLang="zh-CN" dirty="0">
                <a:solidFill>
                  <a:schemeClr val="tx1"/>
                </a:solidFill>
              </a:rPr>
              <a:t> Ren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58368" y="1490472"/>
            <a:ext cx="10240860" cy="2386584"/>
          </a:xfrm>
        </p:spPr>
        <p:txBody>
          <a:bodyPr/>
          <a:lstStyle/>
          <a:p>
            <a:r>
              <a:rPr lang="en-US" altLang="zh-CN" sz="4800" cap="none" dirty="0"/>
              <a:t>Fluctuating Power Logic: </a:t>
            </a:r>
            <a:br>
              <a:rPr lang="en-US" altLang="zh-CN" sz="4800" cap="none" dirty="0"/>
            </a:br>
            <a:r>
              <a:rPr lang="en-US" altLang="zh-CN" sz="4800" cap="none" dirty="0"/>
              <a:t>SCA Protection By V</a:t>
            </a:r>
            <a:r>
              <a:rPr lang="en-US" altLang="zh-CN" sz="4800" cap="none" baseline="-25000" dirty="0"/>
              <a:t>DD</a:t>
            </a:r>
            <a:r>
              <a:rPr lang="en-US" altLang="zh-CN" sz="4800" cap="none" dirty="0"/>
              <a:t> Randomization At The Cell-level</a:t>
            </a:r>
            <a:endParaRPr lang="en-US" sz="4800" cap="none" dirty="0"/>
          </a:p>
        </p:txBody>
      </p:sp>
    </p:spTree>
    <p:extLst>
      <p:ext uri="{BB962C8B-B14F-4D97-AF65-F5344CB8AC3E}">
        <p14:creationId xmlns:p14="http://schemas.microsoft.com/office/powerpoint/2010/main" val="4252218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105B43A-A9B9-42C0-A9A7-0010ED6F361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CP: circuit on critical path</a:t>
            </a:r>
          </a:p>
          <a:p>
            <a:r>
              <a:rPr lang="en-US" altLang="zh-CN" sz="2800" dirty="0"/>
              <a:t>NCP: circuit on non-critical path</a:t>
            </a:r>
            <a:endParaRPr lang="zh-CN" altLang="en-US" sz="2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5348497-1149-4878-9B35-A71068589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cascade voltage logic(CVL)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6D6D901-DCC3-4664-94AB-CDA5C64A2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42" y="3429000"/>
            <a:ext cx="8713746" cy="289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6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2DAE2ED-16EA-4194-B690-97A91408083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Critical paths marked in brown</a:t>
            </a:r>
          </a:p>
          <a:p>
            <a:r>
              <a:rPr lang="en-US" altLang="zh-CN" dirty="0"/>
              <a:t>Non-critical paths marked in blue</a:t>
            </a:r>
          </a:p>
          <a:p>
            <a:r>
              <a:rPr lang="en-US" altLang="zh-CN" dirty="0"/>
              <a:t>Transistors connected with </a:t>
            </a:r>
            <a:r>
              <a:rPr lang="en-US" altLang="zh-CN" dirty="0" err="1"/>
              <a:t>VDD</a:t>
            </a:r>
            <a:r>
              <a:rPr lang="en-US" altLang="zh-CN" baseline="-25000" dirty="0" err="1"/>
              <a:t>m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	marked in grey  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BFC8AC4-1B0B-418D-BBB4-17D77E82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Modified FF with FPL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1979C5-0E82-4994-A960-7A2E2F8C5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362" y="1356865"/>
            <a:ext cx="5747401" cy="502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59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C093D86-76D3-46B5-805D-F0D1F813C3C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the power consumption for variant data transitions (0 →1 and 1→0) is larger than that for invariant ones (0→0 and 1→1)</a:t>
            </a:r>
          </a:p>
          <a:p>
            <a:r>
              <a:rPr lang="en-US" altLang="zh-CN" dirty="0"/>
              <a:t>When the FF makes a 0→1 or 1→0</a:t>
            </a:r>
          </a:p>
          <a:p>
            <a:pPr marL="0" indent="0">
              <a:buNone/>
            </a:pPr>
            <a:r>
              <a:rPr lang="en-US" altLang="zh-CN" dirty="0"/>
              <a:t>	the CU is off</a:t>
            </a:r>
          </a:p>
          <a:p>
            <a:r>
              <a:rPr lang="en-US" altLang="zh-CN" dirty="0"/>
              <a:t>when the inputs of FF keep unchanged</a:t>
            </a:r>
          </a:p>
          <a:p>
            <a:pPr marL="0" indent="0">
              <a:buNone/>
            </a:pPr>
            <a:r>
              <a:rPr lang="en-US" altLang="zh-CN" dirty="0"/>
              <a:t>	the CU is turned on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E9B6BED-E651-4289-8242-7161559F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compensatory unit (CU)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6349635-BD07-4A18-8106-D3DE6D728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351" y="2889476"/>
            <a:ext cx="3156177" cy="227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15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B6FC00-3FDC-473B-BD7E-3A85676BF2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928" y="1815302"/>
            <a:ext cx="10515600" cy="3848100"/>
          </a:xfrm>
        </p:spPr>
        <p:txBody>
          <a:bodyPr/>
          <a:lstStyle/>
          <a:p>
            <a:r>
              <a:rPr lang="en-US" altLang="zh-CN" sz="3200" dirty="0"/>
              <a:t>Testbench</a:t>
            </a:r>
            <a:endParaRPr lang="zh-CN" altLang="en-US" sz="3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9D8FFD0-0885-4D92-B0EE-4F9E93F9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Simulation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B7D7D9-53FD-4E23-AD8B-6A57B3E91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28" y="2457559"/>
            <a:ext cx="79052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58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53AF7A3-EA6E-432A-9C23-A9E1F7EC31B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GE</a:t>
            </a:r>
            <a:r>
              <a:rPr lang="zh-CN" altLang="en-US" dirty="0"/>
              <a:t>）</a:t>
            </a:r>
            <a:r>
              <a:rPr lang="en-US" altLang="zh-CN" dirty="0"/>
              <a:t>Gate equivalents</a:t>
            </a:r>
          </a:p>
          <a:p>
            <a:r>
              <a:rPr lang="en-US" altLang="zh-CN" dirty="0"/>
              <a:t>(SC-FF)  standard-cell-based FF</a:t>
            </a:r>
          </a:p>
          <a:p>
            <a:r>
              <a:rPr lang="en-US" altLang="zh-CN" dirty="0"/>
              <a:t>(WDDL) dynamic differential logic 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9B68D36-8E6B-4B3C-8AB9-89CB2D36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 results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14B229-195F-449F-AA01-441F3875F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57" y="3828934"/>
            <a:ext cx="11070421" cy="246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06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9BC46AF-4035-4089-B7FC-BB5372F7A0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928" y="1507671"/>
            <a:ext cx="10515600" cy="3848100"/>
          </a:xfrm>
        </p:spPr>
        <p:txBody>
          <a:bodyPr/>
          <a:lstStyle/>
          <a:p>
            <a:r>
              <a:rPr lang="en-US" altLang="zh-CN" sz="3200" dirty="0"/>
              <a:t>Correlation vs. number of traces</a:t>
            </a:r>
          </a:p>
          <a:p>
            <a:pPr marL="0" indent="0">
              <a:buNone/>
            </a:pPr>
            <a:r>
              <a:rPr lang="en-US" altLang="zh-CN" sz="3200" dirty="0"/>
              <a:t>Standard AES                           FPL AES</a:t>
            </a:r>
            <a:endParaRPr lang="zh-CN" altLang="en-US" sz="3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A107608-763D-4B7F-9941-DB3CF5C08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Comparation(AES)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6AC7DA-4B4E-4BEF-B2D6-155C24D0D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607432"/>
            <a:ext cx="5146500" cy="40929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1EC4D41-CCAB-49FC-9F9C-019837210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1" y="2722687"/>
            <a:ext cx="5146500" cy="402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44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D51678B-7E47-4879-900F-220F164BF3B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928" y="1673787"/>
            <a:ext cx="10515600" cy="3848100"/>
          </a:xfrm>
        </p:spPr>
        <p:txBody>
          <a:bodyPr/>
          <a:lstStyle/>
          <a:p>
            <a:r>
              <a:rPr lang="en-US" altLang="zh-CN" sz="3200" dirty="0"/>
              <a:t>Correlation vs. length of a trace</a:t>
            </a:r>
          </a:p>
          <a:p>
            <a:r>
              <a:rPr lang="en-US" altLang="zh-CN" sz="3200" dirty="0"/>
              <a:t>Standard AES                        PFL AES</a:t>
            </a:r>
            <a:endParaRPr lang="zh-CN" altLang="en-US" sz="3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B1FA917-7E0B-410A-8496-4B78991F3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Comparation(AES)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504EBC-4E3C-4BA6-B68D-64B84C07D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43" y="2873829"/>
            <a:ext cx="4381257" cy="3429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A0D97A3-1486-43F8-9AC0-2D4F8B793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662" y="2873829"/>
            <a:ext cx="4302903" cy="338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83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D0CD491-143B-4169-B4E0-6CDE331C02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927" y="1567086"/>
            <a:ext cx="10515600" cy="3848100"/>
          </a:xfrm>
        </p:spPr>
        <p:txBody>
          <a:bodyPr/>
          <a:lstStyle/>
          <a:p>
            <a:r>
              <a:rPr lang="en-US" altLang="zh-CN" sz="3200" dirty="0"/>
              <a:t>Correlation vs. number of traces</a:t>
            </a:r>
          </a:p>
          <a:p>
            <a:r>
              <a:rPr lang="en-US" altLang="zh-CN" sz="3200" dirty="0"/>
              <a:t>Standard                                 FPL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14C11E1-6641-4425-8AA0-B7EB24AF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Comparation(PRESENT)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6A1F9E-E899-4923-98A3-2DDBA3F4E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7" y="2728053"/>
            <a:ext cx="4712643" cy="37429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CECBB4-2A5B-4926-979A-92BC0EC38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662" y="2796030"/>
            <a:ext cx="4589024" cy="360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62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360A4F5-11FE-46C8-8F47-2496BA88A0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928" y="1793531"/>
            <a:ext cx="10515600" cy="3848100"/>
          </a:xfrm>
        </p:spPr>
        <p:txBody>
          <a:bodyPr/>
          <a:lstStyle/>
          <a:p>
            <a:r>
              <a:rPr lang="en-US" altLang="zh-CN" sz="3200" dirty="0"/>
              <a:t>Correlation vs. length of a trace</a:t>
            </a:r>
          </a:p>
          <a:p>
            <a:r>
              <a:rPr lang="en-US" altLang="zh-CN" sz="3200" dirty="0"/>
              <a:t>Standard                             FPL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C83C413-911E-48E1-9F6F-24D4D27E8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Comparation(PRESENT)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80BC6B-144F-4B4E-8476-4FBB794C3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" y="2940809"/>
            <a:ext cx="4592901" cy="35119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FA089C4-6E49-4BD0-BD5C-0BA77D225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927" y="2940810"/>
            <a:ext cx="4592901" cy="354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08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F878810-7FB6-47C1-9265-738B5DCC56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3200" dirty="0"/>
              <a:t>proposed a power-diffusing logic named as fluctuating power logic (FPL)</a:t>
            </a:r>
          </a:p>
          <a:p>
            <a:r>
              <a:rPr lang="en-US" altLang="zh-CN" sz="3200" dirty="0"/>
              <a:t>analyzed side-channel security on PRESENT/AES implementation</a:t>
            </a:r>
          </a:p>
          <a:p>
            <a:r>
              <a:rPr lang="en-US" altLang="zh-CN" sz="3200" dirty="0"/>
              <a:t>compared FPL with standard-cell-based and WDDL-based implementation</a:t>
            </a:r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15003A-D450-4BB3-BFA8-F1302C2D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6469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FADE950-4238-4C8B-971C-B55C997119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600" dirty="0"/>
              <a:t>1. Introduction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2. FPL scheme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3. Simulation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4. Conclusion</a:t>
            </a:r>
            <a:endParaRPr lang="zh-CN" altLang="en-US" sz="3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337F567-FFDE-47AA-A0A8-8764DC85E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6241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8921638-2199-429B-A098-AD6FF0C0358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928" y="1638878"/>
            <a:ext cx="11320272" cy="3848100"/>
          </a:xfrm>
        </p:spPr>
        <p:txBody>
          <a:bodyPr/>
          <a:lstStyle/>
          <a:p>
            <a:r>
              <a:rPr lang="en-US" altLang="zh-CN" sz="3600" dirty="0"/>
              <a:t>Side-Channel Analysis</a:t>
            </a:r>
          </a:p>
          <a:p>
            <a:pPr marL="0" indent="0">
              <a:buNone/>
            </a:pPr>
            <a:r>
              <a:rPr lang="en-US" altLang="zh-CN" sz="3200" dirty="0"/>
              <a:t>Power dissipation correlates to switching operations</a:t>
            </a:r>
          </a:p>
          <a:p>
            <a:pPr marL="0" indent="0">
              <a:buNone/>
            </a:pPr>
            <a:r>
              <a:rPr lang="en-US" altLang="zh-CN" sz="3200" dirty="0"/>
              <a:t>Major power consumption comes from the clock distribution network and Flip-Flops </a:t>
            </a:r>
          </a:p>
          <a:p>
            <a:pPr marL="0" indent="0">
              <a:buNone/>
            </a:pPr>
            <a:r>
              <a:rPr lang="en-US" altLang="zh-CN" sz="3200" dirty="0"/>
              <a:t>(FFs) (estimated 30%-60%)</a:t>
            </a:r>
            <a:endParaRPr lang="zh-CN" altLang="en-US" sz="3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B9B75C1-99D3-466D-85F5-98B9EADD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Introduction</a:t>
            </a:r>
            <a:endParaRPr lang="zh-CN" altLang="en-US" dirty="0"/>
          </a:p>
        </p:txBody>
      </p:sp>
      <p:pic>
        <p:nvPicPr>
          <p:cNvPr id="4" name="Picture 35">
            <a:extLst>
              <a:ext uri="{FF2B5EF4-FFF2-40B4-BE49-F238E27FC236}">
                <a16:creationId xmlns:a16="http://schemas.microsoft.com/office/drawing/2014/main" id="{D6D7B43E-F0C5-460C-9C7A-74D1F54FB0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6486" y="3562928"/>
            <a:ext cx="5013892" cy="3151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903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3C9DA0B-E1AC-4BE1-A92F-D1392501FE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Hiding</a:t>
            </a:r>
            <a:r>
              <a:rPr lang="en-US" altLang="zh-CN" sz="3200" dirty="0"/>
              <a:t> :noise, clock randomizer, dual-rail </a:t>
            </a:r>
            <a:r>
              <a:rPr lang="en-US" altLang="zh-CN" sz="3200" dirty="0" err="1"/>
              <a:t>precharge</a:t>
            </a:r>
            <a:r>
              <a:rPr lang="en-US" altLang="zh-CN" sz="3200" dirty="0"/>
              <a:t> logics 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Masking</a:t>
            </a:r>
            <a:r>
              <a:rPr lang="en-US" altLang="zh-CN" sz="3200" dirty="0"/>
              <a:t>: algorithm level, hardware level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C529C24-48D0-4E02-8655-3B6BA510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Mainstream SCA countermeasures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626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0CB29AE-3FA5-4DD5-BDED-26E218537B9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0839FEE-9E32-4CCA-B6E9-D5EB418A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</a:t>
            </a:r>
            <a:r>
              <a:rPr lang="en-US" altLang="zh-CN" dirty="0" err="1"/>
              <a:t>countermeasure:FPL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5EA8F4-AFEE-477E-90FC-CAADFA7A7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27" y="2293156"/>
            <a:ext cx="9691169" cy="38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8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106545D-4D2E-427D-8585-D1E556880C4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927" y="1743981"/>
            <a:ext cx="11173127" cy="38481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We propose a novel cell-level logic:</a:t>
            </a:r>
            <a:r>
              <a:rPr lang="zh-CN" altLang="en-US" sz="2800" dirty="0"/>
              <a:t> </a:t>
            </a:r>
            <a:r>
              <a:rPr lang="en-US" altLang="zh-CN" sz="2800" dirty="0"/>
              <a:t>Fluctuating power logic(FPL)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We analyzed side-channel security on PRESENT/AES implementation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We compared FPL with standard-cell-based and WDDL-based implementation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2C5E491-FA3A-4682-ACC7-95B9FACB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contributions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490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52924A7-E7FE-41B2-AC34-B11CBF6D2F7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The proposed logic is highlighted with a modified secure FF.</a:t>
            </a:r>
            <a:endParaRPr lang="en-US" altLang="zh-CN" sz="36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This scheme is based on a </a:t>
            </a:r>
            <a:r>
              <a:rPr lang="en-US" altLang="zh-CN" sz="3200" dirty="0">
                <a:solidFill>
                  <a:srgbClr val="FF0000"/>
                </a:solidFill>
              </a:rPr>
              <a:t>cascade voltage logic</a:t>
            </a:r>
            <a:r>
              <a:rPr lang="en-US" altLang="zh-CN" sz="3200" dirty="0"/>
              <a:t>(CVL) and further enhanced with a </a:t>
            </a:r>
            <a:r>
              <a:rPr lang="en-US" altLang="zh-CN" sz="3200" dirty="0">
                <a:solidFill>
                  <a:srgbClr val="FF0000"/>
                </a:solidFill>
              </a:rPr>
              <a:t>compensatory unit </a:t>
            </a:r>
            <a:r>
              <a:rPr lang="en-US" altLang="zh-CN" sz="3200" dirty="0"/>
              <a:t>(CU).</a:t>
            </a:r>
            <a:endParaRPr lang="zh-CN" altLang="en-US" sz="3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5B9EFF5-7548-4B4A-8F4B-CD4E08A8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FPL scheme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4692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458B580-A2B1-4863-BCF5-FE4D2184E8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0294" y="3308621"/>
            <a:ext cx="10515600" cy="3848100"/>
          </a:xfrm>
        </p:spPr>
        <p:txBody>
          <a:bodyPr/>
          <a:lstStyle/>
          <a:p>
            <a:r>
              <a:rPr lang="en-US" altLang="zh-CN" dirty="0"/>
              <a:t>n NMOS, </a:t>
            </a:r>
          </a:p>
          <a:p>
            <a:r>
              <a:rPr lang="en-US" altLang="zh-CN" dirty="0"/>
              <a:t>n diodes </a:t>
            </a:r>
          </a:p>
          <a:p>
            <a:r>
              <a:rPr lang="en-US" altLang="zh-CN" dirty="0"/>
              <a:t>one PMOS </a:t>
            </a:r>
          </a:p>
          <a:p>
            <a:r>
              <a:rPr lang="en-US" altLang="zh-CN" dirty="0"/>
              <a:t>one “n-input” OR-gate.</a:t>
            </a:r>
          </a:p>
          <a:p>
            <a:r>
              <a:rPr lang="en-US" altLang="zh-CN" dirty="0" err="1"/>
              <a:t>V</a:t>
            </a:r>
            <a:r>
              <a:rPr lang="en-US" altLang="zh-CN" baseline="-25000" dirty="0" err="1"/>
              <a:t>dp</a:t>
            </a:r>
            <a:r>
              <a:rPr lang="en-US" altLang="zh-CN" dirty="0"/>
              <a:t>: voltage drop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040F038-732E-4258-8C96-56D66EC7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cascade voltage logic(CVL)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9F34F2-5AB0-4DAB-8A43-4E3098C39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933" y="1685079"/>
            <a:ext cx="9034494" cy="31834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C019C99-671B-4A42-9AF4-EF9CB2764C67}"/>
                  </a:ext>
                </a:extLst>
              </p:cNvPr>
              <p:cNvSpPr/>
              <p:nvPr/>
            </p:nvSpPr>
            <p:spPr>
              <a:xfrm>
                <a:off x="6450830" y="4823037"/>
                <a:ext cx="4631698" cy="689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>
                          <a:latin typeface="Cambria Math" panose="02040503050406030204" pitchFamily="18" charset="0"/>
                        </a:rPr>
                        <m:t>𝑉𝐷</m:t>
                      </m:r>
                      <m:sSub>
                        <m:sSub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600" i="1">
                          <a:latin typeface="Cambria Math" panose="02040503050406030204" pitchFamily="18" charset="0"/>
                        </a:rPr>
                        <m:t>𝑉𝐷𝐷</m:t>
                      </m:r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C019C99-671B-4A42-9AF4-EF9CB2764C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830" y="4823037"/>
                <a:ext cx="4631698" cy="689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86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01F8BDF-7689-44CC-81EB-FDC0697164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K=0 ,</a:t>
            </a:r>
            <a:r>
              <a:rPr lang="en-US" altLang="zh-CN" sz="2800" dirty="0" err="1"/>
              <a:t>V</a:t>
            </a:r>
            <a:r>
              <a:rPr lang="en-US" altLang="zh-CN" sz="2800" baseline="-25000" dirty="0" err="1"/>
              <a:t>dp</a:t>
            </a:r>
            <a:r>
              <a:rPr lang="en-US" altLang="zh-CN" sz="2800" dirty="0"/>
              <a:t>=0</a:t>
            </a:r>
          </a:p>
          <a:p>
            <a:endParaRPr lang="en-US" altLang="zh-CN" sz="2800" dirty="0"/>
          </a:p>
          <a:p>
            <a:r>
              <a:rPr lang="en-US" altLang="zh-CN" sz="2800" dirty="0"/>
              <a:t>K=1, </a:t>
            </a:r>
            <a:r>
              <a:rPr lang="en-US" altLang="zh-CN" sz="2800" dirty="0" err="1"/>
              <a:t>V</a:t>
            </a:r>
            <a:r>
              <a:rPr lang="en-US" altLang="zh-CN" sz="2800" baseline="-25000" dirty="0" err="1"/>
              <a:t>dp</a:t>
            </a:r>
            <a:r>
              <a:rPr lang="en-US" altLang="zh-CN" sz="2800" dirty="0"/>
              <a:t>=V</a:t>
            </a:r>
            <a:r>
              <a:rPr lang="en-US" altLang="zh-CN" sz="2800" baseline="-25000" dirty="0"/>
              <a:t>th0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K&gt;1, 0&lt;</a:t>
            </a:r>
            <a:r>
              <a:rPr lang="en-US" altLang="zh-CN" sz="2800" dirty="0" err="1"/>
              <a:t>V</a:t>
            </a:r>
            <a:r>
              <a:rPr lang="en-US" altLang="zh-CN" sz="2800" baseline="-25000" dirty="0" err="1"/>
              <a:t>dp</a:t>
            </a:r>
            <a:r>
              <a:rPr lang="en-US" altLang="zh-CN" sz="2800" dirty="0"/>
              <a:t>&lt;V</a:t>
            </a:r>
            <a:r>
              <a:rPr lang="en-US" altLang="zh-CN" sz="2800" baseline="-25000" dirty="0"/>
              <a:t>th0</a:t>
            </a:r>
            <a:endParaRPr lang="en-US" altLang="zh-CN" sz="28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K denotes the total number of </a:t>
            </a:r>
            <a:r>
              <a:rPr lang="en-US" altLang="zh-CN" dirty="0" err="1"/>
              <a:t>VM</a:t>
            </a:r>
            <a:r>
              <a:rPr lang="en-US" altLang="zh-CN" baseline="-25000" dirty="0" err="1"/>
              <a:t>i</a:t>
            </a:r>
            <a:r>
              <a:rPr lang="en-US" altLang="zh-CN" baseline="-25000" dirty="0"/>
              <a:t> </a:t>
            </a:r>
            <a:r>
              <a:rPr lang="en-US" altLang="zh-CN" dirty="0"/>
              <a:t>whose logic value is “1”</a:t>
            </a:r>
          </a:p>
          <a:p>
            <a:pPr marL="0" indent="0">
              <a:buNone/>
            </a:pPr>
            <a:r>
              <a:rPr lang="en-US" altLang="zh-CN" dirty="0"/>
              <a:t>V</a:t>
            </a:r>
            <a:r>
              <a:rPr lang="en-US" altLang="zh-CN" baseline="-25000" dirty="0"/>
              <a:t>th0</a:t>
            </a:r>
            <a:r>
              <a:rPr lang="en-US" altLang="zh-CN" dirty="0"/>
              <a:t> denotes the threshold</a:t>
            </a:r>
            <a:r>
              <a:rPr lang="zh-CN" altLang="en-US" dirty="0"/>
              <a:t> </a:t>
            </a:r>
            <a:r>
              <a:rPr lang="en-US" altLang="zh-CN" dirty="0"/>
              <a:t>voltage of NMOS and diode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AD0D29-089A-4E18-A43A-4AFAE65D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cascade voltage logic(CVL)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8F945E-CCFA-4F5E-B256-572EC476F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933" y="1867280"/>
            <a:ext cx="7230601" cy="35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16084"/>
      </p:ext>
    </p:extLst>
  </p:cSld>
  <p:clrMapOvr>
    <a:masterClrMapping/>
  </p:clrMapOvr>
</p:sld>
</file>

<file path=ppt/theme/theme1.xml><?xml version="1.0" encoding="utf-8"?>
<a:theme xmlns:a="http://schemas.openxmlformats.org/drawingml/2006/main" name="UB Powerpoint Template">
  <a:themeElements>
    <a:clrScheme name="Custom 1">
      <a:dk1>
        <a:srgbClr val="000000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WIDE" id="{320877F5-9057-5044-9670-55C377C33490}" vid="{043CC7DF-15AC-0F49-A0D1-304573C219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5418</TotalTime>
  <Words>1071</Words>
  <Application>Microsoft Office PowerPoint</Application>
  <PresentationFormat>宽屏</PresentationFormat>
  <Paragraphs>116</Paragraphs>
  <Slides>19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LucidaGrande</vt:lpstr>
      <vt:lpstr>Arial</vt:lpstr>
      <vt:lpstr>Cambria Math</vt:lpstr>
      <vt:lpstr>UB Powerpoint Template</vt:lpstr>
      <vt:lpstr>Fluctuating Power Logic:  SCA Protection By VDD Randomization At The Cell-level</vt:lpstr>
      <vt:lpstr>Content</vt:lpstr>
      <vt:lpstr>1. Introduction</vt:lpstr>
      <vt:lpstr>Mainstream SCA countermeasures</vt:lpstr>
      <vt:lpstr>New countermeasure:FPL</vt:lpstr>
      <vt:lpstr>Our contributions</vt:lpstr>
      <vt:lpstr>2. FPL scheme</vt:lpstr>
      <vt:lpstr>cascade voltage logic(CVL) </vt:lpstr>
      <vt:lpstr>cascade voltage logic(CVL) </vt:lpstr>
      <vt:lpstr>cascade voltage logic(CVL) </vt:lpstr>
      <vt:lpstr>Modified FF with FPL</vt:lpstr>
      <vt:lpstr>compensatory unit (CU)</vt:lpstr>
      <vt:lpstr>3. Simulation</vt:lpstr>
      <vt:lpstr>Simulation results</vt:lpstr>
      <vt:lpstr>Comparation(AES)</vt:lpstr>
      <vt:lpstr>Comparation(AES)</vt:lpstr>
      <vt:lpstr>Comparation(PRESENT)</vt:lpstr>
      <vt:lpstr>Comparation(PRESENT)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Template</dc:title>
  <dc:subject/>
  <dc:creator>Microsoft Office User</dc:creator>
  <cp:keywords/>
  <dc:description/>
  <cp:lastModifiedBy>杨 博麟</cp:lastModifiedBy>
  <cp:revision>432</cp:revision>
  <cp:lastPrinted>2016-07-18T17:32:49Z</cp:lastPrinted>
  <dcterms:created xsi:type="dcterms:W3CDTF">2016-06-28T14:05:07Z</dcterms:created>
  <dcterms:modified xsi:type="dcterms:W3CDTF">2019-12-01T14:55:18Z</dcterms:modified>
  <cp:category/>
</cp:coreProperties>
</file>