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4" r:id="rId6"/>
    <p:sldId id="260" r:id="rId7"/>
    <p:sldId id="263" r:id="rId8"/>
    <p:sldId id="261" r:id="rId9"/>
    <p:sldId id="262" r:id="rId10"/>
    <p:sldId id="267" r:id="rId11"/>
    <p:sldId id="268" r:id="rId12"/>
    <p:sldId id="265" r:id="rId13"/>
    <p:sldId id="266" r:id="rId14"/>
    <p:sldId id="269" r:id="rId15"/>
    <p:sldId id="274" r:id="rId16"/>
    <p:sldId id="270" r:id="rId17"/>
    <p:sldId id="271" r:id="rId18"/>
    <p:sldId id="272" r:id="rId19"/>
    <p:sldId id="276" r:id="rId20"/>
    <p:sldId id="292" r:id="rId21"/>
    <p:sldId id="273" r:id="rId22"/>
    <p:sldId id="275"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87" r:id="rId36"/>
    <p:sldId id="290"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02" autoAdjust="0"/>
  </p:normalViewPr>
  <p:slideViewPr>
    <p:cSldViewPr snapToGrid="0">
      <p:cViewPr varScale="1">
        <p:scale>
          <a:sx n="76" d="100"/>
          <a:sy n="76" d="100"/>
        </p:scale>
        <p:origin x="89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FAFFC-FE84-41BF-AA1E-5E598F080604}" type="doc">
      <dgm:prSet loTypeId="urn:microsoft.com/office/officeart/2005/8/layout/process1" loCatId="process" qsTypeId="urn:microsoft.com/office/officeart/2005/8/quickstyle/simple1" qsCatId="simple" csTypeId="urn:microsoft.com/office/officeart/2005/8/colors/accent2_2" csCatId="accent2" phldr="1"/>
      <dgm:spPr/>
    </dgm:pt>
    <dgm:pt modelId="{40CFBDA6-B127-496E-903F-6B784088A96D}">
      <dgm:prSet phldrT="[文本]"/>
      <dgm:spPr/>
      <dgm:t>
        <a:bodyPr/>
        <a:lstStyle/>
        <a:p>
          <a:r>
            <a:rPr lang="zh-CN" altLang="en-US" dirty="0"/>
            <a:t>轮密钥加</a:t>
          </a:r>
        </a:p>
      </dgm:t>
    </dgm:pt>
    <dgm:pt modelId="{25A0D8AE-09EE-4E15-82B6-32CA16A8C8F8}" type="parTrans" cxnId="{5E5CDFD7-4592-470C-892D-0E4C9310C8B9}">
      <dgm:prSet/>
      <dgm:spPr/>
      <dgm:t>
        <a:bodyPr/>
        <a:lstStyle/>
        <a:p>
          <a:endParaRPr lang="zh-CN" altLang="en-US"/>
        </a:p>
      </dgm:t>
    </dgm:pt>
    <dgm:pt modelId="{0BBD2571-F2CD-4ABC-B5E1-F58A89A3D449}" type="sibTrans" cxnId="{5E5CDFD7-4592-470C-892D-0E4C9310C8B9}">
      <dgm:prSet/>
      <dgm:spPr/>
      <dgm:t>
        <a:bodyPr/>
        <a:lstStyle/>
        <a:p>
          <a:endParaRPr lang="zh-CN" altLang="en-US"/>
        </a:p>
      </dgm:t>
    </dgm:pt>
    <dgm:pt modelId="{90D36780-10AC-4BEF-B16A-7C5B2781150A}">
      <dgm:prSet phldrT="[文本]"/>
      <dgm:spPr/>
      <dgm:t>
        <a:bodyPr/>
        <a:lstStyle/>
        <a:p>
          <a:r>
            <a:rPr lang="en-US" altLang="zh-CN" dirty="0"/>
            <a:t>S</a:t>
          </a:r>
          <a:r>
            <a:rPr lang="zh-CN" altLang="en-US" dirty="0"/>
            <a:t>盒代换</a:t>
          </a:r>
        </a:p>
      </dgm:t>
    </dgm:pt>
    <dgm:pt modelId="{33FD1E50-D83A-4769-B17C-CFCE8864F3F7}" type="parTrans" cxnId="{F5897EAE-18B9-4479-AA3C-0440C615BA86}">
      <dgm:prSet/>
      <dgm:spPr/>
      <dgm:t>
        <a:bodyPr/>
        <a:lstStyle/>
        <a:p>
          <a:endParaRPr lang="zh-CN" altLang="en-US"/>
        </a:p>
      </dgm:t>
    </dgm:pt>
    <dgm:pt modelId="{CB217084-DD82-46B7-BD7E-851C58879BDC}" type="sibTrans" cxnId="{F5897EAE-18B9-4479-AA3C-0440C615BA86}">
      <dgm:prSet/>
      <dgm:spPr/>
      <dgm:t>
        <a:bodyPr/>
        <a:lstStyle/>
        <a:p>
          <a:endParaRPr lang="zh-CN" altLang="en-US"/>
        </a:p>
      </dgm:t>
    </dgm:pt>
    <dgm:pt modelId="{81CFB8CA-1F15-41A3-8517-B94FD0AB39A0}">
      <dgm:prSet phldrT="[文本]"/>
      <dgm:spPr/>
      <dgm:t>
        <a:bodyPr/>
        <a:lstStyle/>
        <a:p>
          <a:r>
            <a:rPr lang="en-US" altLang="zh-CN" dirty="0"/>
            <a:t>P</a:t>
          </a:r>
          <a:r>
            <a:rPr lang="zh-CN" altLang="en-US" dirty="0"/>
            <a:t>盒置换</a:t>
          </a:r>
        </a:p>
      </dgm:t>
    </dgm:pt>
    <dgm:pt modelId="{77236540-3847-4E97-9AE5-0A6FFB898F38}" type="parTrans" cxnId="{CB8BCC54-49D8-4698-BDAF-93557BCDF89E}">
      <dgm:prSet/>
      <dgm:spPr/>
      <dgm:t>
        <a:bodyPr/>
        <a:lstStyle/>
        <a:p>
          <a:endParaRPr lang="zh-CN" altLang="en-US"/>
        </a:p>
      </dgm:t>
    </dgm:pt>
    <dgm:pt modelId="{7157ED5C-FCC7-43E2-903B-9DC0AD4E6CBC}" type="sibTrans" cxnId="{CB8BCC54-49D8-4698-BDAF-93557BCDF89E}">
      <dgm:prSet/>
      <dgm:spPr/>
      <dgm:t>
        <a:bodyPr/>
        <a:lstStyle/>
        <a:p>
          <a:endParaRPr lang="zh-CN" altLang="en-US"/>
        </a:p>
      </dgm:t>
    </dgm:pt>
    <dgm:pt modelId="{94AEF94B-00DC-432F-9B62-A121F1E850C7}" type="pres">
      <dgm:prSet presAssocID="{088FAFFC-FE84-41BF-AA1E-5E598F080604}" presName="Name0" presStyleCnt="0">
        <dgm:presLayoutVars>
          <dgm:dir/>
          <dgm:resizeHandles val="exact"/>
        </dgm:presLayoutVars>
      </dgm:prSet>
      <dgm:spPr/>
    </dgm:pt>
    <dgm:pt modelId="{6BBB78B4-6EB0-4818-BE43-2A2277A2EA5D}" type="pres">
      <dgm:prSet presAssocID="{40CFBDA6-B127-496E-903F-6B784088A96D}" presName="node" presStyleLbl="node1" presStyleIdx="0" presStyleCnt="3" custScaleX="106667">
        <dgm:presLayoutVars>
          <dgm:bulletEnabled val="1"/>
        </dgm:presLayoutVars>
      </dgm:prSet>
      <dgm:spPr/>
    </dgm:pt>
    <dgm:pt modelId="{E44F634F-E628-4443-B8AC-8A8138737F3F}" type="pres">
      <dgm:prSet presAssocID="{0BBD2571-F2CD-4ABC-B5E1-F58A89A3D449}" presName="sibTrans" presStyleLbl="sibTrans2D1" presStyleIdx="0" presStyleCnt="2"/>
      <dgm:spPr/>
    </dgm:pt>
    <dgm:pt modelId="{7407CAEA-BF62-4AA4-9FEA-D7D648EF7938}" type="pres">
      <dgm:prSet presAssocID="{0BBD2571-F2CD-4ABC-B5E1-F58A89A3D449}" presName="connectorText" presStyleLbl="sibTrans2D1" presStyleIdx="0" presStyleCnt="2"/>
      <dgm:spPr/>
    </dgm:pt>
    <dgm:pt modelId="{7C537B17-9C93-454B-A7B6-67591630840D}" type="pres">
      <dgm:prSet presAssocID="{90D36780-10AC-4BEF-B16A-7C5B2781150A}" presName="node" presStyleLbl="node1" presStyleIdx="1" presStyleCnt="3" custScaleX="250567">
        <dgm:presLayoutVars>
          <dgm:bulletEnabled val="1"/>
        </dgm:presLayoutVars>
      </dgm:prSet>
      <dgm:spPr/>
    </dgm:pt>
    <dgm:pt modelId="{82EC1782-124C-4C7C-8807-45261CF5D298}" type="pres">
      <dgm:prSet presAssocID="{CB217084-DD82-46B7-BD7E-851C58879BDC}" presName="sibTrans" presStyleLbl="sibTrans2D1" presStyleIdx="1" presStyleCnt="2"/>
      <dgm:spPr/>
    </dgm:pt>
    <dgm:pt modelId="{9756C1B5-54BC-4823-B009-ABCABDADA6D0}" type="pres">
      <dgm:prSet presAssocID="{CB217084-DD82-46B7-BD7E-851C58879BDC}" presName="connectorText" presStyleLbl="sibTrans2D1" presStyleIdx="1" presStyleCnt="2"/>
      <dgm:spPr/>
    </dgm:pt>
    <dgm:pt modelId="{723013AC-1A57-45E4-ABC8-452D4ECE5C66}" type="pres">
      <dgm:prSet presAssocID="{81CFB8CA-1F15-41A3-8517-B94FD0AB39A0}" presName="node" presStyleLbl="node1" presStyleIdx="2" presStyleCnt="3">
        <dgm:presLayoutVars>
          <dgm:bulletEnabled val="1"/>
        </dgm:presLayoutVars>
      </dgm:prSet>
      <dgm:spPr/>
    </dgm:pt>
  </dgm:ptLst>
  <dgm:cxnLst>
    <dgm:cxn modelId="{D40F7206-BC9B-4CC7-B12D-77BC24A9B229}" type="presOf" srcId="{81CFB8CA-1F15-41A3-8517-B94FD0AB39A0}" destId="{723013AC-1A57-45E4-ABC8-452D4ECE5C66}" srcOrd="0" destOrd="0" presId="urn:microsoft.com/office/officeart/2005/8/layout/process1"/>
    <dgm:cxn modelId="{2A90EF29-E5C0-4507-8EB5-F2D5C5FAA2BC}" type="presOf" srcId="{0BBD2571-F2CD-4ABC-B5E1-F58A89A3D449}" destId="{7407CAEA-BF62-4AA4-9FEA-D7D648EF7938}" srcOrd="1" destOrd="0" presId="urn:microsoft.com/office/officeart/2005/8/layout/process1"/>
    <dgm:cxn modelId="{D4B4C852-60F3-4DA5-8F32-55E1D918D530}" type="presOf" srcId="{CB217084-DD82-46B7-BD7E-851C58879BDC}" destId="{9756C1B5-54BC-4823-B009-ABCABDADA6D0}" srcOrd="1" destOrd="0" presId="urn:microsoft.com/office/officeart/2005/8/layout/process1"/>
    <dgm:cxn modelId="{CB8BCC54-49D8-4698-BDAF-93557BCDF89E}" srcId="{088FAFFC-FE84-41BF-AA1E-5E598F080604}" destId="{81CFB8CA-1F15-41A3-8517-B94FD0AB39A0}" srcOrd="2" destOrd="0" parTransId="{77236540-3847-4E97-9AE5-0A6FFB898F38}" sibTransId="{7157ED5C-FCC7-43E2-903B-9DC0AD4E6CBC}"/>
    <dgm:cxn modelId="{BF06C186-ABFE-40C6-A5E0-259A3A6F5FF3}" type="presOf" srcId="{CB217084-DD82-46B7-BD7E-851C58879BDC}" destId="{82EC1782-124C-4C7C-8807-45261CF5D298}" srcOrd="0" destOrd="0" presId="urn:microsoft.com/office/officeart/2005/8/layout/process1"/>
    <dgm:cxn modelId="{570CD8A6-30C0-4EF9-9279-6BD400C83AEC}" type="presOf" srcId="{90D36780-10AC-4BEF-B16A-7C5B2781150A}" destId="{7C537B17-9C93-454B-A7B6-67591630840D}" srcOrd="0" destOrd="0" presId="urn:microsoft.com/office/officeart/2005/8/layout/process1"/>
    <dgm:cxn modelId="{9D8001A9-338E-420C-A67B-8B1E4B2A0E0E}" type="presOf" srcId="{0BBD2571-F2CD-4ABC-B5E1-F58A89A3D449}" destId="{E44F634F-E628-4443-B8AC-8A8138737F3F}" srcOrd="0" destOrd="0" presId="urn:microsoft.com/office/officeart/2005/8/layout/process1"/>
    <dgm:cxn modelId="{F5897EAE-18B9-4479-AA3C-0440C615BA86}" srcId="{088FAFFC-FE84-41BF-AA1E-5E598F080604}" destId="{90D36780-10AC-4BEF-B16A-7C5B2781150A}" srcOrd="1" destOrd="0" parTransId="{33FD1E50-D83A-4769-B17C-CFCE8864F3F7}" sibTransId="{CB217084-DD82-46B7-BD7E-851C58879BDC}"/>
    <dgm:cxn modelId="{7EB323B5-F7C0-4035-ACDD-E299179C7688}" type="presOf" srcId="{088FAFFC-FE84-41BF-AA1E-5E598F080604}" destId="{94AEF94B-00DC-432F-9B62-A121F1E850C7}" srcOrd="0" destOrd="0" presId="urn:microsoft.com/office/officeart/2005/8/layout/process1"/>
    <dgm:cxn modelId="{5E5CDFD7-4592-470C-892D-0E4C9310C8B9}" srcId="{088FAFFC-FE84-41BF-AA1E-5E598F080604}" destId="{40CFBDA6-B127-496E-903F-6B784088A96D}" srcOrd="0" destOrd="0" parTransId="{25A0D8AE-09EE-4E15-82B6-32CA16A8C8F8}" sibTransId="{0BBD2571-F2CD-4ABC-B5E1-F58A89A3D449}"/>
    <dgm:cxn modelId="{24EADDE0-380A-41D5-9B2E-2AE531AEFF00}" type="presOf" srcId="{40CFBDA6-B127-496E-903F-6B784088A96D}" destId="{6BBB78B4-6EB0-4818-BE43-2A2277A2EA5D}" srcOrd="0" destOrd="0" presId="urn:microsoft.com/office/officeart/2005/8/layout/process1"/>
    <dgm:cxn modelId="{AC702C50-F725-4D8A-88AD-3344A2B7D834}" type="presParOf" srcId="{94AEF94B-00DC-432F-9B62-A121F1E850C7}" destId="{6BBB78B4-6EB0-4818-BE43-2A2277A2EA5D}" srcOrd="0" destOrd="0" presId="urn:microsoft.com/office/officeart/2005/8/layout/process1"/>
    <dgm:cxn modelId="{DD2B521E-A6F0-4DAB-968A-DDFB7FFA06EE}" type="presParOf" srcId="{94AEF94B-00DC-432F-9B62-A121F1E850C7}" destId="{E44F634F-E628-4443-B8AC-8A8138737F3F}" srcOrd="1" destOrd="0" presId="urn:microsoft.com/office/officeart/2005/8/layout/process1"/>
    <dgm:cxn modelId="{3A49A5D6-10F9-45C7-BA0C-B362A9FB2C88}" type="presParOf" srcId="{E44F634F-E628-4443-B8AC-8A8138737F3F}" destId="{7407CAEA-BF62-4AA4-9FEA-D7D648EF7938}" srcOrd="0" destOrd="0" presId="urn:microsoft.com/office/officeart/2005/8/layout/process1"/>
    <dgm:cxn modelId="{C42A550E-EB8D-4784-927C-25C4DF3B91A3}" type="presParOf" srcId="{94AEF94B-00DC-432F-9B62-A121F1E850C7}" destId="{7C537B17-9C93-454B-A7B6-67591630840D}" srcOrd="2" destOrd="0" presId="urn:microsoft.com/office/officeart/2005/8/layout/process1"/>
    <dgm:cxn modelId="{9D73944F-AFB7-4919-8112-B7732D12BABE}" type="presParOf" srcId="{94AEF94B-00DC-432F-9B62-A121F1E850C7}" destId="{82EC1782-124C-4C7C-8807-45261CF5D298}" srcOrd="3" destOrd="0" presId="urn:microsoft.com/office/officeart/2005/8/layout/process1"/>
    <dgm:cxn modelId="{9F8DC8DA-D442-4DDC-A335-06FC4214906E}" type="presParOf" srcId="{82EC1782-124C-4C7C-8807-45261CF5D298}" destId="{9756C1B5-54BC-4823-B009-ABCABDADA6D0}" srcOrd="0" destOrd="0" presId="urn:microsoft.com/office/officeart/2005/8/layout/process1"/>
    <dgm:cxn modelId="{3742B75C-137F-4C77-9420-F30AE9BD7066}" type="presParOf" srcId="{94AEF94B-00DC-432F-9B62-A121F1E850C7}" destId="{723013AC-1A57-45E4-ABC8-452D4ECE5C6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B78B4-6EB0-4818-BE43-2A2277A2EA5D}">
      <dsp:nvSpPr>
        <dsp:cNvPr id="0" name=""/>
        <dsp:cNvSpPr/>
      </dsp:nvSpPr>
      <dsp:spPr>
        <a:xfrm>
          <a:off x="2234" y="1403351"/>
          <a:ext cx="1595064"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轮密钥加</a:t>
          </a:r>
        </a:p>
      </dsp:txBody>
      <dsp:txXfrm>
        <a:off x="28513" y="1429630"/>
        <a:ext cx="1542506" cy="844663"/>
      </dsp:txXfrm>
    </dsp:sp>
    <dsp:sp modelId="{E44F634F-E628-4443-B8AC-8A8138737F3F}">
      <dsp:nvSpPr>
        <dsp:cNvPr id="0" name=""/>
        <dsp:cNvSpPr/>
      </dsp:nvSpPr>
      <dsp:spPr>
        <a:xfrm>
          <a:off x="1746835" y="1666536"/>
          <a:ext cx="317018" cy="370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1746835" y="1740706"/>
        <a:ext cx="221913" cy="222511"/>
      </dsp:txXfrm>
    </dsp:sp>
    <dsp:sp modelId="{7C537B17-9C93-454B-A7B6-67591630840D}">
      <dsp:nvSpPr>
        <dsp:cNvPr id="0" name=""/>
        <dsp:cNvSpPr/>
      </dsp:nvSpPr>
      <dsp:spPr>
        <a:xfrm>
          <a:off x="2195446" y="1403351"/>
          <a:ext cx="3746899"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S</a:t>
          </a:r>
          <a:r>
            <a:rPr lang="zh-CN" altLang="en-US" sz="2500" kern="1200" dirty="0"/>
            <a:t>盒代换</a:t>
          </a:r>
        </a:p>
      </dsp:txBody>
      <dsp:txXfrm>
        <a:off x="2221725" y="1429630"/>
        <a:ext cx="3694341" cy="844663"/>
      </dsp:txXfrm>
    </dsp:sp>
    <dsp:sp modelId="{82EC1782-124C-4C7C-8807-45261CF5D298}">
      <dsp:nvSpPr>
        <dsp:cNvPr id="0" name=""/>
        <dsp:cNvSpPr/>
      </dsp:nvSpPr>
      <dsp:spPr>
        <a:xfrm>
          <a:off x="6091882" y="1666536"/>
          <a:ext cx="317018" cy="370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6091882" y="1740706"/>
        <a:ext cx="221913" cy="222511"/>
      </dsp:txXfrm>
    </dsp:sp>
    <dsp:sp modelId="{723013AC-1A57-45E4-ABC8-452D4ECE5C66}">
      <dsp:nvSpPr>
        <dsp:cNvPr id="0" name=""/>
        <dsp:cNvSpPr/>
      </dsp:nvSpPr>
      <dsp:spPr>
        <a:xfrm>
          <a:off x="6540493" y="1403351"/>
          <a:ext cx="1495368"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P</a:t>
          </a:r>
          <a:r>
            <a:rPr lang="zh-CN" altLang="en-US" sz="2500" kern="1200" dirty="0"/>
            <a:t>盒置换</a:t>
          </a:r>
        </a:p>
      </dsp:txBody>
      <dsp:txXfrm>
        <a:off x="6566772" y="1429630"/>
        <a:ext cx="1442810" cy="8446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6C30D-06B2-4F50-B0FC-7D6F69F21F86}" type="datetimeFigureOut">
              <a:rPr lang="zh-CN" altLang="en-US" smtClean="0"/>
              <a:t>2019/11/27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F8555-AABE-4ED4-970F-911EF17F8357}" type="slidenum">
              <a:rPr lang="zh-CN" altLang="en-US" smtClean="0"/>
              <a:t>‹#›</a:t>
            </a:fld>
            <a:endParaRPr lang="zh-CN" altLang="en-US"/>
          </a:p>
        </p:txBody>
      </p:sp>
    </p:spTree>
    <p:extLst>
      <p:ext uri="{BB962C8B-B14F-4D97-AF65-F5344CB8AC3E}">
        <p14:creationId xmlns:p14="http://schemas.microsoft.com/office/powerpoint/2010/main" val="206018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0F8555-AABE-4ED4-970F-911EF17F8357}" type="slidenum">
              <a:rPr lang="zh-CN" altLang="en-US" smtClean="0"/>
              <a:t>1</a:t>
            </a:fld>
            <a:endParaRPr lang="zh-CN" altLang="en-US"/>
          </a:p>
        </p:txBody>
      </p:sp>
    </p:spTree>
    <p:extLst>
      <p:ext uri="{BB962C8B-B14F-4D97-AF65-F5344CB8AC3E}">
        <p14:creationId xmlns:p14="http://schemas.microsoft.com/office/powerpoint/2010/main" val="280808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香农从数学的角度来说，要破解一个好的加密算法，工作量和破解一个相同复杂度的方程组相等</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14</a:t>
            </a:fld>
            <a:endParaRPr lang="zh-CN" altLang="en-US"/>
          </a:p>
        </p:txBody>
      </p:sp>
    </p:spTree>
    <p:extLst>
      <p:ext uri="{BB962C8B-B14F-4D97-AF65-F5344CB8AC3E}">
        <p14:creationId xmlns:p14="http://schemas.microsoft.com/office/powerpoint/2010/main" val="401648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在加密算法中，经常出现异或操作</a:t>
            </a:r>
            <a:endParaRPr lang="en-US" altLang="zh-CN" dirty="0"/>
          </a:p>
          <a:p>
            <a:r>
              <a:rPr lang="zh-CN" altLang="en-US" dirty="0"/>
              <a:t>简化了向求解器中输入的</a:t>
            </a:r>
            <a:r>
              <a:rPr lang="en-US" altLang="zh-CN" dirty="0"/>
              <a:t>CNF</a:t>
            </a:r>
            <a:r>
              <a:rPr lang="zh-CN" altLang="en-US" dirty="0"/>
              <a:t>文件的复杂度</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15</a:t>
            </a:fld>
            <a:endParaRPr lang="zh-CN" altLang="en-US"/>
          </a:p>
        </p:txBody>
      </p:sp>
    </p:spTree>
    <p:extLst>
      <p:ext uri="{BB962C8B-B14F-4D97-AF65-F5344CB8AC3E}">
        <p14:creationId xmlns:p14="http://schemas.microsoft.com/office/powerpoint/2010/main" val="1183298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a:t>
            </a:r>
            <a:r>
              <a:rPr lang="en-US" altLang="zh-CN" dirty="0"/>
              <a:t>PRESENT </a:t>
            </a:r>
            <a:r>
              <a:rPr lang="zh-CN" altLang="en-US" dirty="0"/>
              <a:t>算法为例</a:t>
            </a:r>
            <a:endParaRPr lang="en-US" altLang="zh-CN" dirty="0"/>
          </a:p>
          <a:p>
            <a:r>
              <a:rPr lang="zh-CN" altLang="en-US" dirty="0"/>
              <a:t>是一种分组密码，分组长度</a:t>
            </a:r>
            <a:r>
              <a:rPr lang="en-US" altLang="zh-CN" dirty="0"/>
              <a:t>64</a:t>
            </a:r>
            <a:r>
              <a:rPr lang="zh-CN" altLang="en-US" dirty="0"/>
              <a:t>比特，由主密钥生成每一轮所需的轮密钥</a:t>
            </a:r>
            <a:endParaRPr lang="en-US" altLang="zh-CN" dirty="0"/>
          </a:p>
          <a:p>
            <a:r>
              <a:rPr lang="zh-CN" altLang="en-US" dirty="0"/>
              <a:t>图示代表两轮轮函数示意图</a:t>
            </a:r>
            <a:endParaRPr lang="en-US" altLang="zh-CN" dirty="0"/>
          </a:p>
          <a:p>
            <a:r>
              <a:rPr lang="zh-CN" altLang="en-US" dirty="0"/>
              <a:t>迭代</a:t>
            </a:r>
            <a:r>
              <a:rPr lang="en-US" altLang="zh-CN" dirty="0"/>
              <a:t>31</a:t>
            </a:r>
            <a:r>
              <a:rPr lang="zh-CN" altLang="en-US" dirty="0"/>
              <a:t>轮相同的轮函数</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18</a:t>
            </a:fld>
            <a:endParaRPr lang="zh-CN" altLang="en-US"/>
          </a:p>
        </p:txBody>
      </p:sp>
    </p:spTree>
    <p:extLst>
      <p:ext uri="{BB962C8B-B14F-4D97-AF65-F5344CB8AC3E}">
        <p14:creationId xmlns:p14="http://schemas.microsoft.com/office/powerpoint/2010/main" val="337290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a:t>
            </a:r>
            <a:r>
              <a:rPr lang="zh-CN" altLang="en-US" dirty="0"/>
              <a:t>盒作为密码算法中的非线性组件，在保障整个加密算法的安全性方面起着至关重要的作用。差分分析的攻击基础是 </a:t>
            </a:r>
            <a:r>
              <a:rPr lang="en-US" altLang="zh-CN" dirty="0"/>
              <a:t>S </a:t>
            </a:r>
            <a:r>
              <a:rPr lang="zh-CN" altLang="en-US" dirty="0"/>
              <a:t>盒的差分分布特性。线性分析的攻击基础是 </a:t>
            </a:r>
            <a:r>
              <a:rPr lang="en-US" altLang="zh-CN" dirty="0"/>
              <a:t>S</a:t>
            </a:r>
            <a:r>
              <a:rPr lang="zh-CN" altLang="en-US" dirty="0"/>
              <a:t>盒中的线性逼近。</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19</a:t>
            </a:fld>
            <a:endParaRPr lang="zh-CN" altLang="en-US"/>
          </a:p>
        </p:txBody>
      </p:sp>
    </p:spTree>
    <p:extLst>
      <p:ext uri="{BB962C8B-B14F-4D97-AF65-F5344CB8AC3E}">
        <p14:creationId xmlns:p14="http://schemas.microsoft.com/office/powerpoint/2010/main" val="3010479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选中部分则为我求得的密钥对应的比特取值。前面有负号表示该比特取</a:t>
            </a:r>
            <a:r>
              <a:rPr lang="en-US" altLang="zh-CN" dirty="0"/>
              <a:t>0.</a:t>
            </a:r>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26</a:t>
            </a:fld>
            <a:endParaRPr lang="zh-CN" altLang="en-US"/>
          </a:p>
        </p:txBody>
      </p:sp>
    </p:spTree>
    <p:extLst>
      <p:ext uri="{BB962C8B-B14F-4D97-AF65-F5344CB8AC3E}">
        <p14:creationId xmlns:p14="http://schemas.microsoft.com/office/powerpoint/2010/main" val="2713955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这是这篇论文中，采用实例型求解方法，得到的实验结果。</a:t>
            </a:r>
            <a:endParaRPr lang="en-US" altLang="zh-CN" dirty="0"/>
          </a:p>
          <a:p>
            <a:r>
              <a:rPr lang="zh-CN" altLang="en-US" dirty="0"/>
              <a:t>可以看出，虽然求解时间非常短，但是综合时间很长。完全不如软件求解效率</a:t>
            </a:r>
            <a:endParaRPr lang="en-US" altLang="zh-CN" dirty="0"/>
          </a:p>
          <a:p>
            <a:r>
              <a:rPr lang="zh-CN" altLang="en-US" dirty="0"/>
              <a:t>而且这篇文章希望将所有工作都交由硬件完成，从实验结果看效果并不好</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33</a:t>
            </a:fld>
            <a:endParaRPr lang="zh-CN" altLang="en-US"/>
          </a:p>
        </p:txBody>
      </p:sp>
    </p:spTree>
    <p:extLst>
      <p:ext uri="{BB962C8B-B14F-4D97-AF65-F5344CB8AC3E}">
        <p14:creationId xmlns:p14="http://schemas.microsoft.com/office/powerpoint/2010/main" val="1181105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软硬件结合</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35</a:t>
            </a:fld>
            <a:endParaRPr lang="zh-CN" altLang="en-US"/>
          </a:p>
        </p:txBody>
      </p:sp>
    </p:spTree>
    <p:extLst>
      <p:ext uri="{BB962C8B-B14F-4D97-AF65-F5344CB8AC3E}">
        <p14:creationId xmlns:p14="http://schemas.microsoft.com/office/powerpoint/2010/main" val="942500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经过上述的对比分析，我认为在对密码学中的求解器进行硬件加速时应该使用应用型</a:t>
            </a:r>
            <a:endParaRPr lang="en-US" altLang="zh-CN" dirty="0"/>
          </a:p>
          <a:p>
            <a:r>
              <a:rPr lang="zh-CN" altLang="en-US" sz="1200" dirty="0"/>
              <a:t>求解某一实例时，</a:t>
            </a:r>
            <a:endParaRPr lang="zh-CN" altLang="en-US" dirty="0"/>
          </a:p>
        </p:txBody>
      </p:sp>
      <p:sp>
        <p:nvSpPr>
          <p:cNvPr id="4" name="灯片编号占位符 3"/>
          <p:cNvSpPr>
            <a:spLocks noGrp="1"/>
          </p:cNvSpPr>
          <p:nvPr>
            <p:ph type="sldNum" sz="quarter" idx="5"/>
          </p:nvPr>
        </p:nvSpPr>
        <p:spPr/>
        <p:txBody>
          <a:bodyPr/>
          <a:lstStyle/>
          <a:p>
            <a:fld id="{850F8555-AABE-4ED4-970F-911EF17F8357}" type="slidenum">
              <a:rPr lang="zh-CN" altLang="en-US" smtClean="0"/>
              <a:t>36</a:t>
            </a:fld>
            <a:endParaRPr lang="zh-CN" altLang="en-US"/>
          </a:p>
        </p:txBody>
      </p:sp>
    </p:spTree>
    <p:extLst>
      <p:ext uri="{BB962C8B-B14F-4D97-AF65-F5344CB8AC3E}">
        <p14:creationId xmlns:p14="http://schemas.microsoft.com/office/powerpoint/2010/main" val="296139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按照老师交给我们的思路，研究生要找到问题并解决问题，找到问题的本质。这里也用问题来开场</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2</a:t>
            </a:fld>
            <a:endParaRPr lang="zh-CN" altLang="en-US"/>
          </a:p>
        </p:txBody>
      </p:sp>
    </p:spTree>
    <p:extLst>
      <p:ext uri="{BB962C8B-B14F-4D97-AF65-F5344CB8AC3E}">
        <p14:creationId xmlns:p14="http://schemas.microsoft.com/office/powerpoint/2010/main" val="342615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利用计算机的计算能力，建立一种自动化工具</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3</a:t>
            </a:fld>
            <a:endParaRPr lang="zh-CN" altLang="en-US"/>
          </a:p>
        </p:txBody>
      </p:sp>
    </p:spTree>
    <p:extLst>
      <p:ext uri="{BB962C8B-B14F-4D97-AF65-F5344CB8AC3E}">
        <p14:creationId xmlns:p14="http://schemas.microsoft.com/office/powerpoint/2010/main" val="2557270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4</a:t>
            </a:fld>
            <a:endParaRPr lang="zh-CN" altLang="en-US"/>
          </a:p>
        </p:txBody>
      </p:sp>
    </p:spTree>
    <p:extLst>
      <p:ext uri="{BB962C8B-B14F-4D97-AF65-F5344CB8AC3E}">
        <p14:creationId xmlns:p14="http://schemas.microsoft.com/office/powerpoint/2010/main" val="2342614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如果要用</a:t>
            </a:r>
            <a:r>
              <a:rPr lang="en-US" altLang="zh-CN" dirty="0"/>
              <a:t>CNF</a:t>
            </a:r>
            <a:r>
              <a:rPr lang="zh-CN" altLang="en-US" dirty="0"/>
              <a:t>形式来描述</a:t>
            </a:r>
            <a:r>
              <a:rPr lang="en-US" altLang="zh-CN" dirty="0"/>
              <a:t>a</a:t>
            </a:r>
            <a:r>
              <a:rPr lang="zh-CN" altLang="en-US" dirty="0"/>
              <a:t>与</a:t>
            </a:r>
            <a:r>
              <a:rPr lang="en-US" altLang="zh-CN" dirty="0"/>
              <a:t>x</a:t>
            </a:r>
            <a:r>
              <a:rPr lang="zh-CN" altLang="en-US" dirty="0"/>
              <a:t>的关系，则需要右边这</a:t>
            </a:r>
            <a:r>
              <a:rPr lang="en-US" altLang="zh-CN" dirty="0"/>
              <a:t>5</a:t>
            </a:r>
            <a:r>
              <a:rPr lang="zh-CN" altLang="en-US" dirty="0"/>
              <a:t>个子句</a:t>
            </a:r>
            <a:endParaRPr lang="en-US" altLang="zh-CN" dirty="0"/>
          </a:p>
          <a:p>
            <a:r>
              <a:rPr lang="zh-CN" altLang="en-US" dirty="0"/>
              <a:t>一个</a:t>
            </a:r>
            <a:r>
              <a:rPr lang="en-US" altLang="zh-CN" dirty="0"/>
              <a:t>CNF</a:t>
            </a:r>
            <a:r>
              <a:rPr lang="zh-CN" altLang="en-US" dirty="0"/>
              <a:t>是可满足的，代表该</a:t>
            </a:r>
            <a:r>
              <a:rPr lang="en-US" altLang="zh-CN" dirty="0"/>
              <a:t>CNF</a:t>
            </a:r>
            <a:r>
              <a:rPr lang="zh-CN" altLang="en-US" dirty="0"/>
              <a:t>中所有子句是可满足的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5</a:t>
            </a:fld>
            <a:endParaRPr lang="zh-CN" altLang="en-US"/>
          </a:p>
        </p:txBody>
      </p:sp>
    </p:spTree>
    <p:extLst>
      <p:ext uri="{BB962C8B-B14F-4D97-AF65-F5344CB8AC3E}">
        <p14:creationId xmlns:p14="http://schemas.microsoft.com/office/powerpoint/2010/main" val="2937661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给大家简单解释一下</a:t>
            </a:r>
            <a:endParaRPr lang="en-US" altLang="zh-CN" dirty="0"/>
          </a:p>
          <a:p>
            <a:r>
              <a:rPr lang="zh-CN" altLang="en-US" dirty="0"/>
              <a:t>简单讲就是求解时间跟输入变量规模大小相关，是变量数目</a:t>
            </a:r>
            <a:r>
              <a:rPr lang="en-US" altLang="zh-CN" dirty="0"/>
              <a:t>n</a:t>
            </a:r>
            <a:r>
              <a:rPr lang="zh-CN" altLang="en-US" dirty="0"/>
              <a:t>的多项式</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6</a:t>
            </a:fld>
            <a:endParaRPr lang="zh-CN" altLang="en-US"/>
          </a:p>
        </p:txBody>
      </p:sp>
    </p:spTree>
    <p:extLst>
      <p:ext uri="{BB962C8B-B14F-4D97-AF65-F5344CB8AC3E}">
        <p14:creationId xmlns:p14="http://schemas.microsoft.com/office/powerpoint/2010/main" val="171370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这个可满足性问题，最早就是由电路可满足性问题抽象而来的</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8</a:t>
            </a:fld>
            <a:endParaRPr lang="zh-CN" altLang="en-US"/>
          </a:p>
        </p:txBody>
      </p:sp>
    </p:spTree>
    <p:extLst>
      <p:ext uri="{BB962C8B-B14F-4D97-AF65-F5344CB8AC3E}">
        <p14:creationId xmlns:p14="http://schemas.microsoft.com/office/powerpoint/2010/main" val="139463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追问完相关基础问题后，再回头关注一下代数解析器</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9</a:t>
            </a:fld>
            <a:endParaRPr lang="zh-CN" altLang="en-US"/>
          </a:p>
        </p:txBody>
      </p:sp>
    </p:spTree>
    <p:extLst>
      <p:ext uri="{BB962C8B-B14F-4D97-AF65-F5344CB8AC3E}">
        <p14:creationId xmlns:p14="http://schemas.microsoft.com/office/powerpoint/2010/main" val="300419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在搜索相关文献的时候搜到本校一篇博士论文，就是结合可满足性问题与电路等价性验证的</a:t>
            </a:r>
            <a:endParaRPr lang="en-US" altLang="zh-CN" dirty="0"/>
          </a:p>
          <a:p>
            <a:r>
              <a:rPr lang="zh-CN" altLang="en-US" dirty="0"/>
              <a:t>在将芯片设计出来之后，要验证电路是否正确，需要合适的方法以及合适的测试向量</a:t>
            </a:r>
            <a:endParaRPr lang="en-US" altLang="zh-CN" dirty="0"/>
          </a:p>
          <a:p>
            <a:r>
              <a:rPr lang="zh-CN" altLang="en-US" dirty="0"/>
              <a:t>其实这个问题如之前所说，就是从电路等价性问题抽象出来的，所以我做这个报告的目的就是寻找返回到硬件层面，能否用硬件来加速可满足性问题</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13</a:t>
            </a:fld>
            <a:endParaRPr lang="zh-CN" altLang="en-US"/>
          </a:p>
        </p:txBody>
      </p:sp>
    </p:spTree>
    <p:extLst>
      <p:ext uri="{BB962C8B-B14F-4D97-AF65-F5344CB8AC3E}">
        <p14:creationId xmlns:p14="http://schemas.microsoft.com/office/powerpoint/2010/main" val="157672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37855" y="1554480"/>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4911436" y="3886201"/>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4621178" y="4241641"/>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0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66350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77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marL="265176" indent="-137160">
              <a:buClrTx/>
              <a:buFont typeface="Wingdings" panose="05000000000000000000" pitchFamily="2" charset="2"/>
              <a:buChar char="l"/>
              <a:defRPr/>
            </a:lvl2pPr>
            <a:lvl3pPr>
              <a:buClrTx/>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81081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20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016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06284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92258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5859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35202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4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5BBA1E7-AF4F-4C39-B464-6F0900B997FF}" type="datetimeFigureOut">
              <a:rPr lang="zh-CN" altLang="en-US" smtClean="0"/>
              <a:t>2019/11/27</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83CF67-B4BD-4BC9-A61C-1B8C06407F5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2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5.png"/><Relationship Id="rId4" Type="http://schemas.openxmlformats.org/officeDocument/2006/relationships/diagramQuickStyle" Target="../diagrams/quickStyle1.xml"/><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854" y="1554480"/>
            <a:ext cx="9293543" cy="1463040"/>
          </a:xfrm>
        </p:spPr>
        <p:txBody>
          <a:bodyPr/>
          <a:lstStyle/>
          <a:p>
            <a:r>
              <a:rPr lang="zh-CN" altLang="en-US" dirty="0"/>
              <a:t>代数解析器及其密码学领域</a:t>
            </a:r>
            <a:br>
              <a:rPr lang="en-US" altLang="zh-CN" dirty="0"/>
            </a:br>
            <a:r>
              <a:rPr lang="zh-CN" altLang="en-US" dirty="0"/>
              <a:t>的应用与优化</a:t>
            </a:r>
          </a:p>
        </p:txBody>
      </p:sp>
      <p:sp>
        <p:nvSpPr>
          <p:cNvPr id="3" name="副标题 2"/>
          <p:cNvSpPr>
            <a:spLocks noGrp="1"/>
          </p:cNvSpPr>
          <p:nvPr>
            <p:ph type="subTitle" idx="1"/>
          </p:nvPr>
        </p:nvSpPr>
        <p:spPr>
          <a:xfrm>
            <a:off x="4832808" y="3931976"/>
            <a:ext cx="4477447" cy="1655762"/>
          </a:xfrm>
        </p:spPr>
        <p:txBody>
          <a:bodyPr>
            <a:normAutofit/>
          </a:bodyPr>
          <a:lstStyle/>
          <a:p>
            <a:r>
              <a:rPr lang="zh-CN" altLang="en-US" sz="2800" dirty="0"/>
              <a:t>杨博麟</a:t>
            </a:r>
          </a:p>
        </p:txBody>
      </p:sp>
    </p:spTree>
    <p:extLst>
      <p:ext uri="{BB962C8B-B14F-4D97-AF65-F5344CB8AC3E}">
        <p14:creationId xmlns:p14="http://schemas.microsoft.com/office/powerpoint/2010/main" val="4059392137"/>
      </p:ext>
    </p:extLst>
  </p:cSld>
  <p:clrMapOvr>
    <a:masterClrMapping/>
  </p:clrMapOvr>
  <mc:AlternateContent xmlns:mc="http://schemas.openxmlformats.org/markup-compatibility/2006">
    <mc:Choice xmlns:p14="http://schemas.microsoft.com/office/powerpoint/2010/main" Requires="p14">
      <p:transition spd="slow" p14:dur="2000" advTm="6696"/>
    </mc:Choice>
    <mc:Fallback>
      <p:transition spd="slow" advTm="66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搜寻可满足解</a:t>
            </a:r>
          </a:p>
        </p:txBody>
      </p:sp>
      <p:sp>
        <p:nvSpPr>
          <p:cNvPr id="3" name="内容占位符 2"/>
          <p:cNvSpPr>
            <a:spLocks noGrp="1"/>
          </p:cNvSpPr>
          <p:nvPr>
            <p:ph idx="1"/>
          </p:nvPr>
        </p:nvSpPr>
        <p:spPr/>
        <p:txBody>
          <a:bodyPr/>
          <a:lstStyle/>
          <a:p>
            <a:r>
              <a:rPr lang="zh-CN" altLang="en-US" dirty="0"/>
              <a:t>高效率的伪遍历排除</a:t>
            </a:r>
          </a:p>
        </p:txBody>
      </p:sp>
      <p:pic>
        <p:nvPicPr>
          <p:cNvPr id="4" name="图片 3"/>
          <p:cNvPicPr>
            <a:picLocks noChangeAspect="1"/>
          </p:cNvPicPr>
          <p:nvPr/>
        </p:nvPicPr>
        <p:blipFill>
          <a:blip r:embed="rId2"/>
          <a:stretch>
            <a:fillRect/>
          </a:stretch>
        </p:blipFill>
        <p:spPr>
          <a:xfrm>
            <a:off x="1173178" y="2596509"/>
            <a:ext cx="7395788" cy="3862578"/>
          </a:xfrm>
          <a:prstGeom prst="rect">
            <a:avLst/>
          </a:prstGeom>
        </p:spPr>
      </p:pic>
    </p:spTree>
    <p:extLst>
      <p:ext uri="{BB962C8B-B14F-4D97-AF65-F5344CB8AC3E}">
        <p14:creationId xmlns:p14="http://schemas.microsoft.com/office/powerpoint/2010/main" val="2002035096"/>
      </p:ext>
    </p:extLst>
  </p:cSld>
  <p:clrMapOvr>
    <a:masterClrMapping/>
  </p:clrMapOvr>
  <mc:AlternateContent xmlns:mc="http://schemas.openxmlformats.org/markup-compatibility/2006">
    <mc:Choice xmlns:p14="http://schemas.microsoft.com/office/powerpoint/2010/main" Requires="p14">
      <p:transition spd="slow" p14:dur="2000" advTm="764"/>
    </mc:Choice>
    <mc:Fallback>
      <p:transition spd="slow" advTm="76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暴力穷举 </a:t>
            </a:r>
            <a:r>
              <a:rPr lang="en-US" altLang="zh-CN" dirty="0"/>
              <a:t>vs SAT</a:t>
            </a:r>
            <a:r>
              <a:rPr lang="zh-CN" altLang="en-US" dirty="0"/>
              <a:t>求解</a:t>
            </a:r>
          </a:p>
        </p:txBody>
      </p:sp>
      <p:sp>
        <p:nvSpPr>
          <p:cNvPr id="3" name="内容占位符 2"/>
          <p:cNvSpPr>
            <a:spLocks noGrp="1"/>
          </p:cNvSpPr>
          <p:nvPr>
            <p:ph idx="1"/>
          </p:nvPr>
        </p:nvSpPr>
        <p:spPr/>
        <p:txBody>
          <a:bodyPr numCol="2">
            <a:normAutofit/>
          </a:bodyPr>
          <a:lstStyle/>
          <a:p>
            <a:pPr>
              <a:lnSpc>
                <a:spcPct val="150000"/>
              </a:lnSpc>
              <a:buFont typeface="Wingdings" panose="05000000000000000000" pitchFamily="2" charset="2"/>
              <a:buChar char="l"/>
            </a:pPr>
            <a:r>
              <a:rPr lang="zh-CN" altLang="en-US" dirty="0"/>
              <a:t>对某一候选值进行全部过程计算</a:t>
            </a:r>
            <a:endParaRPr lang="en-US" altLang="zh-CN" dirty="0"/>
          </a:p>
          <a:p>
            <a:pPr>
              <a:lnSpc>
                <a:spcPct val="150000"/>
              </a:lnSpc>
              <a:buFont typeface="Wingdings" panose="05000000000000000000" pitchFamily="2" charset="2"/>
              <a:buChar char="l"/>
            </a:pPr>
            <a:r>
              <a:rPr lang="zh-CN" altLang="en-US" dirty="0"/>
              <a:t>验证失败后抛弃全部过程，重新计算</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buFont typeface="Wingdings" panose="05000000000000000000" pitchFamily="2" charset="2"/>
              <a:buChar char="l"/>
            </a:pPr>
            <a:r>
              <a:rPr lang="zh-CN" altLang="en-US" dirty="0"/>
              <a:t>基于上述</a:t>
            </a:r>
            <a:r>
              <a:rPr lang="en-US" altLang="zh-CN" dirty="0"/>
              <a:t>CDCL</a:t>
            </a:r>
            <a:r>
              <a:rPr lang="zh-CN" altLang="en-US" dirty="0"/>
              <a:t>方法建立搜索空间</a:t>
            </a:r>
            <a:endParaRPr lang="en-US" altLang="zh-CN" dirty="0"/>
          </a:p>
          <a:p>
            <a:pPr>
              <a:lnSpc>
                <a:spcPct val="150000"/>
              </a:lnSpc>
              <a:buFont typeface="Wingdings" panose="05000000000000000000" pitchFamily="2" charset="2"/>
              <a:buChar char="l"/>
            </a:pPr>
            <a:r>
              <a:rPr lang="zh-CN" altLang="en-US" dirty="0"/>
              <a:t>变量冲突出现时，产生一个冲突子句，认证此部分空间无需再搜索</a:t>
            </a:r>
            <a:endParaRPr lang="en-US" altLang="zh-CN" dirty="0"/>
          </a:p>
          <a:p>
            <a:pPr>
              <a:lnSpc>
                <a:spcPct val="150000"/>
              </a:lnSpc>
              <a:buFont typeface="Wingdings" panose="05000000000000000000" pitchFamily="2" charset="2"/>
              <a:buChar char="l"/>
            </a:pPr>
            <a:r>
              <a:rPr lang="zh-CN" altLang="en-US" dirty="0"/>
              <a:t>基于此空间，直接对下部分空间进行搜索</a:t>
            </a:r>
          </a:p>
        </p:txBody>
      </p:sp>
    </p:spTree>
    <p:extLst>
      <p:ext uri="{BB962C8B-B14F-4D97-AF65-F5344CB8AC3E}">
        <p14:creationId xmlns:p14="http://schemas.microsoft.com/office/powerpoint/2010/main" val="404909555"/>
      </p:ext>
    </p:extLst>
  </p:cSld>
  <p:clrMapOvr>
    <a:masterClrMapping/>
  </p:clrMapOvr>
  <mc:AlternateContent xmlns:mc="http://schemas.openxmlformats.org/markup-compatibility/2006">
    <mc:Choice xmlns:p14="http://schemas.microsoft.com/office/powerpoint/2010/main" Requires="p14">
      <p:transition spd="slow" p14:dur="2000" advTm="789"/>
    </mc:Choice>
    <mc:Fallback>
      <p:transition spd="slow" advTm="78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014E9-FEAF-4C7D-8467-67C2F305E45A}"/>
              </a:ext>
            </a:extLst>
          </p:cNvPr>
          <p:cNvSpPr>
            <a:spLocks noGrp="1"/>
          </p:cNvSpPr>
          <p:nvPr>
            <p:ph type="title"/>
          </p:nvPr>
        </p:nvSpPr>
        <p:spPr/>
        <p:txBody>
          <a:bodyPr/>
          <a:lstStyle/>
          <a:p>
            <a:r>
              <a:rPr lang="zh-CN" altLang="en-US" dirty="0"/>
              <a:t>代数解析器解决什么问题</a:t>
            </a:r>
          </a:p>
        </p:txBody>
      </p:sp>
      <p:sp>
        <p:nvSpPr>
          <p:cNvPr id="3" name="内容占位符 2">
            <a:extLst>
              <a:ext uri="{FF2B5EF4-FFF2-40B4-BE49-F238E27FC236}">
                <a16:creationId xmlns:a16="http://schemas.microsoft.com/office/drawing/2014/main" id="{29679FDE-C2E0-42AD-9524-E8C304768948}"/>
              </a:ext>
            </a:extLst>
          </p:cNvPr>
          <p:cNvSpPr>
            <a:spLocks noGrp="1"/>
          </p:cNvSpPr>
          <p:nvPr>
            <p:ph idx="1"/>
          </p:nvPr>
        </p:nvSpPr>
        <p:spPr/>
        <p:txBody>
          <a:bodyPr>
            <a:normAutofit/>
          </a:bodyPr>
          <a:lstStyle/>
          <a:p>
            <a:r>
              <a:rPr lang="zh-CN" altLang="en-US" sz="2800" dirty="0"/>
              <a:t>变量规模大</a:t>
            </a:r>
            <a:r>
              <a:rPr lang="en-US" altLang="zh-CN" sz="2800" dirty="0"/>
              <a:t>/</a:t>
            </a:r>
            <a:r>
              <a:rPr lang="zh-CN" altLang="en-US" sz="2800" dirty="0"/>
              <a:t>子句规模大</a:t>
            </a:r>
            <a:endParaRPr lang="en-US" altLang="zh-CN" sz="2800" dirty="0"/>
          </a:p>
          <a:p>
            <a:endParaRPr lang="en-US" altLang="zh-CN" sz="2800" dirty="0"/>
          </a:p>
          <a:p>
            <a:r>
              <a:rPr lang="zh-CN" altLang="en-US" sz="2800" dirty="0"/>
              <a:t>现实场景（电路正确性问题，数据挖掘，无边界模型检验）</a:t>
            </a:r>
            <a:endParaRPr lang="en-US" altLang="zh-CN" sz="2800" dirty="0"/>
          </a:p>
          <a:p>
            <a:endParaRPr lang="en-US" altLang="zh-CN" sz="2800" dirty="0"/>
          </a:p>
          <a:p>
            <a:r>
              <a:rPr lang="zh-CN" altLang="en-US" sz="2800" dirty="0"/>
              <a:t>密码学领域相关问题求解（</a:t>
            </a:r>
            <a:r>
              <a:rPr lang="en-US" altLang="zh-CN" sz="2800" dirty="0" err="1"/>
              <a:t>CryptoMiniSAT</a:t>
            </a:r>
            <a:r>
              <a:rPr lang="zh-CN" altLang="en-US" sz="2800" dirty="0"/>
              <a:t>求解器）</a:t>
            </a:r>
          </a:p>
        </p:txBody>
      </p:sp>
    </p:spTree>
    <p:extLst>
      <p:ext uri="{BB962C8B-B14F-4D97-AF65-F5344CB8AC3E}">
        <p14:creationId xmlns:p14="http://schemas.microsoft.com/office/powerpoint/2010/main" val="2589786629"/>
      </p:ext>
    </p:extLst>
  </p:cSld>
  <p:clrMapOvr>
    <a:masterClrMapping/>
  </p:clrMapOvr>
  <mc:AlternateContent xmlns:mc="http://schemas.openxmlformats.org/markup-compatibility/2006">
    <mc:Choice xmlns:p14="http://schemas.microsoft.com/office/powerpoint/2010/main" Requires="p14">
      <p:transition spd="slow" p14:dur="2000" advTm="781"/>
    </mc:Choice>
    <mc:Fallback>
      <p:transition spd="slow" advTm="7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BEE43-3B5F-4FE7-BD3A-5546327F26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CAB674-9393-4687-9209-B7DA2C17282E}"/>
              </a:ext>
            </a:extLst>
          </p:cNvPr>
          <p:cNvSpPr>
            <a:spLocks noGrp="1"/>
          </p:cNvSpPr>
          <p:nvPr>
            <p:ph idx="1"/>
          </p:nvPr>
        </p:nvSpPr>
        <p:spPr>
          <a:xfrm>
            <a:off x="838200" y="1931094"/>
            <a:ext cx="10515600" cy="4351338"/>
          </a:xfrm>
        </p:spPr>
        <p:txBody>
          <a:bodyPr/>
          <a:lstStyle/>
          <a:p>
            <a:endParaRPr lang="zh-CN" altLang="en-US"/>
          </a:p>
        </p:txBody>
      </p:sp>
      <p:pic>
        <p:nvPicPr>
          <p:cNvPr id="5" name="图片 4">
            <a:extLst>
              <a:ext uri="{FF2B5EF4-FFF2-40B4-BE49-F238E27FC236}">
                <a16:creationId xmlns:a16="http://schemas.microsoft.com/office/drawing/2014/main" id="{082A2649-2794-45E2-855D-42F560B9C123}"/>
              </a:ext>
            </a:extLst>
          </p:cNvPr>
          <p:cNvPicPr>
            <a:picLocks noChangeAspect="1"/>
          </p:cNvPicPr>
          <p:nvPr/>
        </p:nvPicPr>
        <p:blipFill>
          <a:blip r:embed="rId3"/>
          <a:stretch>
            <a:fillRect/>
          </a:stretch>
        </p:blipFill>
        <p:spPr>
          <a:xfrm>
            <a:off x="2952250" y="124719"/>
            <a:ext cx="5392221" cy="6657918"/>
          </a:xfrm>
          <a:prstGeom prst="rect">
            <a:avLst/>
          </a:prstGeom>
        </p:spPr>
      </p:pic>
    </p:spTree>
    <p:extLst>
      <p:ext uri="{BB962C8B-B14F-4D97-AF65-F5344CB8AC3E}">
        <p14:creationId xmlns:p14="http://schemas.microsoft.com/office/powerpoint/2010/main" val="2977754395"/>
      </p:ext>
    </p:extLst>
  </p:cSld>
  <p:clrMapOvr>
    <a:masterClrMapping/>
  </p:clrMapOvr>
  <mc:AlternateContent xmlns:mc="http://schemas.openxmlformats.org/markup-compatibility/2006">
    <mc:Choice xmlns:p14="http://schemas.microsoft.com/office/powerpoint/2010/main" Requires="p14">
      <p:transition spd="slow" p14:dur="2000" advTm="3523"/>
    </mc:Choice>
    <mc:Fallback>
      <p:transition spd="slow" advTm="352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密码学中代数解析器的应用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3"/>
          <a:srcRect b="2007"/>
          <a:stretch/>
        </p:blipFill>
        <p:spPr>
          <a:xfrm>
            <a:off x="1024128" y="2208779"/>
            <a:ext cx="6953739" cy="3585695"/>
          </a:xfrm>
          <a:prstGeom prst="rect">
            <a:avLst/>
          </a:prstGeom>
        </p:spPr>
      </p:pic>
    </p:spTree>
    <p:extLst>
      <p:ext uri="{BB962C8B-B14F-4D97-AF65-F5344CB8AC3E}">
        <p14:creationId xmlns:p14="http://schemas.microsoft.com/office/powerpoint/2010/main" val="4105858552"/>
      </p:ext>
    </p:extLst>
  </p:cSld>
  <p:clrMapOvr>
    <a:masterClrMapping/>
  </p:clrMapOvr>
  <mc:AlternateContent xmlns:mc="http://schemas.openxmlformats.org/markup-compatibility/2006">
    <mc:Choice xmlns:p14="http://schemas.microsoft.com/office/powerpoint/2010/main" Requires="p14">
      <p:transition spd="slow" p14:dur="2000" advTm="25136"/>
    </mc:Choice>
    <mc:Fallback>
      <p:transition spd="slow" advTm="2513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密码学中代数解析器的应用</a:t>
            </a:r>
          </a:p>
        </p:txBody>
      </p:sp>
      <p:sp>
        <p:nvSpPr>
          <p:cNvPr id="3" name="内容占位符 2"/>
          <p:cNvSpPr>
            <a:spLocks noGrp="1"/>
          </p:cNvSpPr>
          <p:nvPr>
            <p:ph idx="1"/>
          </p:nvPr>
        </p:nvSpPr>
        <p:spPr>
          <a:xfrm>
            <a:off x="920433" y="2286000"/>
            <a:ext cx="9720073" cy="4023360"/>
          </a:xfrm>
        </p:spPr>
        <p:txBody>
          <a:bodyPr/>
          <a:lstStyle/>
          <a:p>
            <a:r>
              <a:rPr lang="zh-CN" altLang="en-US" dirty="0"/>
              <a:t>引入 异或 逻辑</a:t>
            </a:r>
            <a:endParaRPr lang="en-US" altLang="zh-CN" dirty="0"/>
          </a:p>
          <a:p>
            <a:r>
              <a:rPr lang="zh-CN" altLang="en-US" dirty="0"/>
              <a:t>在</a:t>
            </a:r>
            <a:r>
              <a:rPr lang="en-US" altLang="zh-CN" dirty="0" err="1"/>
              <a:t>CryptoMiniSAT</a:t>
            </a:r>
            <a:r>
              <a:rPr lang="zh-CN" altLang="en-US" dirty="0"/>
              <a:t>求解器中，子句前加上 “</a:t>
            </a:r>
            <a:r>
              <a:rPr lang="en-US" altLang="zh-CN" dirty="0"/>
              <a:t>x</a:t>
            </a:r>
            <a:r>
              <a:rPr lang="zh-CN" altLang="en-US" dirty="0"/>
              <a:t>”表示这是一个异或子句</a:t>
            </a:r>
            <a:endParaRPr lang="en-US" altLang="zh-CN" dirty="0"/>
          </a:p>
          <a:p>
            <a:endParaRPr lang="en-US" altLang="zh-CN" dirty="0"/>
          </a:p>
          <a:p>
            <a:endParaRPr lang="en-US" altLang="zh-CN" dirty="0"/>
          </a:p>
          <a:p>
            <a:pPr marL="0" indent="0">
              <a:buNone/>
            </a:pPr>
            <a:endParaRPr lang="en-US" altLang="zh-CN" dirty="0"/>
          </a:p>
          <a:p>
            <a:pPr marL="0" indent="0">
              <a:buNone/>
            </a:pPr>
            <a:r>
              <a:rPr lang="zh-CN" altLang="en-US" dirty="0"/>
              <a:t>用普通</a:t>
            </a:r>
            <a:r>
              <a:rPr lang="en-US" altLang="zh-CN" dirty="0"/>
              <a:t>CNF</a:t>
            </a:r>
            <a:r>
              <a:rPr lang="zh-CN" altLang="en-US" dirty="0"/>
              <a:t>表示异或关系：</a:t>
            </a:r>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50078175"/>
              </p:ext>
            </p:extLst>
          </p:nvPr>
        </p:nvGraphicFramePr>
        <p:xfrm>
          <a:off x="3849660" y="3193702"/>
          <a:ext cx="2933207" cy="879963"/>
        </p:xfrm>
        <a:graphic>
          <a:graphicData uri="http://schemas.openxmlformats.org/presentationml/2006/ole">
            <mc:AlternateContent xmlns:mc="http://schemas.openxmlformats.org/markup-compatibility/2006">
              <mc:Choice xmlns:v="urn:schemas-microsoft-com:vml" Requires="v">
                <p:oleObj spid="_x0000_s1094" name="Equation" r:id="rId4" imgW="1524000" imgH="457200" progId="Equation.DSMT4">
                  <p:embed/>
                </p:oleObj>
              </mc:Choice>
              <mc:Fallback>
                <p:oleObj name="Equation" r:id="rId4" imgW="1524000" imgH="457200"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9660" y="3193702"/>
                        <a:ext cx="2933207" cy="87996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矩形 4"/>
              <p:cNvSpPr/>
              <p:nvPr/>
            </p:nvSpPr>
            <p:spPr>
              <a:xfrm>
                <a:off x="4424062" y="4602274"/>
                <a:ext cx="3032540" cy="18678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i="1">
                              <a:latin typeface="Cambria Math" panose="02040503050406030204" pitchFamily="18" charset="0"/>
                            </a:rPr>
                          </m:ctrlPr>
                        </m:mP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=1↓</m:t>
                            </m:r>
                          </m:e>
                        </m:m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424062" y="4602274"/>
                <a:ext cx="3032540" cy="186788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4353909"/>
      </p:ext>
    </p:extLst>
  </p:cSld>
  <p:clrMapOvr>
    <a:masterClrMapping/>
  </p:clrMapOvr>
  <mc:AlternateContent xmlns:mc="http://schemas.openxmlformats.org/markup-compatibility/2006">
    <mc:Choice xmlns:p14="http://schemas.microsoft.com/office/powerpoint/2010/main" Requires="p14">
      <p:transition spd="slow" p14:dur="2000" advTm="68765"/>
    </mc:Choice>
    <mc:Fallback>
      <p:transition spd="slow" advTm="6876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lvl="0" fontAlgn="base">
              <a:lnSpc>
                <a:spcPct val="150000"/>
              </a:lnSpc>
            </a:pPr>
            <a:r>
              <a:rPr lang="zh-CN" altLang="zh-CN" sz="2800" dirty="0"/>
              <a:t>针对加密算法进行代数分析，主要工作由两部分组成：</a:t>
            </a:r>
            <a:endParaRPr lang="en-US" altLang="zh-CN" sz="2800" dirty="0"/>
          </a:p>
          <a:p>
            <a:pPr lvl="0" fontAlgn="base">
              <a:lnSpc>
                <a:spcPct val="150000"/>
              </a:lnSpc>
              <a:buFont typeface="Wingdings" panose="05000000000000000000" pitchFamily="2" charset="2"/>
              <a:buChar char="l"/>
            </a:pPr>
            <a:r>
              <a:rPr lang="zh-CN" altLang="zh-CN" sz="2800" dirty="0"/>
              <a:t>第一步构建加密算法等价的代数方程组；</a:t>
            </a:r>
            <a:endParaRPr lang="en-US" altLang="zh-CN" sz="2800" dirty="0"/>
          </a:p>
          <a:p>
            <a:pPr lvl="0" fontAlgn="base">
              <a:lnSpc>
                <a:spcPct val="150000"/>
              </a:lnSpc>
              <a:buFont typeface="Wingdings" panose="05000000000000000000" pitchFamily="2" charset="2"/>
              <a:buChar char="l"/>
            </a:pPr>
            <a:r>
              <a:rPr lang="zh-CN" altLang="zh-CN" sz="2800" dirty="0"/>
              <a:t>第二步求解该方程组并利用解得的中间变量，恢复加密算法中的密钥等信息。</a:t>
            </a:r>
            <a:endParaRPr lang="zh-CN" altLang="en-US" sz="2800" dirty="0"/>
          </a:p>
          <a:p>
            <a:endParaRPr lang="zh-CN" altLang="en-US" dirty="0"/>
          </a:p>
        </p:txBody>
      </p:sp>
    </p:spTree>
    <p:extLst>
      <p:ext uri="{BB962C8B-B14F-4D97-AF65-F5344CB8AC3E}">
        <p14:creationId xmlns:p14="http://schemas.microsoft.com/office/powerpoint/2010/main" val="176897019"/>
      </p:ext>
    </p:extLst>
  </p:cSld>
  <p:clrMapOvr>
    <a:masterClrMapping/>
  </p:clrMapOvr>
  <mc:AlternateContent xmlns:mc="http://schemas.openxmlformats.org/markup-compatibility/2006">
    <mc:Choice xmlns:p14="http://schemas.microsoft.com/office/powerpoint/2010/main" Requires="p14">
      <p:transition spd="slow" p14:dur="2000" advTm="22470"/>
    </mc:Choice>
    <mc:Fallback>
      <p:transition spd="slow" advTm="2247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fontAlgn="base">
              <a:lnSpc>
                <a:spcPct val="150000"/>
              </a:lnSpc>
              <a:buFont typeface="Wingdings" panose="05000000000000000000" pitchFamily="2" charset="2"/>
              <a:buChar char="l"/>
            </a:pPr>
            <a:r>
              <a:rPr lang="zh-CN" altLang="en-US" sz="2800" dirty="0"/>
              <a:t>通常采用的求解方法有两种：</a:t>
            </a:r>
            <a:endParaRPr lang="en-US" altLang="zh-CN" sz="2800" dirty="0"/>
          </a:p>
          <a:p>
            <a:pPr fontAlgn="base">
              <a:lnSpc>
                <a:spcPct val="150000"/>
              </a:lnSpc>
              <a:buFont typeface="Wingdings" panose="05000000000000000000" pitchFamily="2" charset="2"/>
              <a:buChar char="l"/>
            </a:pPr>
            <a:r>
              <a:rPr lang="zh-CN" altLang="en-US" sz="2800" dirty="0"/>
              <a:t>基于</a:t>
            </a:r>
            <a:r>
              <a:rPr lang="en-US" altLang="zh-CN" sz="2800" dirty="0" err="1"/>
              <a:t>Grobner</a:t>
            </a:r>
            <a:r>
              <a:rPr lang="zh-CN" altLang="en-US" sz="2800" dirty="0"/>
              <a:t>基的求解方法，此理论可以有效将多元多项式进行降阶处理</a:t>
            </a:r>
            <a:endParaRPr lang="en-US" altLang="zh-CN" sz="2800" dirty="0"/>
          </a:p>
          <a:p>
            <a:pPr fontAlgn="base">
              <a:lnSpc>
                <a:spcPct val="150000"/>
              </a:lnSpc>
              <a:buFont typeface="Wingdings" panose="05000000000000000000" pitchFamily="2" charset="2"/>
              <a:buChar char="l"/>
            </a:pPr>
            <a:r>
              <a:rPr lang="zh-CN" altLang="en-US" sz="2800" dirty="0"/>
              <a:t>转化为可满足性（</a:t>
            </a:r>
            <a:r>
              <a:rPr lang="en-US" altLang="zh-CN" sz="2800" dirty="0"/>
              <a:t>Satisfiability</a:t>
            </a:r>
            <a:r>
              <a:rPr lang="zh-CN" altLang="en-US" sz="2800" dirty="0"/>
              <a:t>）问题</a:t>
            </a:r>
            <a:endParaRPr lang="en-US" altLang="zh-CN" sz="2800" dirty="0"/>
          </a:p>
          <a:p>
            <a:endParaRPr lang="zh-CN" altLang="en-US" dirty="0"/>
          </a:p>
        </p:txBody>
      </p:sp>
    </p:spTree>
    <p:extLst>
      <p:ext uri="{BB962C8B-B14F-4D97-AF65-F5344CB8AC3E}">
        <p14:creationId xmlns:p14="http://schemas.microsoft.com/office/powerpoint/2010/main" val="3415052765"/>
      </p:ext>
    </p:extLst>
  </p:cSld>
  <p:clrMapOvr>
    <a:masterClrMapping/>
  </p:clrMapOvr>
  <mc:AlternateContent xmlns:mc="http://schemas.openxmlformats.org/markup-compatibility/2006">
    <mc:Choice xmlns:p14="http://schemas.microsoft.com/office/powerpoint/2010/main" Requires="p14">
      <p:transition spd="slow" p14:dur="2000" advTm="8412"/>
    </mc:Choice>
    <mc:Fallback>
      <p:transition spd="slow" advTm="841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加密算法（</a:t>
            </a:r>
            <a:r>
              <a:rPr lang="en-US" altLang="zh-CN" dirty="0"/>
              <a:t>PRESENT</a:t>
            </a:r>
            <a:r>
              <a:rPr lang="zh-CN" altLang="en-US" dirty="0"/>
              <a:t>算法）</a:t>
            </a:r>
          </a:p>
        </p:txBody>
      </p:sp>
      <p:pic>
        <p:nvPicPr>
          <p:cNvPr id="4" name="图片 1">
            <a:extLst>
              <a:ext uri="{FF2B5EF4-FFF2-40B4-BE49-F238E27FC236}">
                <a16:creationId xmlns:a16="http://schemas.microsoft.com/office/drawing/2014/main" id="{F9CD6884-85E1-4EDD-A2F3-668CC1E0E6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86561" y="2084832"/>
            <a:ext cx="76771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86460" y="2365246"/>
            <a:ext cx="2479250" cy="461665"/>
          </a:xfrm>
          <a:prstGeom prst="rect">
            <a:avLst/>
          </a:prstGeom>
          <a:noFill/>
        </p:spPr>
        <p:txBody>
          <a:bodyPr wrap="square" rtlCol="0">
            <a:spAutoFit/>
          </a:bodyPr>
          <a:lstStyle/>
          <a:p>
            <a:r>
              <a:rPr lang="zh-CN" altLang="en-US" sz="2400" dirty="0"/>
              <a:t>轮密钥异或相加</a:t>
            </a:r>
          </a:p>
        </p:txBody>
      </p:sp>
      <p:sp>
        <p:nvSpPr>
          <p:cNvPr id="5" name="文本框 4"/>
          <p:cNvSpPr txBox="1"/>
          <p:nvPr/>
        </p:nvSpPr>
        <p:spPr>
          <a:xfrm>
            <a:off x="686460" y="3107325"/>
            <a:ext cx="2098784" cy="461665"/>
          </a:xfrm>
          <a:prstGeom prst="rect">
            <a:avLst/>
          </a:prstGeom>
          <a:noFill/>
        </p:spPr>
        <p:txBody>
          <a:bodyPr wrap="square" rtlCol="0">
            <a:spAutoFit/>
          </a:bodyPr>
          <a:lstStyle/>
          <a:p>
            <a:r>
              <a:rPr lang="en-US" altLang="zh-CN" sz="2400" dirty="0"/>
              <a:t>S</a:t>
            </a:r>
            <a:r>
              <a:rPr lang="zh-CN" altLang="en-US" sz="2400" dirty="0"/>
              <a:t>盒查表代换</a:t>
            </a:r>
          </a:p>
        </p:txBody>
      </p:sp>
      <p:sp>
        <p:nvSpPr>
          <p:cNvPr id="6" name="文本框 5"/>
          <p:cNvSpPr txBox="1"/>
          <p:nvPr/>
        </p:nvSpPr>
        <p:spPr>
          <a:xfrm>
            <a:off x="801277" y="3780148"/>
            <a:ext cx="2485283" cy="461665"/>
          </a:xfrm>
          <a:prstGeom prst="rect">
            <a:avLst/>
          </a:prstGeom>
          <a:noFill/>
        </p:spPr>
        <p:txBody>
          <a:bodyPr wrap="square" rtlCol="0">
            <a:spAutoFit/>
          </a:bodyPr>
          <a:lstStyle/>
          <a:p>
            <a:r>
              <a:rPr lang="en-US" altLang="zh-CN" sz="2400" dirty="0"/>
              <a:t>P</a:t>
            </a:r>
            <a:r>
              <a:rPr lang="zh-CN" altLang="en-US" sz="2400" dirty="0"/>
              <a:t>盒比特位置置换</a:t>
            </a:r>
          </a:p>
        </p:txBody>
      </p:sp>
      <p:cxnSp>
        <p:nvCxnSpPr>
          <p:cNvPr id="7" name="直接箭头连接符 6">
            <a:extLst>
              <a:ext uri="{FF2B5EF4-FFF2-40B4-BE49-F238E27FC236}">
                <a16:creationId xmlns:a16="http://schemas.microsoft.com/office/drawing/2014/main" id="{742E7545-4D80-469D-8F12-0748640F5DD6}"/>
              </a:ext>
            </a:extLst>
          </p:cNvPr>
          <p:cNvCxnSpPr/>
          <p:nvPr/>
        </p:nvCxnSpPr>
        <p:spPr>
          <a:xfrm flipV="1">
            <a:off x="2957485" y="2412879"/>
            <a:ext cx="549286" cy="18319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a16="http://schemas.microsoft.com/office/drawing/2014/main" id="{742E7545-4D80-469D-8F12-0748640F5DD6}"/>
              </a:ext>
            </a:extLst>
          </p:cNvPr>
          <p:cNvCxnSpPr/>
          <p:nvPr/>
        </p:nvCxnSpPr>
        <p:spPr>
          <a:xfrm flipV="1">
            <a:off x="2486617" y="2807236"/>
            <a:ext cx="1236971" cy="56407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742E7545-4D80-469D-8F12-0748640F5DD6}"/>
              </a:ext>
            </a:extLst>
          </p:cNvPr>
          <p:cNvCxnSpPr/>
          <p:nvPr/>
        </p:nvCxnSpPr>
        <p:spPr>
          <a:xfrm flipV="1">
            <a:off x="3132768" y="3484131"/>
            <a:ext cx="722795" cy="4207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8693546"/>
      </p:ext>
    </p:extLst>
  </p:cSld>
  <p:clrMapOvr>
    <a:masterClrMapping/>
  </p:clrMapOvr>
  <mc:AlternateContent xmlns:mc="http://schemas.openxmlformats.org/markup-compatibility/2006">
    <mc:Choice xmlns:p14="http://schemas.microsoft.com/office/powerpoint/2010/main" Requires="p14">
      <p:transition spd="slow" p14:dur="2000" advTm="138597"/>
    </mc:Choice>
    <mc:Fallback>
      <p:transition spd="slow" advTm="13859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S</a:t>
            </a:r>
            <a:r>
              <a:rPr lang="zh-CN" altLang="en-US" dirty="0"/>
              <a:t>盒代换，给定一个</a:t>
            </a:r>
            <a:r>
              <a:rPr lang="en-US" altLang="zh-CN" dirty="0"/>
              <a:t>m bit</a:t>
            </a:r>
            <a:r>
              <a:rPr lang="zh-CN" altLang="en-US" dirty="0"/>
              <a:t>的输入，通过查</a:t>
            </a:r>
            <a:r>
              <a:rPr lang="en-US" altLang="zh-CN" dirty="0"/>
              <a:t>S</a:t>
            </a:r>
            <a:r>
              <a:rPr lang="zh-CN" altLang="en-US" dirty="0"/>
              <a:t>表得到一个</a:t>
            </a:r>
            <a:r>
              <a:rPr lang="en-US" altLang="zh-CN" dirty="0"/>
              <a:t>n bit</a:t>
            </a:r>
            <a:r>
              <a:rPr lang="zh-CN" altLang="en-US" dirty="0"/>
              <a:t>的输出</a:t>
            </a:r>
            <a:endParaRPr lang="en-US" altLang="zh-CN" dirty="0"/>
          </a:p>
          <a:p>
            <a:r>
              <a:rPr lang="zh-CN" altLang="en-US" dirty="0"/>
              <a:t>经验证，输出结果的任意比特都可以表示成输入比特的表达式</a:t>
            </a:r>
          </a:p>
        </p:txBody>
      </p:sp>
      <p:pic>
        <p:nvPicPr>
          <p:cNvPr id="4" name="图片 3"/>
          <p:cNvPicPr>
            <a:picLocks noChangeAspect="1"/>
          </p:cNvPicPr>
          <p:nvPr/>
        </p:nvPicPr>
        <p:blipFill>
          <a:blip r:embed="rId3"/>
          <a:stretch>
            <a:fillRect/>
          </a:stretch>
        </p:blipFill>
        <p:spPr>
          <a:xfrm>
            <a:off x="1024128" y="3254740"/>
            <a:ext cx="9335803" cy="876422"/>
          </a:xfrm>
          <a:prstGeom prst="rect">
            <a:avLst/>
          </a:prstGeom>
        </p:spPr>
      </p:pic>
    </p:spTree>
    <p:extLst>
      <p:ext uri="{BB962C8B-B14F-4D97-AF65-F5344CB8AC3E}">
        <p14:creationId xmlns:p14="http://schemas.microsoft.com/office/powerpoint/2010/main" val="3470944203"/>
      </p:ext>
    </p:extLst>
  </p:cSld>
  <p:clrMapOvr>
    <a:masterClrMapping/>
  </p:clrMapOvr>
  <mc:AlternateContent xmlns:mc="http://schemas.openxmlformats.org/markup-compatibility/2006">
    <mc:Choice xmlns:p14="http://schemas.microsoft.com/office/powerpoint/2010/main" Requires="p14">
      <p:transition spd="slow" p14:dur="2000" advTm="33327"/>
    </mc:Choice>
    <mc:Fallback>
      <p:transition spd="slow" advTm="3332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a:t>
            </a:r>
          </a:p>
        </p:txBody>
      </p:sp>
      <p:sp>
        <p:nvSpPr>
          <p:cNvPr id="3" name="内容占位符 2"/>
          <p:cNvSpPr>
            <a:spLocks noGrp="1"/>
          </p:cNvSpPr>
          <p:nvPr>
            <p:ph idx="1"/>
          </p:nvPr>
        </p:nvSpPr>
        <p:spPr/>
        <p:txBody>
          <a:bodyPr/>
          <a:lstStyle/>
          <a:p>
            <a:pPr>
              <a:lnSpc>
                <a:spcPct val="150000"/>
              </a:lnSpc>
            </a:pPr>
            <a:r>
              <a:rPr lang="zh-CN" altLang="en-US" dirty="0"/>
              <a:t>什么是代数解析器</a:t>
            </a:r>
            <a:endParaRPr lang="en-US" altLang="zh-CN" dirty="0"/>
          </a:p>
          <a:p>
            <a:pPr>
              <a:lnSpc>
                <a:spcPct val="150000"/>
              </a:lnSpc>
            </a:pPr>
            <a:r>
              <a:rPr lang="zh-CN" altLang="en-US" dirty="0"/>
              <a:t>代数解析器相关的概念</a:t>
            </a:r>
            <a:endParaRPr lang="en-US" altLang="zh-CN" dirty="0"/>
          </a:p>
          <a:p>
            <a:pPr>
              <a:lnSpc>
                <a:spcPct val="150000"/>
              </a:lnSpc>
            </a:pPr>
            <a:r>
              <a:rPr lang="zh-CN" altLang="en-US" dirty="0"/>
              <a:t>代数解析器解决什么问题</a:t>
            </a:r>
            <a:endParaRPr lang="en-US" altLang="zh-CN" dirty="0"/>
          </a:p>
          <a:p>
            <a:pPr>
              <a:lnSpc>
                <a:spcPct val="150000"/>
              </a:lnSpc>
            </a:pPr>
            <a:r>
              <a:rPr lang="zh-CN" altLang="en-US" dirty="0"/>
              <a:t>为什么密码学中可以用代数解析器，如何用</a:t>
            </a:r>
            <a:endParaRPr lang="en-US" altLang="zh-CN" dirty="0"/>
          </a:p>
          <a:p>
            <a:pPr>
              <a:lnSpc>
                <a:spcPct val="150000"/>
              </a:lnSpc>
            </a:pPr>
            <a:r>
              <a:rPr lang="zh-CN" altLang="en-US" dirty="0"/>
              <a:t>在代数解析器方面我们还能做什么（硬件加速）</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53051774"/>
      </p:ext>
    </p:extLst>
  </p:cSld>
  <p:clrMapOvr>
    <a:masterClrMapping/>
  </p:clrMapOvr>
  <mc:AlternateContent xmlns:mc="http://schemas.openxmlformats.org/markup-compatibility/2006">
    <mc:Choice xmlns:p14="http://schemas.microsoft.com/office/powerpoint/2010/main" Requires="p14">
      <p:transition spd="slow" p14:dur="2000" advTm="702"/>
    </mc:Choice>
    <mc:Fallback>
      <p:transition spd="slow" advTm="7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FFA85-4E8E-43AE-84FF-9D6FE358DD55}"/>
              </a:ext>
            </a:extLst>
          </p:cNvPr>
          <p:cNvSpPr>
            <a:spLocks noGrp="1"/>
          </p:cNvSpPr>
          <p:nvPr>
            <p:ph type="title"/>
          </p:nvPr>
        </p:nvSpPr>
        <p:spPr/>
        <p:txBody>
          <a:bodyPr/>
          <a:lstStyle/>
          <a:p>
            <a:r>
              <a:rPr lang="en-US" altLang="zh-CN" dirty="0"/>
              <a:t>S</a:t>
            </a:r>
            <a:r>
              <a:rPr lang="zh-CN" altLang="en-US" dirty="0"/>
              <a:t>盒代换操作的等效表示</a:t>
            </a:r>
          </a:p>
        </p:txBody>
      </p:sp>
      <p:sp>
        <p:nvSpPr>
          <p:cNvPr id="3" name="内容占位符 2">
            <a:extLst>
              <a:ext uri="{FF2B5EF4-FFF2-40B4-BE49-F238E27FC236}">
                <a16:creationId xmlns:a16="http://schemas.microsoft.com/office/drawing/2014/main" id="{D0EEFA37-C203-4238-A126-7DF686750326}"/>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BA44E49E-EF37-4D39-943B-5F797EDEBD5D}"/>
              </a:ext>
            </a:extLst>
          </p:cNvPr>
          <p:cNvPicPr>
            <a:picLocks noChangeAspect="1"/>
          </p:cNvPicPr>
          <p:nvPr/>
        </p:nvPicPr>
        <p:blipFill>
          <a:blip r:embed="rId2"/>
          <a:stretch>
            <a:fillRect/>
          </a:stretch>
        </p:blipFill>
        <p:spPr>
          <a:xfrm>
            <a:off x="1024128" y="2208306"/>
            <a:ext cx="8159372" cy="2441387"/>
          </a:xfrm>
          <a:prstGeom prst="rect">
            <a:avLst/>
          </a:prstGeom>
        </p:spPr>
      </p:pic>
    </p:spTree>
    <p:extLst>
      <p:ext uri="{BB962C8B-B14F-4D97-AF65-F5344CB8AC3E}">
        <p14:creationId xmlns:p14="http://schemas.microsoft.com/office/powerpoint/2010/main" val="2793616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算法转化</a:t>
            </a:r>
          </a:p>
        </p:txBody>
      </p:sp>
      <p:graphicFrame>
        <p:nvGraphicFramePr>
          <p:cNvPr id="4" name="图示 3"/>
          <p:cNvGraphicFramePr/>
          <p:nvPr>
            <p:extLst>
              <p:ext uri="{D42A27DB-BD31-4B8C-83A1-F6EECF244321}">
                <p14:modId xmlns:p14="http://schemas.microsoft.com/office/powerpoint/2010/main" val="2978293230"/>
              </p:ext>
            </p:extLst>
          </p:nvPr>
        </p:nvGraphicFramePr>
        <p:xfrm>
          <a:off x="2312535" y="980388"/>
          <a:ext cx="8038096" cy="3703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a:blip r:embed="rId7"/>
          <a:stretch>
            <a:fillRect/>
          </a:stretch>
        </p:blipFill>
        <p:spPr>
          <a:xfrm>
            <a:off x="2312534" y="3454146"/>
            <a:ext cx="1559299" cy="2326573"/>
          </a:xfrm>
          <a:prstGeom prst="rect">
            <a:avLst/>
          </a:prstGeom>
        </p:spPr>
      </p:pic>
      <p:pic>
        <p:nvPicPr>
          <p:cNvPr id="6" name="图片 5"/>
          <p:cNvPicPr>
            <a:picLocks noChangeAspect="1"/>
          </p:cNvPicPr>
          <p:nvPr/>
        </p:nvPicPr>
        <p:blipFill>
          <a:blip r:embed="rId8"/>
          <a:stretch>
            <a:fillRect/>
          </a:stretch>
        </p:blipFill>
        <p:spPr>
          <a:xfrm>
            <a:off x="9092861" y="3454146"/>
            <a:ext cx="1313141" cy="2072810"/>
          </a:xfrm>
          <a:prstGeom prst="rect">
            <a:avLst/>
          </a:prstGeom>
        </p:spPr>
      </p:pic>
      <p:pic>
        <p:nvPicPr>
          <p:cNvPr id="7" name="图片 6"/>
          <p:cNvPicPr>
            <a:picLocks noChangeAspect="1"/>
          </p:cNvPicPr>
          <p:nvPr/>
        </p:nvPicPr>
        <p:blipFill>
          <a:blip r:embed="rId9"/>
          <a:stretch>
            <a:fillRect/>
          </a:stretch>
        </p:blipFill>
        <p:spPr>
          <a:xfrm>
            <a:off x="4068332" y="3456305"/>
            <a:ext cx="4223539" cy="1241237"/>
          </a:xfrm>
          <a:prstGeom prst="rect">
            <a:avLst/>
          </a:prstGeom>
        </p:spPr>
      </p:pic>
      <p:pic>
        <p:nvPicPr>
          <p:cNvPr id="8" name="图片 7"/>
          <p:cNvPicPr>
            <a:picLocks noChangeAspect="1"/>
          </p:cNvPicPr>
          <p:nvPr/>
        </p:nvPicPr>
        <p:blipFill>
          <a:blip r:embed="rId10"/>
          <a:stretch>
            <a:fillRect/>
          </a:stretch>
        </p:blipFill>
        <p:spPr>
          <a:xfrm>
            <a:off x="4074640" y="4808706"/>
            <a:ext cx="4463246" cy="1045339"/>
          </a:xfrm>
          <a:prstGeom prst="rect">
            <a:avLst/>
          </a:prstGeom>
        </p:spPr>
      </p:pic>
    </p:spTree>
    <p:extLst>
      <p:ext uri="{BB962C8B-B14F-4D97-AF65-F5344CB8AC3E}">
        <p14:creationId xmlns:p14="http://schemas.microsoft.com/office/powerpoint/2010/main" val="371280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相关工作</a:t>
            </a:r>
          </a:p>
        </p:txBody>
      </p:sp>
      <p:sp>
        <p:nvSpPr>
          <p:cNvPr id="3" name="内容占位符 2"/>
          <p:cNvSpPr>
            <a:spLocks noGrp="1"/>
          </p:cNvSpPr>
          <p:nvPr>
            <p:ph idx="1"/>
          </p:nvPr>
        </p:nvSpPr>
        <p:spPr>
          <a:xfrm>
            <a:off x="1024127" y="2084832"/>
            <a:ext cx="9720073" cy="4023360"/>
          </a:xfrm>
        </p:spPr>
        <p:txBody>
          <a:bodyPr/>
          <a:lstStyle/>
          <a:p>
            <a:r>
              <a:rPr lang="en-US" altLang="zh-CN" dirty="0"/>
              <a:t>MiniSAT2.0,80</a:t>
            </a:r>
            <a:r>
              <a:rPr lang="zh-CN" altLang="en-US" dirty="0"/>
              <a:t>比特密钥的低轮</a:t>
            </a:r>
            <a:r>
              <a:rPr lang="en-US" altLang="zh-CN" dirty="0"/>
              <a:t>PRESENT</a:t>
            </a:r>
            <a:r>
              <a:rPr lang="zh-CN" altLang="en-US" dirty="0"/>
              <a:t>算法代数分析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单纯使用代数密码分析计算量太大！</a:t>
            </a:r>
            <a:endParaRPr lang="en-US" altLang="zh-CN" dirty="0"/>
          </a:p>
          <a:p>
            <a:endParaRPr lang="zh-CN" altLang="en-US" dirty="0"/>
          </a:p>
        </p:txBody>
      </p:sp>
      <p:sp>
        <p:nvSpPr>
          <p:cNvPr id="4" name="文本框 3"/>
          <p:cNvSpPr txBox="1"/>
          <p:nvPr/>
        </p:nvSpPr>
        <p:spPr>
          <a:xfrm>
            <a:off x="1024128" y="6504495"/>
            <a:ext cx="8883443" cy="369332"/>
          </a:xfrm>
          <a:prstGeom prst="rect">
            <a:avLst/>
          </a:prstGeom>
          <a:noFill/>
        </p:spPr>
        <p:txBody>
          <a:bodyPr wrap="square" rtlCol="0">
            <a:spAutoFit/>
          </a:bodyPr>
          <a:lstStyle/>
          <a:p>
            <a:r>
              <a:rPr lang="zh-CN" altLang="en-US" dirty="0"/>
              <a:t>卜凡</a:t>
            </a:r>
            <a:r>
              <a:rPr lang="en-US" altLang="zh-CN" dirty="0"/>
              <a:t>,</a:t>
            </a:r>
            <a:r>
              <a:rPr lang="zh-CN" altLang="en-US" dirty="0"/>
              <a:t>金晨辉</a:t>
            </a:r>
            <a:r>
              <a:rPr lang="en-US" altLang="zh-CN" dirty="0"/>
              <a:t>.</a:t>
            </a:r>
            <a:r>
              <a:rPr lang="zh-CN" altLang="en-US" dirty="0"/>
              <a:t>针对低轮</a:t>
            </a:r>
            <a:r>
              <a:rPr lang="en-US" altLang="zh-CN" dirty="0"/>
              <a:t>PRESENT</a:t>
            </a:r>
            <a:r>
              <a:rPr lang="zh-CN" altLang="en-US" dirty="0"/>
              <a:t>的代数攻击</a:t>
            </a:r>
            <a:r>
              <a:rPr lang="en-US" altLang="zh-CN" dirty="0"/>
              <a:t>[J].</a:t>
            </a:r>
            <a:r>
              <a:rPr lang="zh-CN" altLang="en-US" dirty="0"/>
              <a:t>计算机工程</a:t>
            </a:r>
            <a:r>
              <a:rPr lang="en-US" altLang="zh-CN" dirty="0"/>
              <a:t>,2010,36(06):128-130.</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35133055"/>
              </p:ext>
            </p:extLst>
          </p:nvPr>
        </p:nvGraphicFramePr>
        <p:xfrm>
          <a:off x="1024126" y="2657348"/>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53456953"/>
                    </a:ext>
                  </a:extLst>
                </a:gridCol>
                <a:gridCol w="2709333">
                  <a:extLst>
                    <a:ext uri="{9D8B030D-6E8A-4147-A177-3AD203B41FA5}">
                      <a16:colId xmlns:a16="http://schemas.microsoft.com/office/drawing/2014/main" val="9570265"/>
                    </a:ext>
                  </a:extLst>
                </a:gridCol>
                <a:gridCol w="2709333">
                  <a:extLst>
                    <a:ext uri="{9D8B030D-6E8A-4147-A177-3AD203B41FA5}">
                      <a16:colId xmlns:a16="http://schemas.microsoft.com/office/drawing/2014/main" val="4129327080"/>
                    </a:ext>
                  </a:extLst>
                </a:gridCol>
              </a:tblGrid>
              <a:tr h="370840">
                <a:tc>
                  <a:txBody>
                    <a:bodyPr/>
                    <a:lstStyle/>
                    <a:p>
                      <a:r>
                        <a:rPr lang="zh-CN" altLang="en-US" dirty="0"/>
                        <a:t>轮数</a:t>
                      </a:r>
                    </a:p>
                  </a:txBody>
                  <a:tcPr/>
                </a:tc>
                <a:tc>
                  <a:txBody>
                    <a:bodyPr/>
                    <a:lstStyle/>
                    <a:p>
                      <a:r>
                        <a:rPr lang="zh-CN" altLang="en-US" dirty="0"/>
                        <a:t>明密文对个数</a:t>
                      </a:r>
                    </a:p>
                  </a:txBody>
                  <a:tcPr/>
                </a:tc>
                <a:tc>
                  <a:txBody>
                    <a:bodyPr/>
                    <a:lstStyle/>
                    <a:p>
                      <a:r>
                        <a:rPr lang="zh-CN" altLang="en-US" dirty="0"/>
                        <a:t>求得所有密钥的平均时间</a:t>
                      </a:r>
                    </a:p>
                  </a:txBody>
                  <a:tcPr/>
                </a:tc>
                <a:extLst>
                  <a:ext uri="{0D108BD9-81ED-4DB2-BD59-A6C34878D82A}">
                    <a16:rowId xmlns:a16="http://schemas.microsoft.com/office/drawing/2014/main" val="4238726396"/>
                  </a:ext>
                </a:extLst>
              </a:tr>
              <a:tr h="37084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3593.6 s</a:t>
                      </a:r>
                      <a:endParaRPr lang="zh-CN" altLang="en-US" dirty="0"/>
                    </a:p>
                  </a:txBody>
                  <a:tcPr/>
                </a:tc>
                <a:extLst>
                  <a:ext uri="{0D108BD9-81ED-4DB2-BD59-A6C34878D82A}">
                    <a16:rowId xmlns:a16="http://schemas.microsoft.com/office/drawing/2014/main" val="128598582"/>
                  </a:ext>
                </a:extLst>
              </a:tr>
              <a:tr h="370840">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10800 s</a:t>
                      </a:r>
                      <a:endParaRPr lang="zh-CN" altLang="en-US" dirty="0"/>
                    </a:p>
                  </a:txBody>
                  <a:tcPr/>
                </a:tc>
                <a:extLst>
                  <a:ext uri="{0D108BD9-81ED-4DB2-BD59-A6C34878D82A}">
                    <a16:rowId xmlns:a16="http://schemas.microsoft.com/office/drawing/2014/main" val="3213893657"/>
                  </a:ext>
                </a:extLst>
              </a:tr>
              <a:tr h="370840">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6 min</a:t>
                      </a:r>
                      <a:endParaRPr lang="zh-CN" altLang="en-US" dirty="0"/>
                    </a:p>
                  </a:txBody>
                  <a:tcPr/>
                </a:tc>
                <a:extLst>
                  <a:ext uri="{0D108BD9-81ED-4DB2-BD59-A6C34878D82A}">
                    <a16:rowId xmlns:a16="http://schemas.microsoft.com/office/drawing/2014/main" val="2180826915"/>
                  </a:ext>
                </a:extLst>
              </a:tr>
              <a:tr h="370840">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120h 14min</a:t>
                      </a:r>
                      <a:endParaRPr lang="zh-CN" altLang="en-US" dirty="0"/>
                    </a:p>
                  </a:txBody>
                  <a:tcPr/>
                </a:tc>
                <a:extLst>
                  <a:ext uri="{0D108BD9-81ED-4DB2-BD59-A6C34878D82A}">
                    <a16:rowId xmlns:a16="http://schemas.microsoft.com/office/drawing/2014/main" val="2636506929"/>
                  </a:ext>
                </a:extLst>
              </a:tr>
              <a:tr h="370840">
                <a:tc>
                  <a:txBody>
                    <a:bodyPr/>
                    <a:lstStyle/>
                    <a:p>
                      <a:r>
                        <a:rPr lang="en-US" altLang="zh-CN" dirty="0"/>
                        <a:t>6</a:t>
                      </a:r>
                      <a:endParaRPr lang="zh-CN" altLang="en-US" dirty="0"/>
                    </a:p>
                  </a:txBody>
                  <a:tcPr/>
                </a:tc>
                <a:tc>
                  <a:txBody>
                    <a:bodyPr/>
                    <a:lstStyle/>
                    <a:p>
                      <a:r>
                        <a:rPr lang="en-US" altLang="zh-CN" dirty="0"/>
                        <a:t>4</a:t>
                      </a:r>
                      <a:endParaRPr lang="zh-CN" altLang="en-US" dirty="0"/>
                    </a:p>
                  </a:txBody>
                  <a:tcPr/>
                </a:tc>
                <a:tc>
                  <a:txBody>
                    <a:bodyPr/>
                    <a:lstStyle/>
                    <a:p>
                      <a:r>
                        <a:rPr lang="en-US" altLang="zh-CN" dirty="0"/>
                        <a:t>202h 23min</a:t>
                      </a:r>
                      <a:endParaRPr lang="zh-CN" altLang="en-US" dirty="0"/>
                    </a:p>
                  </a:txBody>
                  <a:tcPr/>
                </a:tc>
                <a:extLst>
                  <a:ext uri="{0D108BD9-81ED-4DB2-BD59-A6C34878D82A}">
                    <a16:rowId xmlns:a16="http://schemas.microsoft.com/office/drawing/2014/main" val="2482338440"/>
                  </a:ext>
                </a:extLst>
              </a:tr>
            </a:tbl>
          </a:graphicData>
        </a:graphic>
      </p:graphicFrame>
    </p:spTree>
    <p:extLst>
      <p:ext uri="{BB962C8B-B14F-4D97-AF65-F5344CB8AC3E}">
        <p14:creationId xmlns:p14="http://schemas.microsoft.com/office/powerpoint/2010/main" val="262621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旁路分析（功耗）</a:t>
            </a:r>
          </a:p>
        </p:txBody>
      </p:sp>
      <p:sp>
        <p:nvSpPr>
          <p:cNvPr id="4" name="矩形 3"/>
          <p:cNvSpPr/>
          <p:nvPr/>
        </p:nvSpPr>
        <p:spPr>
          <a:xfrm>
            <a:off x="5446829" y="3260204"/>
            <a:ext cx="6353666" cy="1969770"/>
          </a:xfrm>
          <a:prstGeom prst="rect">
            <a:avLst/>
          </a:prstGeom>
        </p:spPr>
        <p:txBody>
          <a:bodyPr wrap="square">
            <a:spAutoFit/>
          </a:bodyPr>
          <a:lstStyle/>
          <a:p>
            <a:pPr>
              <a:spcBef>
                <a:spcPts val="1200"/>
              </a:spcBef>
            </a:pPr>
            <a:r>
              <a:rPr lang="en-US" altLang="zh-CN" sz="2800" dirty="0">
                <a:latin typeface="华文楷体" panose="02010600040101010101" pitchFamily="2" charset="-122"/>
                <a:ea typeface="华文楷体" panose="02010600040101010101" pitchFamily="2" charset="-122"/>
              </a:rPr>
              <a:t>S</a:t>
            </a:r>
            <a:r>
              <a:rPr lang="zh-CN" altLang="en-US" sz="2800" dirty="0">
                <a:latin typeface="华文楷体" panose="02010600040101010101" pitchFamily="2" charset="-122"/>
                <a:ea typeface="华文楷体" panose="02010600040101010101" pitchFamily="2" charset="-122"/>
              </a:rPr>
              <a:t>盒代换的输入输出均为半字节（</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比特，</a:t>
            </a:r>
            <a:r>
              <a:rPr lang="en-US" altLang="zh-CN" sz="2800" dirty="0">
                <a:latin typeface="华文楷体" panose="02010600040101010101" pitchFamily="2" charset="-122"/>
                <a:ea typeface="华文楷体" panose="02010600040101010101" pitchFamily="2" charset="-122"/>
              </a:rPr>
              <a:t>nibble</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用汉明重量模型进行分析：</a:t>
            </a:r>
            <a:endParaRPr lang="en-US" altLang="zh-CN" sz="2800" dirty="0">
              <a:latin typeface="华文楷体" panose="02010600040101010101" pitchFamily="2" charset="-122"/>
              <a:ea typeface="华文楷体" panose="02010600040101010101" pitchFamily="2" charset="-122"/>
            </a:endParaRPr>
          </a:p>
          <a:p>
            <a:pPr>
              <a:spcBef>
                <a:spcPts val="1200"/>
              </a:spcBef>
            </a:pPr>
            <a:r>
              <a:rPr lang="zh-CN" altLang="en-US" sz="2800" dirty="0">
                <a:latin typeface="华文楷体" panose="02010600040101010101" pitchFamily="2" charset="-122"/>
                <a:ea typeface="华文楷体" panose="02010600040101010101" pitchFamily="2" charset="-122"/>
              </a:rPr>
              <a:t>某一时间点的功耗与此时数据中被置</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的比特个数成正比。</a:t>
            </a:r>
            <a:endParaRPr lang="en-US" altLang="zh-CN" sz="28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11204" r="6217"/>
          <a:stretch/>
        </p:blipFill>
        <p:spPr>
          <a:xfrm>
            <a:off x="688157" y="3260204"/>
            <a:ext cx="4572000" cy="2074951"/>
          </a:xfrm>
          <a:prstGeom prst="rect">
            <a:avLst/>
          </a:prstGeom>
        </p:spPr>
      </p:pic>
    </p:spTree>
    <p:extLst>
      <p:ext uri="{BB962C8B-B14F-4D97-AF65-F5344CB8AC3E}">
        <p14:creationId xmlns:p14="http://schemas.microsoft.com/office/powerpoint/2010/main" val="817381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故障信息分析</a:t>
            </a:r>
            <a:endParaRPr lang="en-US" altLang="zh-CN" dirty="0"/>
          </a:p>
          <a:p>
            <a:r>
              <a:rPr lang="zh-CN" altLang="zh-CN" sz="2400" dirty="0">
                <a:latin typeface="华文楷体" panose="02010600040101010101" pitchFamily="2" charset="-122"/>
                <a:ea typeface="华文楷体" panose="02010600040101010101" pitchFamily="2" charset="-122"/>
              </a:rPr>
              <a:t>假设故障注入在第</a:t>
            </a:r>
            <a:r>
              <a:rPr lang="en-US" altLang="zh-CN" sz="2400" dirty="0">
                <a:solidFill>
                  <a:srgbClr val="FF0000"/>
                </a:solidFill>
                <a:latin typeface="华文楷体" panose="02010600040101010101" pitchFamily="2" charset="-122"/>
                <a:ea typeface="华文楷体" panose="02010600040101010101" pitchFamily="2" charset="-122"/>
              </a:rPr>
              <a:t>x</a:t>
            </a:r>
            <a:r>
              <a:rPr lang="zh-CN" altLang="zh-CN" sz="2400" dirty="0">
                <a:latin typeface="华文楷体" panose="02010600040101010101" pitchFamily="2" charset="-122"/>
                <a:ea typeface="华文楷体" panose="02010600040101010101" pitchFamily="2" charset="-122"/>
              </a:rPr>
              <a:t>轮的第</a:t>
            </a:r>
            <a:r>
              <a:rPr lang="en-US" altLang="zh-CN" sz="2400" dirty="0">
                <a:solidFill>
                  <a:srgbClr val="FF0000"/>
                </a:solidFill>
                <a:latin typeface="华文楷体" panose="02010600040101010101" pitchFamily="2" charset="-122"/>
                <a:ea typeface="华文楷体" panose="02010600040101010101" pitchFamily="2" charset="-122"/>
              </a:rPr>
              <a:t>4n+d</a:t>
            </a:r>
            <a:r>
              <a:rPr lang="zh-CN" altLang="zh-CN"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盒中</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n,d</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{0,1,2,3})</a:t>
            </a:r>
          </a:p>
          <a:p>
            <a:r>
              <a:rPr lang="zh-CN" altLang="zh-CN" sz="2400" dirty="0">
                <a:latin typeface="华文楷体" panose="02010600040101010101" pitchFamily="2" charset="-122"/>
                <a:ea typeface="华文楷体" panose="02010600040101010101" pitchFamily="2" charset="-122"/>
              </a:rPr>
              <a:t>会影响到第</a:t>
            </a:r>
            <a:r>
              <a:rPr lang="en-US" altLang="zh-CN" sz="2400" dirty="0">
                <a:solidFill>
                  <a:srgbClr val="FF0000"/>
                </a:solidFill>
                <a:latin typeface="华文楷体" panose="02010600040101010101" pitchFamily="2" charset="-122"/>
                <a:ea typeface="华文楷体" panose="02010600040101010101" pitchFamily="2" charset="-122"/>
              </a:rPr>
              <a:t>x+1</a:t>
            </a:r>
            <a:r>
              <a:rPr lang="zh-CN" altLang="zh-CN" sz="2400" dirty="0">
                <a:latin typeface="华文楷体" panose="02010600040101010101" pitchFamily="2" charset="-122"/>
                <a:ea typeface="华文楷体" panose="02010600040101010101" pitchFamily="2" charset="-122"/>
              </a:rPr>
              <a:t>轮的第</a:t>
            </a:r>
            <a:r>
              <a:rPr lang="en-US" altLang="zh-CN" sz="2400" dirty="0">
                <a:solidFill>
                  <a:srgbClr val="FF0000"/>
                </a:solidFill>
                <a:latin typeface="华文楷体" panose="02010600040101010101" pitchFamily="2" charset="-122"/>
                <a:ea typeface="华文楷体" panose="02010600040101010101" pitchFamily="2" charset="-122"/>
              </a:rPr>
              <a:t>n, n+4, n+8, n+12</a:t>
            </a:r>
            <a:r>
              <a:rPr lang="zh-CN" altLang="zh-CN" sz="2400" dirty="0">
                <a:latin typeface="华文楷体" panose="02010600040101010101" pitchFamily="2" charset="-122"/>
                <a:ea typeface="华文楷体" panose="02010600040101010101" pitchFamily="2" charset="-122"/>
              </a:rPr>
              <a:t>这四个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盒的输入</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比特。</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如图</a:t>
            </a:r>
            <a:r>
              <a:rPr lang="zh-CN" altLang="zh-CN" sz="2400" dirty="0">
                <a:latin typeface="华文楷体" panose="02010600040101010101" pitchFamily="2" charset="-122"/>
                <a:ea typeface="华文楷体" panose="02010600040101010101" pitchFamily="2" charset="-122"/>
              </a:rPr>
              <a:t>在第一个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盒注入故障引起错误，此</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盒的</a:t>
            </a:r>
            <a:r>
              <a:rPr lang="zh-CN" altLang="en-US" sz="2400" dirty="0">
                <a:latin typeface="华文楷体" panose="02010600040101010101" pitchFamily="2" charset="-122"/>
                <a:ea typeface="华文楷体" panose="02010600040101010101" pitchFamily="2" charset="-122"/>
              </a:rPr>
              <a:t>输出</a:t>
            </a:r>
            <a:r>
              <a:rPr lang="zh-CN" altLang="zh-CN" sz="2400" dirty="0">
                <a:latin typeface="华文楷体" panose="02010600040101010101" pitchFamily="2" charset="-122"/>
                <a:ea typeface="华文楷体" panose="02010600040101010101" pitchFamily="2" charset="-122"/>
              </a:rPr>
              <a:t>被篡改</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经过</a:t>
            </a:r>
            <a:r>
              <a:rPr lang="en-US" altLang="zh-CN" sz="2400" dirty="0">
                <a:latin typeface="华文楷体" panose="02010600040101010101" pitchFamily="2" charset="-122"/>
                <a:ea typeface="华文楷体" panose="02010600040101010101" pitchFamily="2" charset="-122"/>
              </a:rPr>
              <a:t>P</a:t>
            </a:r>
            <a:r>
              <a:rPr lang="zh-CN" altLang="zh-CN" sz="2400" dirty="0">
                <a:latin typeface="华文楷体" panose="02010600040101010101" pitchFamily="2" charset="-122"/>
                <a:ea typeface="华文楷体" panose="02010600040101010101" pitchFamily="2" charset="-122"/>
              </a:rPr>
              <a:t>盒置换的操作后，错误比特沿图中红色路径传递</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endParaRPr lang="zh-CN" altLang="en-US"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47655076"/>
              </p:ext>
            </p:extLst>
          </p:nvPr>
        </p:nvGraphicFramePr>
        <p:xfrm>
          <a:off x="6685980" y="4938903"/>
          <a:ext cx="5426675" cy="1735274"/>
        </p:xfrm>
        <a:graphic>
          <a:graphicData uri="http://schemas.openxmlformats.org/presentationml/2006/ole">
            <mc:AlternateContent xmlns:mc="http://schemas.openxmlformats.org/markup-compatibility/2006">
              <mc:Choice xmlns:v="urn:schemas-microsoft-com:vml" Requires="v">
                <p:oleObj spid="_x0000_s2109" name="Visio" r:id="rId3" imgW="8124800" imgH="2600248" progId="Visio.Drawing.15">
                  <p:embed/>
                </p:oleObj>
              </mc:Choice>
              <mc:Fallback>
                <p:oleObj name="Visio" r:id="rId3" imgW="8124800" imgH="2600248"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5980" y="4938903"/>
                        <a:ext cx="5426675" cy="1735274"/>
                      </a:xfrm>
                      <a:prstGeom prst="rect">
                        <a:avLst/>
                      </a:prstGeom>
                      <a:noFill/>
                    </p:spPr>
                  </p:pic>
                </p:oleObj>
              </mc:Fallback>
            </mc:AlternateContent>
          </a:graphicData>
        </a:graphic>
      </p:graphicFrame>
    </p:spTree>
    <p:extLst>
      <p:ext uri="{BB962C8B-B14F-4D97-AF65-F5344CB8AC3E}">
        <p14:creationId xmlns:p14="http://schemas.microsoft.com/office/powerpoint/2010/main" val="300385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故障信息分析（结合功耗）</a:t>
            </a:r>
          </a:p>
          <a:p>
            <a:pPr marL="342900" indent="-342900">
              <a:lnSpc>
                <a:spcPct val="150000"/>
              </a:lnSpc>
              <a:buFont typeface="Arial" panose="020B0604020202020204" pitchFamily="34" charset="0"/>
              <a:buChar char="•"/>
            </a:pP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两次加密过程中比特</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反转的位置，</a:t>
            </a: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两次产生的功耗波形的差分</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存在</a:t>
            </a: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峰值。</a:t>
            </a: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注入故障后轮数越多，影响比特越多。</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得到被反转的比特位置后，可以在方程组中体现。</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将对应反转位置的比特变量取反。</a:t>
            </a:r>
          </a:p>
          <a:p>
            <a:endParaRPr lang="zh-CN" altLang="en-US" dirty="0"/>
          </a:p>
        </p:txBody>
      </p:sp>
      <p:pic>
        <p:nvPicPr>
          <p:cNvPr id="4"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9700" y="3728303"/>
            <a:ext cx="44323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2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a:xfrm>
            <a:off x="1024128" y="2286000"/>
            <a:ext cx="5587687" cy="4023360"/>
          </a:xfrm>
        </p:spPr>
        <p:txBody>
          <a:bodyPr/>
          <a:lstStyle/>
          <a:p>
            <a:pPr marL="342900" indent="-342900">
              <a:lnSpc>
                <a:spcPct val="150000"/>
              </a:lnSpc>
              <a:buFont typeface="Arial" panose="020B0604020202020204" pitchFamily="34" charset="0"/>
              <a:buChar char="•"/>
              <a:defRPr/>
            </a:pP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PRESENT</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每一轮设置</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400</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个变量，</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688</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个子句；</a:t>
            </a:r>
            <a:endPar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defRPr/>
            </a:pP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由注入故障引起后三轮的错误结果，添加三轮方程。最终共</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13856</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个变量，</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25196</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个子句</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553634" y="2444052"/>
            <a:ext cx="5638366" cy="3065365"/>
          </a:xfrm>
          <a:prstGeom prst="rect">
            <a:avLst/>
          </a:prstGeom>
        </p:spPr>
      </p:pic>
    </p:spTree>
    <p:extLst>
      <p:ext uri="{BB962C8B-B14F-4D97-AF65-F5344CB8AC3E}">
        <p14:creationId xmlns:p14="http://schemas.microsoft.com/office/powerpoint/2010/main" val="4239833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结果分析</a:t>
            </a:r>
          </a:p>
        </p:txBody>
      </p:sp>
      <p:sp>
        <p:nvSpPr>
          <p:cNvPr id="3" name="内容占位符 2"/>
          <p:cNvSpPr>
            <a:spLocks noGrp="1"/>
          </p:cNvSpPr>
          <p:nvPr>
            <p:ph idx="1"/>
          </p:nvPr>
        </p:nvSpPr>
        <p:spPr/>
        <p:txBody>
          <a:bodyPr/>
          <a:lstStyle/>
          <a:p>
            <a:pPr marL="285750" indent="-28575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最优情况下，仅需一组明密文，一条功耗曲线，一个故障，求解器仅输出一组解，即求得正确的最后一轮</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比特密钥。</a:t>
            </a:r>
            <a:endParaRPr lang="en-US" altLang="zh-CN" sz="24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提出问题：</a:t>
            </a:r>
            <a:r>
              <a:rPr lang="zh-CN" altLang="en-US" sz="2400" dirty="0">
                <a:latin typeface="华文楷体" panose="02010600040101010101" pitchFamily="2" charset="-122"/>
                <a:ea typeface="华文楷体" panose="02010600040101010101" pitchFamily="2" charset="-122"/>
              </a:rPr>
              <a:t>非最优情况下如何找到正确密钥？如何缩小搜索空间？</a:t>
            </a:r>
            <a:endParaRPr lang="en-US" altLang="zh-CN" sz="24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解决思路：</a:t>
            </a:r>
            <a:r>
              <a:rPr lang="zh-CN" altLang="en-US" sz="2400" dirty="0">
                <a:latin typeface="华文楷体" panose="02010600040101010101" pitchFamily="2" charset="-122"/>
                <a:ea typeface="华文楷体" panose="02010600040101010101" pitchFamily="2" charset="-122"/>
              </a:rPr>
              <a:t>求解器要输出全解，数量太大，耗时较长；</a:t>
            </a:r>
            <a:br>
              <a:rPr lang="en-US" altLang="zh-CN"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借助代数密码分析的特性，输出一组解就可获知这组解中全部中间变量取值，在其中寻找缩小搜索空间的方法。</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255551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lstStyle/>
          <a:p>
            <a:r>
              <a:rPr lang="zh-CN" altLang="en-US" sz="2400" dirty="0">
                <a:latin typeface="华文楷体" panose="02010600040101010101" pitchFamily="2" charset="-122"/>
                <a:ea typeface="华文楷体" panose="02010600040101010101" pitchFamily="2" charset="-122"/>
              </a:rPr>
              <a:t>解的个数不唯一的原因：由于仅可采集到汉明重量信息，下表中的</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盒代换对具有相同的输入输出汉明重量，因此引入不确定性。</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5287666"/>
              </p:ext>
            </p:extLst>
          </p:nvPr>
        </p:nvGraphicFramePr>
        <p:xfrm>
          <a:off x="2252537" y="4214275"/>
          <a:ext cx="6618086" cy="2095085"/>
        </p:xfrm>
        <a:graphic>
          <a:graphicData uri="http://schemas.openxmlformats.org/drawingml/2006/table">
            <a:tbl>
              <a:tblPr firstRow="1" firstCol="1" bandRow="1"/>
              <a:tblGrid>
                <a:gridCol w="1987457">
                  <a:extLst>
                    <a:ext uri="{9D8B030D-6E8A-4147-A177-3AD203B41FA5}">
                      <a16:colId xmlns:a16="http://schemas.microsoft.com/office/drawing/2014/main" val="3577899856"/>
                    </a:ext>
                  </a:extLst>
                </a:gridCol>
                <a:gridCol w="2238138">
                  <a:extLst>
                    <a:ext uri="{9D8B030D-6E8A-4147-A177-3AD203B41FA5}">
                      <a16:colId xmlns:a16="http://schemas.microsoft.com/office/drawing/2014/main" val="3225615701"/>
                    </a:ext>
                  </a:extLst>
                </a:gridCol>
                <a:gridCol w="2392491">
                  <a:extLst>
                    <a:ext uri="{9D8B030D-6E8A-4147-A177-3AD203B41FA5}">
                      <a16:colId xmlns:a16="http://schemas.microsoft.com/office/drawing/2014/main" val="2681624013"/>
                    </a:ext>
                  </a:extLst>
                </a:gridCol>
              </a:tblGrid>
              <a:tr h="419017">
                <a:tc>
                  <a:txBody>
                    <a:bodyPr/>
                    <a:lstStyle/>
                    <a:p>
                      <a:pPr indent="304800" algn="ctr">
                        <a:lnSpc>
                          <a:spcPct val="150000"/>
                        </a:lnSpc>
                        <a:spcAft>
                          <a:spcPts val="0"/>
                        </a:spcAft>
                      </a:pPr>
                      <a:r>
                        <a:rPr lang="zh-CN" sz="1400" dirty="0">
                          <a:effectLst/>
                          <a:latin typeface="Times New Roman" panose="02020603050405020304" pitchFamily="18" charset="0"/>
                          <a:ea typeface="宋体" panose="02010600030101010101" pitchFamily="2" charset="-122"/>
                        </a:rPr>
                        <a:t>输入汉明重量</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输出汉明重量</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对应</a:t>
                      </a:r>
                      <a:r>
                        <a:rPr lang="en-US" sz="1400">
                          <a:effectLst/>
                          <a:latin typeface="Times New Roman" panose="02020603050405020304" pitchFamily="18" charset="0"/>
                          <a:ea typeface="宋体" panose="02010600030101010101" pitchFamily="2" charset="-122"/>
                        </a:rPr>
                        <a:t>S</a:t>
                      </a:r>
                      <a:r>
                        <a:rPr lang="zh-CN" sz="1400">
                          <a:effectLst/>
                          <a:latin typeface="Times New Roman" panose="02020603050405020304" pitchFamily="18" charset="0"/>
                          <a:ea typeface="宋体" panose="02010600030101010101" pitchFamily="2" charset="-122"/>
                        </a:rPr>
                        <a:t>盒代换对</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668647"/>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2</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5,2</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6,4</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9,8</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926210"/>
                  </a:ext>
                </a:extLst>
              </a:tr>
              <a:tr h="419017">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2</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B,9</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E</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59985"/>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7</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D,D</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7</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5199605"/>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B</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8,E</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3090668"/>
                  </a:ext>
                </a:extLst>
              </a:tr>
            </a:tbl>
          </a:graphicData>
        </a:graphic>
      </p:graphicFrame>
      <p:pic>
        <p:nvPicPr>
          <p:cNvPr id="5"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3687" y="3428275"/>
            <a:ext cx="7299767" cy="57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114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lstStyle/>
          <a:p>
            <a:r>
              <a:rPr lang="zh-CN" altLang="en-US" sz="2400" dirty="0">
                <a:solidFill>
                  <a:schemeClr val="tx1">
                    <a:lumMod val="85000"/>
                    <a:lumOff val="15000"/>
                  </a:schemeClr>
                </a:solidFill>
                <a:latin typeface="华文楷体" panose="02010600040101010101" pitchFamily="2" charset="-122"/>
                <a:ea typeface="华文楷体"/>
                <a:cs typeface="微软雅黑"/>
              </a:rPr>
              <a:t>分析算法结构以及解得的中间变量，发现已知密文的情况下，最后一组密钥在求解时仅受到最后一轮</a:t>
            </a:r>
            <a:r>
              <a:rPr lang="en-US" altLang="zh-CN" sz="2400" dirty="0">
                <a:solidFill>
                  <a:schemeClr val="tx1">
                    <a:lumMod val="85000"/>
                    <a:lumOff val="15000"/>
                  </a:schemeClr>
                </a:solidFill>
                <a:latin typeface="华文楷体" panose="02010600040101010101" pitchFamily="2" charset="-122"/>
                <a:ea typeface="华文楷体"/>
                <a:cs typeface="微软雅黑"/>
              </a:rPr>
              <a:t>S</a:t>
            </a:r>
            <a:r>
              <a:rPr lang="zh-CN" altLang="en-US" sz="2400" dirty="0">
                <a:solidFill>
                  <a:schemeClr val="tx1">
                    <a:lumMod val="85000"/>
                    <a:lumOff val="15000"/>
                  </a:schemeClr>
                </a:solidFill>
                <a:latin typeface="华文楷体" panose="02010600040101010101" pitchFamily="2" charset="-122"/>
                <a:ea typeface="华文楷体"/>
                <a:cs typeface="微软雅黑"/>
              </a:rPr>
              <a:t>盒输出的影响。</a:t>
            </a:r>
            <a:endParaRPr lang="en-US" altLang="zh-CN" sz="2400" dirty="0">
              <a:solidFill>
                <a:schemeClr val="tx1">
                  <a:lumMod val="85000"/>
                  <a:lumOff val="15000"/>
                </a:schemeClr>
              </a:solidFill>
              <a:latin typeface="华文楷体" panose="02010600040101010101" pitchFamily="2" charset="-122"/>
              <a:ea typeface="华文楷体"/>
              <a:cs typeface="微软雅黑"/>
            </a:endParaRPr>
          </a:p>
          <a:p>
            <a:endParaRPr lang="zh-CN" altLang="en-US" dirty="0"/>
          </a:p>
        </p:txBody>
      </p:sp>
      <p:pic>
        <p:nvPicPr>
          <p:cNvPr id="4" name="图片 3"/>
          <p:cNvPicPr>
            <a:picLocks noChangeAspect="1"/>
          </p:cNvPicPr>
          <p:nvPr/>
        </p:nvPicPr>
        <p:blipFill>
          <a:blip r:embed="rId2"/>
          <a:stretch>
            <a:fillRect/>
          </a:stretch>
        </p:blipFill>
        <p:spPr>
          <a:xfrm>
            <a:off x="1425461" y="3170726"/>
            <a:ext cx="3199457" cy="1933575"/>
          </a:xfrm>
          <a:prstGeom prst="rect">
            <a:avLst/>
          </a:prstGeom>
        </p:spPr>
      </p:pic>
      <p:sp>
        <p:nvSpPr>
          <p:cNvPr id="5" name="矩形 4"/>
          <p:cNvSpPr/>
          <p:nvPr/>
        </p:nvSpPr>
        <p:spPr>
          <a:xfrm>
            <a:off x="1465182" y="3170726"/>
            <a:ext cx="1471265" cy="1353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a:spLocks noChangeArrowheads="1"/>
          </p:cNvSpPr>
          <p:nvPr/>
        </p:nvSpPr>
        <p:spPr bwMode="auto">
          <a:xfrm>
            <a:off x="1344122" y="5305469"/>
            <a:ext cx="7943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000" dirty="0">
                <a:latin typeface="华文楷体" panose="02010600040101010101" pitchFamily="2" charset="-122"/>
                <a:ea typeface="华文楷体" panose="02010600040101010101" pitchFamily="2" charset="-122"/>
              </a:rPr>
              <a:t>最后一轮密钥的求解不确定性均由最后一轮的</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盒产生。</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8695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什么是代数解析器</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en-US" altLang="zh-CN" sz="2400" dirty="0"/>
              <a:t>(</a:t>
            </a:r>
            <a:r>
              <a:rPr lang="zh-CN" altLang="en-US" sz="2400" dirty="0"/>
              <a:t>自动化工具角度</a:t>
            </a:r>
            <a:r>
              <a:rPr lang="en-US" altLang="zh-CN" sz="2400" dirty="0"/>
              <a:t>)</a:t>
            </a:r>
            <a:r>
              <a:rPr lang="zh-CN" altLang="en-US" sz="2400" dirty="0"/>
              <a:t>用来解决</a:t>
            </a:r>
            <a:r>
              <a:rPr lang="en-US" altLang="zh-CN" sz="2400" dirty="0"/>
              <a:t>SAT</a:t>
            </a:r>
            <a:r>
              <a:rPr lang="zh-CN" altLang="en-US" sz="2400" dirty="0"/>
              <a:t>问题的自动化求解工具，判断</a:t>
            </a:r>
            <a:r>
              <a:rPr lang="en-US" altLang="zh-CN" sz="2400" dirty="0">
                <a:solidFill>
                  <a:srgbClr val="FF0000"/>
                </a:solidFill>
              </a:rPr>
              <a:t>CNF</a:t>
            </a:r>
            <a:r>
              <a:rPr lang="zh-CN" altLang="en-US" sz="2400" dirty="0">
                <a:solidFill>
                  <a:srgbClr val="FF0000"/>
                </a:solidFill>
              </a:rPr>
              <a:t>公式</a:t>
            </a:r>
            <a:r>
              <a:rPr lang="zh-CN" altLang="en-US" sz="2400" dirty="0"/>
              <a:t>能否为真</a:t>
            </a:r>
            <a:endParaRPr lang="en-US" altLang="zh-CN" sz="2400" dirty="0"/>
          </a:p>
          <a:p>
            <a:pPr>
              <a:lnSpc>
                <a:spcPct val="150000"/>
              </a:lnSpc>
              <a:buFont typeface="Wingdings" panose="05000000000000000000" pitchFamily="2" charset="2"/>
              <a:buChar char="l"/>
            </a:pPr>
            <a:endParaRPr lang="en-US" altLang="zh-CN" sz="2400" dirty="0"/>
          </a:p>
          <a:p>
            <a:pPr>
              <a:lnSpc>
                <a:spcPct val="150000"/>
              </a:lnSpc>
              <a:buFont typeface="Wingdings" panose="05000000000000000000" pitchFamily="2" charset="2"/>
              <a:buChar char="l"/>
            </a:pPr>
            <a:r>
              <a:rPr lang="en-US" altLang="zh-CN" sz="2400" dirty="0"/>
              <a:t>SAT</a:t>
            </a:r>
            <a:r>
              <a:rPr lang="zh-CN" altLang="en-US" sz="2400" dirty="0"/>
              <a:t>问题的</a:t>
            </a:r>
            <a:r>
              <a:rPr lang="zh-CN" altLang="en-US" sz="2400" dirty="0">
                <a:solidFill>
                  <a:srgbClr val="FF0000"/>
                </a:solidFill>
              </a:rPr>
              <a:t>布尔公式</a:t>
            </a:r>
            <a:r>
              <a:rPr lang="zh-CN" altLang="en-US" sz="2400" dirty="0"/>
              <a:t>的标准形式是</a:t>
            </a:r>
            <a:r>
              <a:rPr lang="zh-CN" altLang="en-US" sz="2400" dirty="0">
                <a:solidFill>
                  <a:srgbClr val="FF0000"/>
                </a:solidFill>
              </a:rPr>
              <a:t>合取范式（</a:t>
            </a:r>
            <a:r>
              <a:rPr lang="en-US" altLang="zh-CN" sz="2400" dirty="0">
                <a:solidFill>
                  <a:srgbClr val="FF0000"/>
                </a:solidFill>
              </a:rPr>
              <a:t>CNF</a:t>
            </a:r>
            <a:r>
              <a:rPr lang="zh-CN" altLang="en-US" sz="2400" dirty="0">
                <a:solidFill>
                  <a:srgbClr val="FF0000"/>
                </a:solidFill>
              </a:rPr>
              <a:t>）</a:t>
            </a:r>
            <a:endParaRPr lang="en-US" altLang="zh-CN" sz="2400" dirty="0">
              <a:solidFill>
                <a:srgbClr val="FF0000"/>
              </a:solidFill>
            </a:endParaRPr>
          </a:p>
          <a:p>
            <a:pPr>
              <a:lnSpc>
                <a:spcPct val="150000"/>
              </a:lnSpc>
            </a:pPr>
            <a:endParaRPr lang="en-US" altLang="zh-CN" dirty="0"/>
          </a:p>
        </p:txBody>
      </p:sp>
    </p:spTree>
    <p:extLst>
      <p:ext uri="{BB962C8B-B14F-4D97-AF65-F5344CB8AC3E}">
        <p14:creationId xmlns:p14="http://schemas.microsoft.com/office/powerpoint/2010/main" val="3330700502"/>
      </p:ext>
    </p:extLst>
  </p:cSld>
  <p:clrMapOvr>
    <a:masterClrMapping/>
  </p:clrMapOvr>
  <mc:AlternateContent xmlns:mc="http://schemas.openxmlformats.org/markup-compatibility/2006">
    <mc:Choice xmlns:p14="http://schemas.microsoft.com/office/powerpoint/2010/main" Requires="p14">
      <p:transition spd="slow" p14:dur="2000" advTm="247"/>
    </mc:Choice>
    <mc:Fallback>
      <p:transition spd="slow" advTm="24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normAutofit fontScale="92500"/>
          </a:bodyPr>
          <a:lstStyle/>
          <a:p>
            <a:pPr>
              <a:lnSpc>
                <a:spcPct val="150000"/>
              </a:lnSpc>
            </a:pPr>
            <a:r>
              <a:rPr lang="zh-CN" altLang="en-US" sz="2400" dirty="0">
                <a:latin typeface="华文楷体" panose="02010600040101010101" pitchFamily="2" charset="-122"/>
                <a:ea typeface="华文楷体" panose="02010600040101010101" pitchFamily="2" charset="-122"/>
              </a:rPr>
              <a:t>注入故障可以减少</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盒的不确定性。</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zh-CN" sz="2400" dirty="0">
                <a:latin typeface="华文楷体" panose="02010600040101010101" pitchFamily="2" charset="-122"/>
                <a:ea typeface="华文楷体" panose="02010600040101010101" pitchFamily="2" charset="-122"/>
              </a:rPr>
              <a:t>针对代换对</a:t>
            </a:r>
            <a:r>
              <a:rPr lang="en-US" altLang="zh-CN" sz="2400" dirty="0">
                <a:solidFill>
                  <a:srgbClr val="FF0000"/>
                </a:solidFill>
                <a:latin typeface="华文楷体" panose="02010600040101010101" pitchFamily="2" charset="-122"/>
                <a:ea typeface="华文楷体" panose="02010600040101010101" pitchFamily="2" charset="-122"/>
              </a:rPr>
              <a:t>D</a:t>
            </a:r>
            <a:r>
              <a:rPr lang="zh-CN" altLang="zh-CN"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7</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在汉明重量符合的条件下还有一种可能的代换对为</a:t>
            </a:r>
            <a:r>
              <a:rPr lang="en-US" altLang="zh-CN" sz="2400" dirty="0">
                <a:solidFill>
                  <a:srgbClr val="FF0000"/>
                </a:solidFill>
                <a:latin typeface="华文楷体" panose="02010600040101010101" pitchFamily="2" charset="-122"/>
                <a:ea typeface="华文楷体" panose="02010600040101010101" pitchFamily="2" charset="-122"/>
              </a:rPr>
              <a:t>7</a:t>
            </a:r>
            <a:r>
              <a:rPr lang="zh-CN" altLang="zh-CN"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若</a:t>
            </a:r>
            <a:r>
              <a:rPr lang="zh-CN" altLang="en-US" sz="2400" dirty="0">
                <a:latin typeface="华文楷体" panose="02010600040101010101" pitchFamily="2" charset="-122"/>
                <a:ea typeface="华文楷体" panose="02010600040101010101" pitchFamily="2" charset="-122"/>
              </a:rPr>
              <a:t>差分结果</a:t>
            </a:r>
            <a:r>
              <a:rPr lang="en-US" altLang="zh-CN" sz="2400" dirty="0">
                <a:latin typeface="华文楷体" panose="02010600040101010101" pitchFamily="2" charset="-122"/>
                <a:ea typeface="华文楷体" panose="02010600040101010101" pitchFamily="2" charset="-122"/>
              </a:rPr>
              <a:t>ΔX=0010</a:t>
            </a:r>
            <a:r>
              <a:rPr lang="zh-CN" altLang="zh-CN" sz="2400" dirty="0">
                <a:latin typeface="华文楷体" panose="02010600040101010101" pitchFamily="2" charset="-122"/>
                <a:ea typeface="华文楷体" panose="02010600040101010101" pitchFamily="2" charset="-122"/>
              </a:rPr>
              <a:t>，且注入故障后测得</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华文楷体" panose="02010600040101010101" pitchFamily="2" charset="-122"/>
                <a:ea typeface="华文楷体" panose="02010600040101010101" pitchFamily="2" charset="-122"/>
              </a:rPr>
              <a:t>汉明重量为</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，此时</a:t>
            </a:r>
            <a:r>
              <a:rPr lang="en-US" altLang="zh-CN" sz="2400" dirty="0">
                <a:latin typeface="华文楷体" panose="02010600040101010101" pitchFamily="2" charset="-122"/>
                <a:ea typeface="华文楷体" panose="02010600040101010101" pitchFamily="2" charset="-122"/>
              </a:rPr>
              <a:t>D(1101)</a:t>
            </a:r>
            <a:r>
              <a:rPr lang="zh-CN" altLang="zh-CN" sz="2400" dirty="0">
                <a:latin typeface="华文楷体" panose="02010600040101010101" pitchFamily="2" charset="-122"/>
                <a:ea typeface="华文楷体" panose="02010600040101010101" pitchFamily="2" charset="-122"/>
              </a:rPr>
              <a:t>经过</a:t>
            </a:r>
            <a:r>
              <a:rPr lang="en-US" altLang="zh-CN" sz="2400" dirty="0">
                <a:latin typeface="华文楷体" panose="02010600040101010101" pitchFamily="2" charset="-122"/>
                <a:ea typeface="华文楷体" panose="02010600040101010101" pitchFamily="2" charset="-122"/>
              </a:rPr>
              <a:t>ΔX=0010</a:t>
            </a:r>
            <a:r>
              <a:rPr lang="zh-CN" altLang="zh-CN" sz="2400" dirty="0">
                <a:latin typeface="华文楷体" panose="02010600040101010101" pitchFamily="2" charset="-122"/>
                <a:ea typeface="华文楷体" panose="02010600040101010101" pitchFamily="2" charset="-122"/>
              </a:rPr>
              <a:t>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华文楷体" panose="02010600040101010101" pitchFamily="2" charset="-122"/>
                <a:ea typeface="华文楷体" panose="02010600040101010101" pitchFamily="2" charset="-122"/>
              </a:rPr>
              <a:t>=1111</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满足汉明重量为</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而</a:t>
            </a:r>
            <a:r>
              <a:rPr lang="en-US" altLang="zh-CN" sz="2400" dirty="0">
                <a:latin typeface="华文楷体" panose="02010600040101010101" pitchFamily="2" charset="-122"/>
                <a:ea typeface="华文楷体" panose="02010600040101010101" pitchFamily="2" charset="-122"/>
              </a:rPr>
              <a:t>7</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不满足，故此位置</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盒值唯一确定</a:t>
            </a:r>
            <a:r>
              <a:rPr lang="zh-CN" altLang="en-US" sz="2400" dirty="0">
                <a:latin typeface="华文楷体" panose="02010600040101010101" pitchFamily="2" charset="-122"/>
                <a:ea typeface="华文楷体" panose="02010600040101010101" pitchFamily="2" charset="-122"/>
              </a:rPr>
              <a:t>。即通过</a:t>
            </a:r>
            <a:r>
              <a:rPr lang="en-US" altLang="zh-CN" sz="2400" dirty="0">
                <a:latin typeface="华文楷体" panose="02010600040101010101" pitchFamily="2" charset="-122"/>
                <a:ea typeface="华文楷体" panose="02010600040101010101" pitchFamily="2" charset="-122"/>
              </a:rPr>
              <a:t>ΔX</a:t>
            </a:r>
            <a:r>
              <a:rPr lang="zh-CN" altLang="en-US" sz="2400" dirty="0">
                <a:latin typeface="华文楷体" panose="02010600040101010101" pitchFamily="2" charset="-122"/>
                <a:ea typeface="华文楷体" panose="02010600040101010101" pitchFamily="2" charset="-122"/>
              </a:rPr>
              <a:t>的值否定了另一组可能取值。</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4165798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normAutofit/>
          </a:bodyPr>
          <a:lstStyle/>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在恢复</a:t>
            </a:r>
            <a:r>
              <a:rPr lang="zh-CN" altLang="en-US" sz="2400" dirty="0">
                <a:solidFill>
                  <a:srgbClr val="FF0000"/>
                </a:solidFill>
                <a:latin typeface="华文楷体" panose="02010600040101010101" pitchFamily="2" charset="-122"/>
                <a:ea typeface="华文楷体" panose="02010600040101010101" pitchFamily="2" charset="-122"/>
              </a:rPr>
              <a:t>最后一组</a:t>
            </a:r>
            <a:r>
              <a:rPr lang="zh-CN" altLang="en-US" sz="2400" dirty="0">
                <a:latin typeface="华文楷体" panose="02010600040101010101" pitchFamily="2" charset="-122"/>
                <a:ea typeface="华文楷体" panose="02010600040101010101" pitchFamily="2" charset="-122"/>
              </a:rPr>
              <a:t>白化密钥时，仅需输出一组解，对</a:t>
            </a:r>
            <a:r>
              <a:rPr lang="zh-CN" altLang="en-US" sz="2400" dirty="0">
                <a:solidFill>
                  <a:srgbClr val="FF0000"/>
                </a:solidFill>
                <a:latin typeface="华文楷体" panose="02010600040101010101" pitchFamily="2" charset="-122"/>
                <a:ea typeface="华文楷体" panose="02010600040101010101" pitchFamily="2" charset="-122"/>
              </a:rPr>
              <a:t>最后一轮</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盒进行穷举分析，判断该</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盒取值是否唯一。若不唯一，则添加另一对为候选值。</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如此操作搜索空间小于在求解器输出的全部解中搜索。</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且搜索空间随故障影响到的</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盒数量而改变。若</a:t>
            </a:r>
            <a:r>
              <a:rPr lang="zh-CN" altLang="en-US" sz="2400" dirty="0">
                <a:solidFill>
                  <a:srgbClr val="FF0000"/>
                </a:solidFill>
                <a:latin typeface="华文楷体" panose="02010600040101010101" pitchFamily="2" charset="-122"/>
                <a:ea typeface="华文楷体" panose="02010600040101010101" pitchFamily="2" charset="-122"/>
              </a:rPr>
              <a:t>故障扩散到更多</a:t>
            </a:r>
            <a:r>
              <a:rPr lang="en-US" altLang="zh-CN" sz="2400" dirty="0">
                <a:solidFill>
                  <a:srgbClr val="FF0000"/>
                </a:solidFill>
                <a:latin typeface="华文楷体" panose="02010600040101010101" pitchFamily="2" charset="-122"/>
                <a:ea typeface="华文楷体" panose="02010600040101010101" pitchFamily="2" charset="-122"/>
              </a:rPr>
              <a:t>S</a:t>
            </a:r>
            <a:r>
              <a:rPr lang="zh-CN" altLang="en-US" sz="2400" dirty="0">
                <a:solidFill>
                  <a:srgbClr val="FF0000"/>
                </a:solidFill>
                <a:latin typeface="华文楷体" panose="02010600040101010101" pitchFamily="2" charset="-122"/>
                <a:ea typeface="华文楷体" panose="02010600040101010101" pitchFamily="2" charset="-122"/>
              </a:rPr>
              <a:t>盒</a:t>
            </a:r>
            <a:r>
              <a:rPr lang="zh-CN" altLang="en-US" sz="2400" dirty="0">
                <a:latin typeface="华文楷体" panose="02010600040101010101" pitchFamily="2" charset="-122"/>
                <a:ea typeface="华文楷体" panose="02010600040101010101" pitchFamily="2" charset="-122"/>
              </a:rPr>
              <a:t>，则可能使更多</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盒取值唯一，从而缩小搜索空间。</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994757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pPr>
            <a:r>
              <a:rPr lang="zh-CN" altLang="en-US" dirty="0"/>
              <a:t>在代数解析器方面我们还能做什么（硬件加速）</a:t>
            </a:r>
            <a:endParaRPr lang="en-US" altLang="zh-CN" dirty="0"/>
          </a:p>
        </p:txBody>
      </p:sp>
      <p:sp>
        <p:nvSpPr>
          <p:cNvPr id="3" name="内容占位符 2"/>
          <p:cNvSpPr>
            <a:spLocks noGrp="1"/>
          </p:cNvSpPr>
          <p:nvPr>
            <p:ph idx="1"/>
          </p:nvPr>
        </p:nvSpPr>
        <p:spPr/>
        <p:txBody>
          <a:bodyPr>
            <a:normAutofit/>
          </a:bodyPr>
          <a:lstStyle/>
          <a:p>
            <a:r>
              <a:rPr lang="zh-CN" altLang="en-US" sz="2800" dirty="0"/>
              <a:t>基于可编程逻辑的</a:t>
            </a:r>
            <a:r>
              <a:rPr lang="en-US" altLang="zh-CN" sz="2800" dirty="0"/>
              <a:t>SAT</a:t>
            </a:r>
            <a:r>
              <a:rPr lang="zh-CN" altLang="en-US" sz="2800" dirty="0"/>
              <a:t>的算法研究分为两个阶段</a:t>
            </a:r>
            <a:endParaRPr lang="en-US" altLang="zh-CN" sz="2800" dirty="0"/>
          </a:p>
          <a:p>
            <a:r>
              <a:rPr lang="zh-CN" altLang="en-US" sz="2800" dirty="0"/>
              <a:t>实例型（</a:t>
            </a:r>
            <a:r>
              <a:rPr lang="en-US" altLang="zh-CN" sz="2800" dirty="0"/>
              <a:t>Instance-Specified Solver</a:t>
            </a:r>
            <a:r>
              <a:rPr lang="zh-CN" altLang="en-US" sz="2800" dirty="0"/>
              <a:t>）</a:t>
            </a:r>
          </a:p>
          <a:p>
            <a:r>
              <a:rPr lang="zh-CN" altLang="en-US" sz="2800" dirty="0"/>
              <a:t>硬件结构针对每一个实例进行编译配置然后计算</a:t>
            </a:r>
            <a:endParaRPr lang="en-US" altLang="zh-CN" sz="2800" dirty="0"/>
          </a:p>
          <a:p>
            <a:endParaRPr lang="en-US" altLang="zh-CN" sz="2800" dirty="0"/>
          </a:p>
          <a:p>
            <a:r>
              <a:rPr lang="zh-CN" altLang="en-US" sz="2800" dirty="0"/>
              <a:t>应用型（</a:t>
            </a:r>
            <a:r>
              <a:rPr lang="en-US" altLang="zh-CN" sz="2800" dirty="0"/>
              <a:t>Application-specified solver</a:t>
            </a:r>
            <a:r>
              <a:rPr lang="zh-CN" altLang="en-US" sz="2800" dirty="0"/>
              <a:t>）</a:t>
            </a:r>
            <a:endParaRPr lang="en-US" altLang="zh-CN" sz="2800" dirty="0"/>
          </a:p>
          <a:p>
            <a:r>
              <a:rPr lang="zh-CN" altLang="en-US" sz="2800" dirty="0"/>
              <a:t>硬件结构针对应用进行一次编译和配置然后计算</a:t>
            </a:r>
          </a:p>
        </p:txBody>
      </p:sp>
    </p:spTree>
    <p:extLst>
      <p:ext uri="{BB962C8B-B14F-4D97-AF65-F5344CB8AC3E}">
        <p14:creationId xmlns:p14="http://schemas.microsoft.com/office/powerpoint/2010/main" val="373692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9C9CA-E187-49A3-A8C8-17CA7E12346C}"/>
              </a:ext>
            </a:extLst>
          </p:cNvPr>
          <p:cNvSpPr>
            <a:spLocks noGrp="1"/>
          </p:cNvSpPr>
          <p:nvPr>
            <p:ph type="title"/>
          </p:nvPr>
        </p:nvSpPr>
        <p:spPr/>
        <p:txBody>
          <a:bodyPr/>
          <a:lstStyle/>
          <a:p>
            <a:r>
              <a:rPr lang="zh-CN" altLang="en-US" dirty="0"/>
              <a:t>实例型测试</a:t>
            </a:r>
          </a:p>
        </p:txBody>
      </p:sp>
      <p:sp>
        <p:nvSpPr>
          <p:cNvPr id="3" name="内容占位符 2">
            <a:extLst>
              <a:ext uri="{FF2B5EF4-FFF2-40B4-BE49-F238E27FC236}">
                <a16:creationId xmlns:a16="http://schemas.microsoft.com/office/drawing/2014/main" id="{D1E908B9-F8EE-4EEB-87CD-88732FDB59E3}"/>
              </a:ext>
            </a:extLst>
          </p:cNvPr>
          <p:cNvSpPr>
            <a:spLocks noGrp="1"/>
          </p:cNvSpPr>
          <p:nvPr>
            <p:ph idx="1"/>
          </p:nvPr>
        </p:nvSpPr>
        <p:spPr/>
        <p:txBody>
          <a:bodyPr/>
          <a:lstStyle/>
          <a:p>
            <a:endParaRPr lang="zh-CN" altLang="en-US"/>
          </a:p>
        </p:txBody>
      </p:sp>
      <p:sp>
        <p:nvSpPr>
          <p:cNvPr id="4" name="文本框 3">
            <a:extLst>
              <a:ext uri="{FF2B5EF4-FFF2-40B4-BE49-F238E27FC236}">
                <a16:creationId xmlns:a16="http://schemas.microsoft.com/office/drawing/2014/main" id="{A25A49BF-6911-4270-A4C8-F552E4B1C7D7}"/>
              </a:ext>
            </a:extLst>
          </p:cNvPr>
          <p:cNvSpPr txBox="1"/>
          <p:nvPr/>
        </p:nvSpPr>
        <p:spPr>
          <a:xfrm>
            <a:off x="934496" y="6488668"/>
            <a:ext cx="10619125" cy="369332"/>
          </a:xfrm>
          <a:prstGeom prst="rect">
            <a:avLst/>
          </a:prstGeom>
          <a:noFill/>
        </p:spPr>
        <p:txBody>
          <a:bodyPr wrap="none" rtlCol="0">
            <a:spAutoFit/>
          </a:bodyPr>
          <a:lstStyle/>
          <a:p>
            <a:r>
              <a:rPr lang="zh-CN" altLang="en-US" dirty="0"/>
              <a:t>何安平</a:t>
            </a:r>
            <a:r>
              <a:rPr lang="en-US" altLang="zh-CN" dirty="0"/>
              <a:t>,</a:t>
            </a:r>
            <a:r>
              <a:rPr lang="zh-CN" altLang="en-US" dirty="0"/>
              <a:t>毛乐乐</a:t>
            </a:r>
            <a:r>
              <a:rPr lang="en-US" altLang="zh-CN" dirty="0"/>
              <a:t>,</a:t>
            </a:r>
            <a:r>
              <a:rPr lang="zh-CN" altLang="en-US" dirty="0"/>
              <a:t>谌知学</a:t>
            </a:r>
            <a:r>
              <a:rPr lang="en-US" altLang="zh-CN" dirty="0"/>
              <a:t>,</a:t>
            </a:r>
            <a:r>
              <a:rPr lang="zh-CN" altLang="en-US" dirty="0"/>
              <a:t>吴尽昭</a:t>
            </a:r>
            <a:r>
              <a:rPr lang="en-US" altLang="zh-CN" dirty="0"/>
              <a:t>.</a:t>
            </a:r>
            <a:r>
              <a:rPr lang="zh-CN" altLang="en-US" dirty="0"/>
              <a:t>基于硬件模拟的</a:t>
            </a:r>
            <a:r>
              <a:rPr lang="en-US" altLang="zh-CN" dirty="0"/>
              <a:t>SAT</a:t>
            </a:r>
            <a:r>
              <a:rPr lang="zh-CN" altLang="en-US" dirty="0"/>
              <a:t>求解框架</a:t>
            </a:r>
            <a:r>
              <a:rPr lang="en-US" altLang="zh-CN" dirty="0"/>
              <a:t>[J].</a:t>
            </a:r>
            <a:r>
              <a:rPr lang="zh-CN" altLang="en-US" dirty="0"/>
              <a:t>微电子学与计算机</a:t>
            </a:r>
            <a:r>
              <a:rPr lang="en-US" altLang="zh-CN" dirty="0"/>
              <a:t>,2016,33(09):124-127.</a:t>
            </a:r>
            <a:endParaRPr lang="zh-CN" altLang="en-US" dirty="0"/>
          </a:p>
        </p:txBody>
      </p:sp>
      <p:pic>
        <p:nvPicPr>
          <p:cNvPr id="5" name="图片 4">
            <a:extLst>
              <a:ext uri="{FF2B5EF4-FFF2-40B4-BE49-F238E27FC236}">
                <a16:creationId xmlns:a16="http://schemas.microsoft.com/office/drawing/2014/main" id="{2985EF43-07E5-4038-9376-EA7F034759E3}"/>
              </a:ext>
            </a:extLst>
          </p:cNvPr>
          <p:cNvPicPr>
            <a:picLocks noChangeAspect="1"/>
          </p:cNvPicPr>
          <p:nvPr/>
        </p:nvPicPr>
        <p:blipFill>
          <a:blip r:embed="rId3"/>
          <a:stretch>
            <a:fillRect/>
          </a:stretch>
        </p:blipFill>
        <p:spPr>
          <a:xfrm>
            <a:off x="1024128" y="1636514"/>
            <a:ext cx="6086475" cy="4762500"/>
          </a:xfrm>
          <a:prstGeom prst="rect">
            <a:avLst/>
          </a:prstGeom>
        </p:spPr>
      </p:pic>
    </p:spTree>
    <p:extLst>
      <p:ext uri="{BB962C8B-B14F-4D97-AF65-F5344CB8AC3E}">
        <p14:creationId xmlns:p14="http://schemas.microsoft.com/office/powerpoint/2010/main" val="3833857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434B4-2235-44E5-A8E2-29A285F73586}"/>
              </a:ext>
            </a:extLst>
          </p:cNvPr>
          <p:cNvSpPr>
            <a:spLocks noGrp="1"/>
          </p:cNvSpPr>
          <p:nvPr>
            <p:ph type="title"/>
          </p:nvPr>
        </p:nvSpPr>
        <p:spPr/>
        <p:txBody>
          <a:bodyPr/>
          <a:lstStyle/>
          <a:p>
            <a:r>
              <a:rPr lang="zh-CN" altLang="en-US" dirty="0"/>
              <a:t>应用型测试</a:t>
            </a:r>
          </a:p>
        </p:txBody>
      </p:sp>
      <p:sp>
        <p:nvSpPr>
          <p:cNvPr id="3" name="内容占位符 2">
            <a:extLst>
              <a:ext uri="{FF2B5EF4-FFF2-40B4-BE49-F238E27FC236}">
                <a16:creationId xmlns:a16="http://schemas.microsoft.com/office/drawing/2014/main" id="{4D25F311-3AF1-4CC5-AB9D-006CD43FAF9B}"/>
              </a:ext>
            </a:extLst>
          </p:cNvPr>
          <p:cNvSpPr>
            <a:spLocks noGrp="1"/>
          </p:cNvSpPr>
          <p:nvPr>
            <p:ph idx="1"/>
          </p:nvPr>
        </p:nvSpPr>
        <p:spPr/>
        <p:txBody>
          <a:bodyPr/>
          <a:lstStyle/>
          <a:p>
            <a:r>
              <a:rPr lang="en-US" altLang="zh-CN" sz="2800" dirty="0"/>
              <a:t>FPGA DP(Davis-Putnam)</a:t>
            </a:r>
            <a:r>
              <a:rPr lang="zh-CN" altLang="en-US" sz="2800" dirty="0"/>
              <a:t>混合算法</a:t>
            </a:r>
            <a:endParaRPr lang="en-US" altLang="zh-CN" sz="2800" dirty="0"/>
          </a:p>
          <a:p>
            <a:r>
              <a:rPr lang="en-US" altLang="zh-CN" sz="2800" dirty="0"/>
              <a:t>John </a:t>
            </a:r>
            <a:r>
              <a:rPr lang="en-US" altLang="zh-CN" sz="2800" dirty="0" err="1"/>
              <a:t>D.Davis</a:t>
            </a:r>
            <a:r>
              <a:rPr lang="en-US" altLang="zh-CN" sz="2800" dirty="0"/>
              <a:t> et al.</a:t>
            </a:r>
            <a:r>
              <a:rPr lang="zh-CN" altLang="en-US" sz="2800" dirty="0"/>
              <a:t>将软硬件模块功能进行较合理划分</a:t>
            </a:r>
            <a:endParaRPr lang="en-US" altLang="zh-CN" sz="2800" dirty="0"/>
          </a:p>
          <a:p>
            <a:r>
              <a:rPr lang="zh-CN" altLang="en-US" sz="2800" dirty="0"/>
              <a:t>将子句阵列存储在 </a:t>
            </a:r>
            <a:r>
              <a:rPr lang="en-US" altLang="zh-CN" sz="2800" dirty="0"/>
              <a:t>BRAM</a:t>
            </a:r>
            <a:r>
              <a:rPr lang="zh-CN" altLang="en-US" sz="2800" dirty="0"/>
              <a:t>中，采用硬件并行方式；</a:t>
            </a:r>
            <a:endParaRPr lang="en-US" altLang="zh-CN" sz="2800" dirty="0"/>
          </a:p>
          <a:p>
            <a:r>
              <a:rPr lang="zh-CN" altLang="en-US" sz="2800" dirty="0"/>
              <a:t>经验证，“和采用</a:t>
            </a:r>
            <a:r>
              <a:rPr lang="en-US" altLang="zh-CN" sz="2800" dirty="0"/>
              <a:t>GRASP</a:t>
            </a:r>
            <a:r>
              <a:rPr lang="zh-CN" altLang="en-US" sz="2800" dirty="0"/>
              <a:t>算法在</a:t>
            </a:r>
            <a:r>
              <a:rPr lang="en-US" altLang="zh-CN" sz="2800" dirty="0"/>
              <a:t>Pentium 4/3.6 GHz/2 GB RAM</a:t>
            </a:r>
            <a:r>
              <a:rPr lang="zh-CN" altLang="en-US" sz="2800" dirty="0"/>
              <a:t>系统上的计算相比提高了</a:t>
            </a:r>
            <a:r>
              <a:rPr lang="en-US" altLang="zh-CN" sz="2800" dirty="0"/>
              <a:t>3.7 </a:t>
            </a:r>
            <a:r>
              <a:rPr lang="zh-CN" altLang="en-US" sz="2800" dirty="0"/>
              <a:t>和</a:t>
            </a:r>
            <a:r>
              <a:rPr lang="en-US" altLang="zh-CN" sz="2800" dirty="0"/>
              <a:t>38.6</a:t>
            </a:r>
            <a:r>
              <a:rPr lang="zh-CN" altLang="en-US" sz="2800" dirty="0"/>
              <a:t>倍（包含实例载入的时间）”</a:t>
            </a:r>
            <a:endParaRPr lang="en-US" altLang="zh-CN" sz="2800" dirty="0"/>
          </a:p>
          <a:p>
            <a:r>
              <a:rPr lang="zh-CN" altLang="en-US" sz="2800" dirty="0"/>
              <a:t>存在问题：软件和高速计算的</a:t>
            </a:r>
            <a:r>
              <a:rPr lang="en-US" altLang="zh-CN" sz="2800" dirty="0"/>
              <a:t>FPGA</a:t>
            </a:r>
            <a:r>
              <a:rPr lang="zh-CN" altLang="en-US" sz="2800" dirty="0"/>
              <a:t>同步问题</a:t>
            </a:r>
            <a:endParaRPr lang="en-US" altLang="zh-CN" sz="2800" dirty="0"/>
          </a:p>
          <a:p>
            <a:endParaRPr lang="zh-CN" altLang="en-US" dirty="0"/>
          </a:p>
        </p:txBody>
      </p:sp>
    </p:spTree>
    <p:extLst>
      <p:ext uri="{BB962C8B-B14F-4D97-AF65-F5344CB8AC3E}">
        <p14:creationId xmlns:p14="http://schemas.microsoft.com/office/powerpoint/2010/main" val="1802970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87BA2-33CD-43B7-8101-E4AF4D840E9C}"/>
              </a:ext>
            </a:extLst>
          </p:cNvPr>
          <p:cNvSpPr>
            <a:spLocks noGrp="1"/>
          </p:cNvSpPr>
          <p:nvPr>
            <p:ph type="title"/>
          </p:nvPr>
        </p:nvSpPr>
        <p:spPr/>
        <p:txBody>
          <a:bodyPr/>
          <a:lstStyle/>
          <a:p>
            <a:r>
              <a:rPr lang="zh-CN" altLang="en-US" dirty="0"/>
              <a:t>实例型和应用型的选择</a:t>
            </a:r>
          </a:p>
        </p:txBody>
      </p:sp>
      <p:sp>
        <p:nvSpPr>
          <p:cNvPr id="3" name="内容占位符 2">
            <a:extLst>
              <a:ext uri="{FF2B5EF4-FFF2-40B4-BE49-F238E27FC236}">
                <a16:creationId xmlns:a16="http://schemas.microsoft.com/office/drawing/2014/main" id="{796251B4-9C01-4EB8-8D3F-DCBBA7168F5A}"/>
              </a:ext>
            </a:extLst>
          </p:cNvPr>
          <p:cNvSpPr>
            <a:spLocks noGrp="1"/>
          </p:cNvSpPr>
          <p:nvPr>
            <p:ph idx="1"/>
          </p:nvPr>
        </p:nvSpPr>
        <p:spPr>
          <a:xfrm>
            <a:off x="482322" y="2084832"/>
            <a:ext cx="10261880" cy="4224528"/>
          </a:xfrm>
        </p:spPr>
        <p:txBody>
          <a:bodyPr numCol="2">
            <a:normAutofit/>
          </a:bodyPr>
          <a:lstStyle/>
          <a:p>
            <a:r>
              <a:rPr lang="zh-CN" altLang="en-US" sz="2800" dirty="0"/>
              <a:t>　实例型</a:t>
            </a:r>
            <a:endParaRPr lang="en-US" altLang="zh-CN" sz="2800" dirty="0"/>
          </a:p>
          <a:p>
            <a:r>
              <a:rPr lang="zh-CN" altLang="en-US" sz="2800" dirty="0"/>
              <a:t>编译、配置时间长</a:t>
            </a:r>
            <a:endParaRPr lang="en-US" altLang="zh-CN" sz="2800" dirty="0"/>
          </a:p>
          <a:p>
            <a:r>
              <a:rPr lang="zh-CN" altLang="en-US" sz="2800" dirty="0"/>
              <a:t>早期研究以实例型为主</a:t>
            </a:r>
            <a:endParaRPr lang="en-US" altLang="zh-CN" sz="2800" dirty="0"/>
          </a:p>
          <a:p>
            <a:r>
              <a:rPr lang="zh-CN" altLang="en-US" sz="2800" dirty="0"/>
              <a:t>针对性强</a:t>
            </a:r>
            <a:endParaRPr lang="en-US" altLang="zh-CN" sz="2800" dirty="0"/>
          </a:p>
          <a:p>
            <a:endParaRPr lang="en-US" altLang="zh-CN" sz="2800" dirty="0"/>
          </a:p>
          <a:p>
            <a:endParaRPr lang="en-US" altLang="zh-CN" sz="2800" dirty="0"/>
          </a:p>
          <a:p>
            <a:endParaRPr lang="en-US" altLang="zh-CN" sz="2800" dirty="0"/>
          </a:p>
          <a:p>
            <a:r>
              <a:rPr lang="zh-CN" altLang="en-US" sz="2800" dirty="0"/>
              <a:t>应用型</a:t>
            </a:r>
            <a:endParaRPr lang="en-US" altLang="zh-CN" sz="2800" dirty="0"/>
          </a:p>
          <a:p>
            <a:r>
              <a:rPr lang="zh-CN" altLang="en-US" sz="2800" dirty="0"/>
              <a:t>多采用软硬件混合算法</a:t>
            </a:r>
            <a:endParaRPr lang="en-US" altLang="zh-CN" sz="2800" dirty="0"/>
          </a:p>
          <a:p>
            <a:r>
              <a:rPr lang="zh-CN" altLang="en-US" sz="2800" dirty="0"/>
              <a:t>硬件计算特性的利用率较少</a:t>
            </a:r>
            <a:endParaRPr lang="en-US" altLang="zh-CN" sz="2800" dirty="0"/>
          </a:p>
          <a:p>
            <a:r>
              <a:rPr lang="zh-CN" altLang="en-US" sz="2800" dirty="0"/>
              <a:t>通用性强</a:t>
            </a:r>
            <a:endParaRPr lang="en-US" altLang="zh-CN" sz="2800" dirty="0"/>
          </a:p>
          <a:p>
            <a:pPr marL="0" indent="0">
              <a:buNone/>
            </a:pPr>
            <a:r>
              <a:rPr lang="zh-CN" altLang="en-US" sz="2800" dirty="0"/>
              <a:t>软硬件之间通信影响效率</a:t>
            </a:r>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1987031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DBA5F-FC14-4FEC-8603-F46C1C728213}"/>
              </a:ext>
            </a:extLst>
          </p:cNvPr>
          <p:cNvSpPr>
            <a:spLocks noGrp="1"/>
          </p:cNvSpPr>
          <p:nvPr>
            <p:ph type="title"/>
          </p:nvPr>
        </p:nvSpPr>
        <p:spPr>
          <a:xfrm>
            <a:off x="1024128" y="585216"/>
            <a:ext cx="10290316" cy="1499616"/>
          </a:xfrm>
        </p:spPr>
        <p:txBody>
          <a:bodyPr/>
          <a:lstStyle/>
          <a:p>
            <a:r>
              <a:rPr lang="zh-CN" altLang="en-US" dirty="0"/>
              <a:t>实例型和应用型的选择（密码学中）</a:t>
            </a:r>
          </a:p>
        </p:txBody>
      </p:sp>
      <p:sp>
        <p:nvSpPr>
          <p:cNvPr id="3" name="内容占位符 2">
            <a:extLst>
              <a:ext uri="{FF2B5EF4-FFF2-40B4-BE49-F238E27FC236}">
                <a16:creationId xmlns:a16="http://schemas.microsoft.com/office/drawing/2014/main" id="{4A4B036D-EFFC-44BF-84DA-2D5071E87F3A}"/>
              </a:ext>
            </a:extLst>
          </p:cNvPr>
          <p:cNvSpPr>
            <a:spLocks noGrp="1"/>
          </p:cNvSpPr>
          <p:nvPr>
            <p:ph idx="1"/>
          </p:nvPr>
        </p:nvSpPr>
        <p:spPr/>
        <p:txBody>
          <a:bodyPr>
            <a:normAutofit/>
          </a:bodyPr>
          <a:lstStyle/>
          <a:p>
            <a:pPr marL="0" indent="0">
              <a:buNone/>
            </a:pPr>
            <a:r>
              <a:rPr lang="zh-CN" altLang="en-US" sz="2400" dirty="0"/>
              <a:t>选择应用型原因：</a:t>
            </a:r>
            <a:endParaRPr lang="en-US" altLang="zh-CN" sz="2400" dirty="0"/>
          </a:p>
          <a:p>
            <a:pPr>
              <a:buFont typeface="Wingdings" panose="05000000000000000000" pitchFamily="2" charset="2"/>
              <a:buChar char="l"/>
            </a:pPr>
            <a:r>
              <a:rPr lang="zh-CN" altLang="en-US" sz="2400" dirty="0"/>
              <a:t>算法的整体结构固定不变</a:t>
            </a:r>
            <a:endParaRPr lang="en-US" altLang="zh-CN" sz="2400" dirty="0"/>
          </a:p>
          <a:p>
            <a:pPr>
              <a:buFont typeface="Wingdings" panose="05000000000000000000" pitchFamily="2" charset="2"/>
              <a:buChar char="l"/>
            </a:pPr>
            <a:r>
              <a:rPr lang="zh-CN" altLang="en-US" sz="2400" dirty="0"/>
              <a:t>基于轮函数的各变量之间的关系不变</a:t>
            </a:r>
            <a:endParaRPr lang="en-US" altLang="zh-CN" sz="2400" dirty="0"/>
          </a:p>
          <a:p>
            <a:pPr>
              <a:buFont typeface="Wingdings" panose="05000000000000000000" pitchFamily="2" charset="2"/>
              <a:buChar char="l"/>
            </a:pPr>
            <a:r>
              <a:rPr lang="zh-CN" altLang="en-US" sz="2400" dirty="0"/>
              <a:t>代数分析仅修改明密文对的约束条件</a:t>
            </a:r>
            <a:endParaRPr lang="en-US" altLang="zh-CN" sz="2400" dirty="0"/>
          </a:p>
          <a:p>
            <a:pPr>
              <a:buFont typeface="Wingdings" panose="05000000000000000000" pitchFamily="2" charset="2"/>
              <a:buChar char="l"/>
            </a:pPr>
            <a:r>
              <a:rPr lang="zh-CN" altLang="en-US" sz="2400" dirty="0"/>
              <a:t>结合旁路与故障分析后同样不改变函数结构，仅改变输出</a:t>
            </a:r>
            <a:endParaRPr lang="en-US" altLang="zh-CN" sz="2400" dirty="0"/>
          </a:p>
          <a:p>
            <a:endParaRPr lang="zh-CN" altLang="en-US" sz="2400" dirty="0"/>
          </a:p>
        </p:txBody>
      </p:sp>
    </p:spTree>
    <p:extLst>
      <p:ext uri="{BB962C8B-B14F-4D97-AF65-F5344CB8AC3E}">
        <p14:creationId xmlns:p14="http://schemas.microsoft.com/office/powerpoint/2010/main" val="2347612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24A5-7756-4F39-8879-6E7AAEA4B646}"/>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E613CCC4-9337-401C-B00E-BBD670118FFC}"/>
              </a:ext>
            </a:extLst>
          </p:cNvPr>
          <p:cNvSpPr>
            <a:spLocks noGrp="1"/>
          </p:cNvSpPr>
          <p:nvPr>
            <p:ph idx="1"/>
          </p:nvPr>
        </p:nvSpPr>
        <p:spPr>
          <a:xfrm>
            <a:off x="1024127" y="1863969"/>
            <a:ext cx="9720073" cy="4687556"/>
          </a:xfrm>
        </p:spPr>
        <p:txBody>
          <a:bodyPr/>
          <a:lstStyle/>
          <a:p>
            <a:pPr>
              <a:buFont typeface="Wingdings" panose="05000000000000000000" pitchFamily="2" charset="2"/>
              <a:buChar char="l"/>
            </a:pPr>
            <a:r>
              <a:rPr lang="zh-CN" altLang="en-US" sz="2800" dirty="0"/>
              <a:t>代数解析器是用来自动化求解</a:t>
            </a:r>
            <a:r>
              <a:rPr lang="en-US" altLang="zh-CN" sz="2800" dirty="0"/>
              <a:t>SAT</a:t>
            </a:r>
            <a:r>
              <a:rPr lang="zh-CN" altLang="en-US" sz="2800" dirty="0"/>
              <a:t>问题的工具</a:t>
            </a:r>
            <a:endParaRPr lang="en-US" altLang="zh-CN" sz="2800" dirty="0"/>
          </a:p>
          <a:p>
            <a:pPr>
              <a:buFont typeface="Wingdings" panose="05000000000000000000" pitchFamily="2" charset="2"/>
              <a:buChar char="l"/>
            </a:pPr>
            <a:r>
              <a:rPr lang="en-US" altLang="zh-CN" sz="2800" dirty="0"/>
              <a:t>SAT</a:t>
            </a:r>
            <a:r>
              <a:rPr lang="zh-CN" altLang="en-US" sz="2800" dirty="0"/>
              <a:t>问题可以应用在诸多领域，且可以有硬件加速，深度学习加速</a:t>
            </a:r>
            <a:endParaRPr lang="en-US" altLang="zh-CN" sz="2800" dirty="0"/>
          </a:p>
          <a:p>
            <a:pPr>
              <a:buFont typeface="Wingdings" panose="05000000000000000000" pitchFamily="2" charset="2"/>
              <a:buChar char="l"/>
            </a:pPr>
            <a:r>
              <a:rPr lang="zh-CN" altLang="en-US" sz="2800" dirty="0"/>
              <a:t>有相关硬件加速的方案与研究，还存在可优化空间</a:t>
            </a:r>
            <a:endParaRPr lang="en-US" altLang="zh-CN" sz="2800" dirty="0"/>
          </a:p>
          <a:p>
            <a:pPr>
              <a:buFont typeface="Wingdings" panose="05000000000000000000" pitchFamily="2" charset="2"/>
              <a:buChar char="l"/>
            </a:pPr>
            <a:r>
              <a:rPr lang="zh-CN" altLang="en-US" sz="2800" dirty="0"/>
              <a:t>密码学中代数分析以及与代数分析结合的旁路分析与故障分析都可以利用代数解析器求解</a:t>
            </a:r>
            <a:endParaRPr lang="en-US" altLang="zh-CN" sz="2800" dirty="0"/>
          </a:p>
          <a:p>
            <a:pPr>
              <a:buFont typeface="Wingdings" panose="05000000000000000000" pitchFamily="2" charset="2"/>
              <a:buChar char="l"/>
            </a:pPr>
            <a:r>
              <a:rPr lang="zh-CN" altLang="en-US" sz="2800" dirty="0"/>
              <a:t>针对密码学中的代数解析器，添加适用的异或语句，可以利用密码学的特性有针对性地优化加速</a:t>
            </a:r>
            <a:endParaRPr lang="en-US" altLang="zh-CN" sz="2800" dirty="0"/>
          </a:p>
          <a:p>
            <a:pPr>
              <a:buFont typeface="Wingdings" panose="05000000000000000000" pitchFamily="2" charset="2"/>
              <a:buChar char="l"/>
            </a:pPr>
            <a:r>
              <a:rPr lang="zh-CN" altLang="en-US" sz="2800" dirty="0"/>
              <a:t>在硬件加速到达一定瓶颈的时候，可以考虑深度学习</a:t>
            </a:r>
            <a:endParaRPr lang="en-US" altLang="zh-CN" sz="28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412470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pPr>
            <a:endParaRPr lang="en-US" altLang="zh-CN" dirty="0"/>
          </a:p>
          <a:p>
            <a:endParaRPr lang="zh-CN" altLang="en-US" dirty="0"/>
          </a:p>
        </p:txBody>
      </p:sp>
    </p:spTree>
    <p:extLst>
      <p:ext uri="{BB962C8B-B14F-4D97-AF65-F5344CB8AC3E}">
        <p14:creationId xmlns:p14="http://schemas.microsoft.com/office/powerpoint/2010/main" val="2871386484"/>
      </p:ext>
    </p:extLst>
  </p:cSld>
  <p:clrMapOvr>
    <a:masterClrMapping/>
  </p:clrMapOvr>
  <mc:AlternateContent xmlns:mc="http://schemas.openxmlformats.org/markup-compatibility/2006">
    <mc:Choice xmlns:p14="http://schemas.microsoft.com/office/powerpoint/2010/main" Requires="p14">
      <p:transition spd="slow" p14:dur="2000" advTm="731"/>
    </mc:Choice>
    <mc:Fallback>
      <p:transition spd="slow" advTm="73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CNF</a:t>
            </a:r>
            <a:r>
              <a:rPr lang="zh-CN" altLang="en-US" dirty="0"/>
              <a:t>形式</a:t>
            </a:r>
          </a:p>
        </p:txBody>
      </p:sp>
      <p:sp>
        <p:nvSpPr>
          <p:cNvPr id="3" name="内容占位符 2"/>
          <p:cNvSpPr>
            <a:spLocks noGrp="1"/>
          </p:cNvSpPr>
          <p:nvPr>
            <p:ph idx="1"/>
          </p:nvPr>
        </p:nvSpPr>
        <p:spPr/>
        <p:txBody>
          <a:bodyPr/>
          <a:lstStyle/>
          <a:p>
            <a:pPr>
              <a:lnSpc>
                <a:spcPct val="150000"/>
              </a:lnSpc>
            </a:pPr>
            <a:r>
              <a:rPr lang="zh-CN" altLang="en-US" sz="2400" dirty="0"/>
              <a:t>字：一个布尔变量或一个布尔变量的取反：</a:t>
            </a:r>
            <a:r>
              <a:rPr lang="en-US" altLang="zh-CN" sz="2400" dirty="0"/>
              <a:t>x</a:t>
            </a:r>
            <a:r>
              <a:rPr lang="en-US" altLang="zh-CN" sz="2400" baseline="-25000" dirty="0"/>
              <a:t>1</a:t>
            </a:r>
            <a:r>
              <a:rPr lang="en-US" altLang="zh-CN" sz="2400" dirty="0"/>
              <a:t>,¬x</a:t>
            </a:r>
            <a:r>
              <a:rPr lang="en-US" altLang="zh-CN" sz="2400" baseline="-25000" dirty="0"/>
              <a:t>2</a:t>
            </a:r>
          </a:p>
          <a:p>
            <a:pPr>
              <a:lnSpc>
                <a:spcPct val="150000"/>
              </a:lnSpc>
            </a:pPr>
            <a:r>
              <a:rPr lang="zh-CN" altLang="en-US" sz="2400" dirty="0"/>
              <a:t>子句：一些字的析取（或）（布尔加）</a:t>
            </a:r>
            <a:endParaRPr lang="en-US" altLang="zh-CN" sz="2400" dirty="0"/>
          </a:p>
          <a:p>
            <a:pPr>
              <a:lnSpc>
                <a:spcPct val="150000"/>
              </a:lnSpc>
            </a:pPr>
            <a:r>
              <a:rPr lang="zh-CN" altLang="en-US" sz="2400" dirty="0"/>
              <a:t>合取范式</a:t>
            </a:r>
            <a:r>
              <a:rPr lang="en-US" altLang="zh-CN" sz="2400" dirty="0"/>
              <a:t>(CNF)</a:t>
            </a:r>
            <a:r>
              <a:rPr lang="zh-CN" altLang="en-US" sz="2400" dirty="0"/>
              <a:t>：一些子句的合取（与）构成的布尔公式</a:t>
            </a:r>
            <a:endParaRPr lang="en-US" altLang="zh-CN" sz="2400" dirty="0"/>
          </a:p>
          <a:p>
            <a:endParaRPr lang="en-US" altLang="zh-CN" dirty="0"/>
          </a:p>
          <a:p>
            <a:endParaRPr lang="en-US" altLang="zh-CN" dirty="0"/>
          </a:p>
          <a:p>
            <a:endParaRPr lang="en-US" altLang="zh-CN" dirty="0"/>
          </a:p>
          <a:p>
            <a:endParaRPr lang="en-US" altLang="zh-CN" dirty="0"/>
          </a:p>
          <a:p>
            <a:pPr marL="0" indent="0">
              <a:buNone/>
            </a:pPr>
            <a:endParaRPr lang="zh-CN" altLang="en-US" dirty="0"/>
          </a:p>
        </p:txBody>
      </p:sp>
      <p:sp>
        <p:nvSpPr>
          <p:cNvPr id="4" name="矩形 3"/>
          <p:cNvSpPr/>
          <p:nvPr/>
        </p:nvSpPr>
        <p:spPr>
          <a:xfrm>
            <a:off x="0" y="4607302"/>
            <a:ext cx="2944092" cy="646331"/>
          </a:xfrm>
          <a:prstGeom prst="rect">
            <a:avLst/>
          </a:prstGeom>
        </p:spPr>
        <p:txBody>
          <a:bodyPr wrap="square">
            <a:spAutoFit/>
          </a:bodyPr>
          <a:lstStyle/>
          <a:p>
            <a:r>
              <a:rPr lang="en-US" altLang="zh-CN" sz="3600" i="1" dirty="0">
                <a:latin typeface="CMMI12"/>
              </a:rPr>
              <a:t>a </a:t>
            </a:r>
            <a:r>
              <a:rPr lang="en-US" altLang="zh-CN" sz="3600" dirty="0">
                <a:latin typeface="CMR12"/>
              </a:rPr>
              <a:t>= </a:t>
            </a:r>
            <a:r>
              <a:rPr lang="en-US" altLang="zh-CN" sz="3600" i="1" dirty="0">
                <a:latin typeface="CMMI12"/>
              </a:rPr>
              <a:t>x</a:t>
            </a:r>
            <a:r>
              <a:rPr lang="en-US" altLang="zh-CN" b="0" i="0" u="none" strike="noStrike" baseline="0" dirty="0">
                <a:latin typeface="CMR8"/>
              </a:rPr>
              <a:t>1</a:t>
            </a:r>
            <a:r>
              <a:rPr lang="en-US" altLang="zh-CN" sz="3600" i="1" dirty="0">
                <a:latin typeface="CMMI12"/>
              </a:rPr>
              <a:t>x</a:t>
            </a:r>
            <a:r>
              <a:rPr lang="en-US" altLang="zh-CN" b="0" i="0" u="none" strike="noStrike" baseline="0" dirty="0">
                <a:latin typeface="CMR8"/>
              </a:rPr>
              <a:t>2</a:t>
            </a:r>
            <a:r>
              <a:rPr lang="en-US" altLang="zh-CN" sz="3600" i="1" dirty="0">
                <a:latin typeface="CMMI12"/>
              </a:rPr>
              <a:t>x</a:t>
            </a:r>
            <a:r>
              <a:rPr lang="en-US" altLang="zh-CN" b="0" i="0" u="none" strike="noStrike" baseline="0" dirty="0">
                <a:latin typeface="CMR8"/>
              </a:rPr>
              <a:t>3</a:t>
            </a:r>
            <a:r>
              <a:rPr lang="en-US" altLang="zh-CN" sz="3600" i="1" dirty="0">
                <a:latin typeface="CMMI12"/>
              </a:rPr>
              <a:t>x</a:t>
            </a:r>
            <a:r>
              <a:rPr lang="en-US" altLang="zh-CN" b="0" i="0" u="none" strike="noStrike" baseline="0" dirty="0">
                <a:latin typeface="CMR8"/>
              </a:rPr>
              <a:t>4</a:t>
            </a:r>
            <a:endParaRPr lang="zh-CN" altLang="en-US" sz="3600" dirty="0"/>
          </a:p>
        </p:txBody>
      </p:sp>
      <p:cxnSp>
        <p:nvCxnSpPr>
          <p:cNvPr id="5" name="直接箭头连接符 4"/>
          <p:cNvCxnSpPr/>
          <p:nvPr/>
        </p:nvCxnSpPr>
        <p:spPr>
          <a:xfrm>
            <a:off x="2379691" y="5028880"/>
            <a:ext cx="11988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3578491" y="4719275"/>
            <a:ext cx="8440328" cy="619211"/>
          </a:xfrm>
          <a:prstGeom prst="rect">
            <a:avLst/>
          </a:prstGeom>
        </p:spPr>
      </p:pic>
      <p:sp>
        <p:nvSpPr>
          <p:cNvPr id="7" name="矩形 6"/>
          <p:cNvSpPr/>
          <p:nvPr/>
        </p:nvSpPr>
        <p:spPr>
          <a:xfrm>
            <a:off x="6079877" y="5253633"/>
            <a:ext cx="2834430"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CNF</a:t>
            </a:r>
            <a:r>
              <a:rPr lang="zh-CN" altLang="en-US" sz="5400" dirty="0">
                <a:ln w="0"/>
                <a:solidFill>
                  <a:schemeClr val="accent1"/>
                </a:solidFill>
                <a:effectLst>
                  <a:outerShdw blurRad="38100" dist="25400" dir="5400000" algn="ctr" rotWithShape="0">
                    <a:srgbClr val="6E747A">
                      <a:alpha val="43000"/>
                    </a:srgbClr>
                  </a:outerShdw>
                </a:effectLst>
              </a:rPr>
              <a:t>形式</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6350470"/>
      </p:ext>
    </p:extLst>
  </p:cSld>
  <p:clrMapOvr>
    <a:masterClrMapping/>
  </p:clrMapOvr>
  <mc:AlternateContent xmlns:mc="http://schemas.openxmlformats.org/markup-compatibility/2006">
    <mc:Choice xmlns:p14="http://schemas.microsoft.com/office/powerpoint/2010/main" Requires="p14">
      <p:transition spd="slow" p14:dur="2000" advTm="223"/>
    </mc:Choice>
    <mc:Fallback>
      <p:transition spd="slow" advTm="22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a:xfrm>
            <a:off x="1024128" y="2286000"/>
            <a:ext cx="10109446" cy="4023360"/>
          </a:xfrm>
        </p:spPr>
        <p:txBody>
          <a:bodyPr>
            <a:normAutofit/>
          </a:bodyPr>
          <a:lstStyle/>
          <a:p>
            <a:pPr>
              <a:lnSpc>
                <a:spcPct val="150000"/>
              </a:lnSpc>
              <a:buFont typeface="Wingdings" panose="05000000000000000000" pitchFamily="2" charset="2"/>
              <a:buChar char="l"/>
            </a:pPr>
            <a:r>
              <a:rPr lang="zh-CN" altLang="en-US" sz="2400" dirty="0"/>
              <a:t>可满足性问题</a:t>
            </a:r>
            <a:r>
              <a:rPr lang="en-US" altLang="zh-CN" sz="2400" dirty="0"/>
              <a:t>(The propositional satisfiability problem, SAT)</a:t>
            </a:r>
          </a:p>
          <a:p>
            <a:pPr>
              <a:lnSpc>
                <a:spcPct val="150000"/>
              </a:lnSpc>
              <a:buFont typeface="Wingdings" panose="05000000000000000000" pitchFamily="2" charset="2"/>
              <a:buChar char="l"/>
            </a:pPr>
            <a:r>
              <a:rPr lang="zh-CN" altLang="en-US" sz="2400" dirty="0"/>
              <a:t>判断布尔逻辑公式是否存在一组满足解或者求所有的满足解</a:t>
            </a:r>
            <a:endParaRPr lang="en-US" altLang="zh-CN" sz="2400" dirty="0"/>
          </a:p>
          <a:p>
            <a:pPr>
              <a:lnSpc>
                <a:spcPct val="150000"/>
              </a:lnSpc>
            </a:pPr>
            <a:r>
              <a:rPr lang="zh-CN" altLang="en-US" sz="2400" dirty="0"/>
              <a:t>是第一个被证明的</a:t>
            </a:r>
            <a:r>
              <a:rPr lang="en-US" altLang="zh-CN" sz="2400" dirty="0"/>
              <a:t>NP</a:t>
            </a:r>
            <a:r>
              <a:rPr lang="zh-CN" altLang="en-US" sz="2400" dirty="0"/>
              <a:t>问题</a:t>
            </a:r>
            <a:endParaRPr lang="en-US" altLang="zh-CN" sz="2400" dirty="0"/>
          </a:p>
          <a:p>
            <a:pPr>
              <a:lnSpc>
                <a:spcPct val="150000"/>
              </a:lnSpc>
              <a:buFont typeface="Wingdings" panose="05000000000000000000" pitchFamily="2" charset="2"/>
              <a:buChar char="l"/>
            </a:pPr>
            <a:r>
              <a:rPr lang="en-US" altLang="zh-CN" sz="2400" dirty="0"/>
              <a:t>NP</a:t>
            </a:r>
            <a:r>
              <a:rPr lang="zh-CN" altLang="en-US" sz="2400" dirty="0"/>
              <a:t>问题（能在多项式时间验证答案正确与否的问题）</a:t>
            </a:r>
          </a:p>
          <a:p>
            <a:endParaRPr lang="zh-CN" altLang="en-US" dirty="0"/>
          </a:p>
        </p:txBody>
      </p:sp>
    </p:spTree>
    <p:extLst>
      <p:ext uri="{BB962C8B-B14F-4D97-AF65-F5344CB8AC3E}">
        <p14:creationId xmlns:p14="http://schemas.microsoft.com/office/powerpoint/2010/main" val="1385717848"/>
      </p:ext>
    </p:extLst>
  </p:cSld>
  <p:clrMapOvr>
    <a:masterClrMapping/>
  </p:clrMapOvr>
  <mc:AlternateContent xmlns:mc="http://schemas.openxmlformats.org/markup-compatibility/2006">
    <mc:Choice xmlns:p14="http://schemas.microsoft.com/office/powerpoint/2010/main" Requires="p14">
      <p:transition spd="slow" p14:dur="2000" advTm="646"/>
    </mc:Choice>
    <mc:Fallback>
      <p:transition spd="slow" advTm="6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p:txBody>
          <a:bodyPr>
            <a:normAutofit lnSpcReduction="10000"/>
          </a:bodyPr>
          <a:lstStyle/>
          <a:p>
            <a:pPr>
              <a:lnSpc>
                <a:spcPct val="150000"/>
              </a:lnSpc>
            </a:pPr>
            <a:r>
              <a:rPr lang="zh-CN" altLang="en-US" sz="2400" dirty="0"/>
              <a:t>可满足性问题可以描述为：</a:t>
            </a:r>
            <a:endParaRPr lang="en-US" altLang="zh-CN" sz="2400" dirty="0"/>
          </a:p>
          <a:p>
            <a:pPr>
              <a:lnSpc>
                <a:spcPct val="150000"/>
              </a:lnSpc>
            </a:pPr>
            <a:r>
              <a:rPr lang="zh-CN" altLang="en-US" sz="2400" dirty="0"/>
              <a:t>给定一个布尔命题公式，找到一组变量的赋值使得该命题公式为 真（即公式可满足），或证明不可能为 真（即不可满足）。</a:t>
            </a:r>
            <a:endParaRPr lang="en-US" altLang="zh-CN" sz="2400" dirty="0"/>
          </a:p>
          <a:p>
            <a:pPr>
              <a:lnSpc>
                <a:spcPct val="150000"/>
              </a:lnSpc>
            </a:pPr>
            <a:endParaRPr lang="en-US" altLang="zh-CN" sz="2400" dirty="0"/>
          </a:p>
          <a:p>
            <a:pPr>
              <a:lnSpc>
                <a:spcPct val="150000"/>
              </a:lnSpc>
            </a:pPr>
            <a:r>
              <a:rPr lang="zh-CN" altLang="en-US" sz="2400" dirty="0"/>
              <a:t>可满足性问题的全解问题：给定一个</a:t>
            </a:r>
            <a:r>
              <a:rPr lang="en-US" altLang="zh-CN" sz="2400" dirty="0"/>
              <a:t>CNF</a:t>
            </a:r>
            <a:r>
              <a:rPr lang="zh-CN" altLang="en-US" sz="2400" dirty="0"/>
              <a:t>，产生全部</a:t>
            </a:r>
            <a:r>
              <a:rPr lang="en-US" altLang="zh-CN" sz="2400" dirty="0"/>
              <a:t>/</a:t>
            </a:r>
            <a:r>
              <a:rPr lang="zh-CN" altLang="en-US" sz="2400" dirty="0"/>
              <a:t>部分满足的赋值。</a:t>
            </a:r>
            <a:endParaRPr lang="en-US" altLang="zh-CN" sz="2400" dirty="0"/>
          </a:p>
          <a:p>
            <a:pPr>
              <a:lnSpc>
                <a:spcPct val="150000"/>
              </a:lnSpc>
            </a:pPr>
            <a:r>
              <a:rPr lang="en-US" altLang="zh-CN" sz="2400" dirty="0"/>
              <a:t>SAT</a:t>
            </a:r>
            <a:r>
              <a:rPr lang="zh-CN" altLang="en-US" sz="2400" dirty="0"/>
              <a:t>全解求解器相较于普通求解器，只能求解变量较少的实例</a:t>
            </a:r>
            <a:endParaRPr lang="en-US" altLang="zh-CN" sz="2400" dirty="0"/>
          </a:p>
          <a:p>
            <a:endParaRPr lang="zh-CN" altLang="en-US" dirty="0"/>
          </a:p>
        </p:txBody>
      </p:sp>
    </p:spTree>
    <p:extLst>
      <p:ext uri="{BB962C8B-B14F-4D97-AF65-F5344CB8AC3E}">
        <p14:creationId xmlns:p14="http://schemas.microsoft.com/office/powerpoint/2010/main" val="2137377943"/>
      </p:ext>
    </p:extLst>
  </p:cSld>
  <p:clrMapOvr>
    <a:masterClrMapping/>
  </p:clrMapOvr>
  <mc:AlternateContent xmlns:mc="http://schemas.openxmlformats.org/markup-compatibility/2006">
    <mc:Choice xmlns:p14="http://schemas.microsoft.com/office/powerpoint/2010/main" Requires="p14">
      <p:transition spd="slow" p14:dur="2000" advTm="215"/>
    </mc:Choice>
    <mc:Fallback>
      <p:transition spd="slow" advTm="2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电路可满足性问题</a:t>
            </a:r>
          </a:p>
        </p:txBody>
      </p:sp>
      <p:sp>
        <p:nvSpPr>
          <p:cNvPr id="3" name="内容占位符 2"/>
          <p:cNvSpPr>
            <a:spLocks noGrp="1"/>
          </p:cNvSpPr>
          <p:nvPr>
            <p:ph idx="1"/>
          </p:nvPr>
        </p:nvSpPr>
        <p:spPr/>
        <p:txBody>
          <a:bodyPr/>
          <a:lstStyle/>
          <a:p>
            <a:r>
              <a:rPr lang="zh-CN" altLang="en-US" dirty="0"/>
              <a:t>电路可满足性问题是最著名的</a:t>
            </a:r>
            <a:r>
              <a:rPr lang="en-US" altLang="zh-CN" dirty="0"/>
              <a:t>NP</a:t>
            </a:r>
            <a:r>
              <a:rPr lang="zh-CN" altLang="en-US" dirty="0"/>
              <a:t>完全问题之一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对一个特定的电路，能否找到一组输入，使得电路的输出为</a:t>
            </a:r>
            <a:r>
              <a:rPr lang="en-US" altLang="zh-CN" dirty="0"/>
              <a:t>1</a:t>
            </a:r>
            <a:endParaRPr lang="zh-CN" altLang="en-US" dirty="0"/>
          </a:p>
        </p:txBody>
      </p:sp>
      <p:pic>
        <p:nvPicPr>
          <p:cNvPr id="4" name="图片 3"/>
          <p:cNvPicPr>
            <a:picLocks noChangeAspect="1"/>
          </p:cNvPicPr>
          <p:nvPr/>
        </p:nvPicPr>
        <p:blipFill>
          <a:blip r:embed="rId3"/>
          <a:stretch>
            <a:fillRect/>
          </a:stretch>
        </p:blipFill>
        <p:spPr>
          <a:xfrm>
            <a:off x="2199005" y="2610831"/>
            <a:ext cx="5474414" cy="2287359"/>
          </a:xfrm>
          <a:prstGeom prst="rect">
            <a:avLst/>
          </a:prstGeom>
        </p:spPr>
      </p:pic>
    </p:spTree>
    <p:extLst>
      <p:ext uri="{BB962C8B-B14F-4D97-AF65-F5344CB8AC3E}">
        <p14:creationId xmlns:p14="http://schemas.microsoft.com/office/powerpoint/2010/main" val="1528453396"/>
      </p:ext>
    </p:extLst>
  </p:cSld>
  <p:clrMapOvr>
    <a:masterClrMapping/>
  </p:clrMapOvr>
  <mc:AlternateContent xmlns:mc="http://schemas.openxmlformats.org/markup-compatibility/2006">
    <mc:Choice xmlns:p14="http://schemas.microsoft.com/office/powerpoint/2010/main" Requires="p14">
      <p:transition spd="slow" p14:dur="2000" advTm="1084"/>
    </mc:Choice>
    <mc:Fallback>
      <p:transition spd="slow" advTm="108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dirty="0"/>
              <a:t>数学求解角度：基于冲突驱动，子句学习</a:t>
            </a:r>
            <a:r>
              <a:rPr lang="en-US" altLang="zh-CN" dirty="0"/>
              <a:t>(the conflict-</a:t>
            </a:r>
            <a:r>
              <a:rPr lang="en-US" altLang="zh-CN" dirty="0" err="1"/>
              <a:t>driven,clause</a:t>
            </a:r>
            <a:r>
              <a:rPr lang="en-US" altLang="zh-CN" dirty="0"/>
              <a:t>-learning</a:t>
            </a:r>
            <a:r>
              <a:rPr lang="zh-CN" altLang="en-US" dirty="0"/>
              <a:t>，简称</a:t>
            </a:r>
            <a:r>
              <a:rPr lang="en-US" altLang="zh-CN" dirty="0"/>
              <a:t>CDCL)</a:t>
            </a:r>
          </a:p>
          <a:p>
            <a:pPr>
              <a:lnSpc>
                <a:spcPct val="150000"/>
              </a:lnSpc>
              <a:buFont typeface="Wingdings" panose="05000000000000000000" pitchFamily="2" charset="2"/>
              <a:buChar char="l"/>
            </a:pPr>
            <a:r>
              <a:rPr lang="zh-CN" altLang="en-US" dirty="0"/>
              <a:t>利用计算机的计算能力设计求解器，高效率的伪遍历排除</a:t>
            </a:r>
            <a:endParaRPr lang="en-US" altLang="zh-CN" dirty="0"/>
          </a:p>
          <a:p>
            <a:pPr>
              <a:lnSpc>
                <a:spcPct val="150000"/>
              </a:lnSpc>
              <a:buFont typeface="Wingdings" panose="05000000000000000000" pitchFamily="2" charset="2"/>
              <a:buChar char="l"/>
            </a:pPr>
            <a:r>
              <a:rPr lang="zh-CN" altLang="en-US" dirty="0"/>
              <a:t>计算机上的求解框架：基于</a:t>
            </a:r>
            <a:r>
              <a:rPr lang="en-US" altLang="zh-CN" dirty="0"/>
              <a:t>DPLL</a:t>
            </a:r>
            <a:r>
              <a:rPr lang="zh-CN" altLang="en-US" dirty="0"/>
              <a:t>框架；基于组合</a:t>
            </a:r>
            <a:r>
              <a:rPr lang="en-US" altLang="zh-CN" dirty="0"/>
              <a:t>(portfolio)</a:t>
            </a:r>
            <a:r>
              <a:rPr lang="zh-CN" altLang="en-US" dirty="0"/>
              <a:t>；端到端基于深度神经网络；</a:t>
            </a:r>
          </a:p>
          <a:p>
            <a:pPr>
              <a:lnSpc>
                <a:spcPct val="150000"/>
              </a:lnSpc>
            </a:pPr>
            <a:endParaRPr lang="en-US" altLang="zh-CN" dirty="0"/>
          </a:p>
          <a:p>
            <a:pPr>
              <a:lnSpc>
                <a:spcPct val="150000"/>
              </a:lnSpc>
            </a:pPr>
            <a:endParaRPr lang="en-US" altLang="zh-CN" dirty="0"/>
          </a:p>
        </p:txBody>
      </p:sp>
    </p:spTree>
    <p:extLst>
      <p:ext uri="{BB962C8B-B14F-4D97-AF65-F5344CB8AC3E}">
        <p14:creationId xmlns:p14="http://schemas.microsoft.com/office/powerpoint/2010/main" val="3308950038"/>
      </p:ext>
    </p:extLst>
  </p:cSld>
  <p:clrMapOvr>
    <a:masterClrMapping/>
  </p:clrMapOvr>
  <mc:AlternateContent xmlns:mc="http://schemas.openxmlformats.org/markup-compatibility/2006">
    <mc:Choice xmlns:p14="http://schemas.microsoft.com/office/powerpoint/2010/main" Requires="p14">
      <p:transition spd="slow" p14:dur="2000" advTm="710"/>
    </mc:Choice>
    <mc:Fallback>
      <p:transition spd="slow" advTm="71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1573</TotalTime>
  <Words>2328</Words>
  <Application>Microsoft Office PowerPoint</Application>
  <PresentationFormat>宽屏</PresentationFormat>
  <Paragraphs>254</Paragraphs>
  <Slides>37</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53" baseType="lpstr">
      <vt:lpstr>CMMI12</vt:lpstr>
      <vt:lpstr>CMR12</vt:lpstr>
      <vt:lpstr>CMR8</vt:lpstr>
      <vt:lpstr>等线</vt:lpstr>
      <vt:lpstr>华文楷体</vt:lpstr>
      <vt:lpstr>宋体</vt:lpstr>
      <vt:lpstr>Arial</vt:lpstr>
      <vt:lpstr>Cambria Math</vt:lpstr>
      <vt:lpstr>Times New Roman</vt:lpstr>
      <vt:lpstr>Tw Cen MT</vt:lpstr>
      <vt:lpstr>Tw Cen MT Condensed</vt:lpstr>
      <vt:lpstr>Wingdings</vt:lpstr>
      <vt:lpstr>Wingdings 3</vt:lpstr>
      <vt:lpstr>积分</vt:lpstr>
      <vt:lpstr>Equation</vt:lpstr>
      <vt:lpstr>Visio</vt:lpstr>
      <vt:lpstr>代数解析器及其密码学领域 的应用与优化</vt:lpstr>
      <vt:lpstr>为什么</vt:lpstr>
      <vt:lpstr>什么是代数解析器</vt:lpstr>
      <vt:lpstr>代数解析器相关概念</vt:lpstr>
      <vt:lpstr>CNF形式</vt:lpstr>
      <vt:lpstr>SAT问题</vt:lpstr>
      <vt:lpstr>SAT问题</vt:lpstr>
      <vt:lpstr>电路可满足性问题</vt:lpstr>
      <vt:lpstr>代数解析器相关概念</vt:lpstr>
      <vt:lpstr>搜寻可满足解</vt:lpstr>
      <vt:lpstr>暴力穷举 vs SAT求解</vt:lpstr>
      <vt:lpstr>代数解析器解决什么问题</vt:lpstr>
      <vt:lpstr>PowerPoint 演示文稿</vt:lpstr>
      <vt:lpstr>密码学中代数解析器的应用</vt:lpstr>
      <vt:lpstr>密码学中代数解析器的应用</vt:lpstr>
      <vt:lpstr>代数密码分析</vt:lpstr>
      <vt:lpstr>代数密码分析</vt:lpstr>
      <vt:lpstr>加密算法（PRESENT算法）</vt:lpstr>
      <vt:lpstr>PowerPoint 演示文稿</vt:lpstr>
      <vt:lpstr>S盒代换操作的等效表示</vt:lpstr>
      <vt:lpstr>算法转化</vt:lpstr>
      <vt:lpstr>相关工作</vt:lpstr>
      <vt:lpstr>结合旁路分析与故障分析</vt:lpstr>
      <vt:lpstr>结合旁路分析与故障分析</vt:lpstr>
      <vt:lpstr>结合旁路分析与故障分析</vt:lpstr>
      <vt:lpstr>结合旁路分析与故障分析</vt:lpstr>
      <vt:lpstr>结果分析</vt:lpstr>
      <vt:lpstr>方案优化</vt:lpstr>
      <vt:lpstr>方案优化</vt:lpstr>
      <vt:lpstr>方案优化</vt:lpstr>
      <vt:lpstr>方案优化</vt:lpstr>
      <vt:lpstr>在代数解析器方面我们还能做什么（硬件加速）</vt:lpstr>
      <vt:lpstr>实例型测试</vt:lpstr>
      <vt:lpstr>应用型测试</vt:lpstr>
      <vt:lpstr>实例型和应用型的选择</vt:lpstr>
      <vt:lpstr>实例型和应用型的选择（密码学中）</vt:lpstr>
      <vt:lpstr>结论</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代数解析器在密码学领域的应用与优化</dc:title>
  <dc:creator>杨 博麟</dc:creator>
  <cp:lastModifiedBy>杨 博麟</cp:lastModifiedBy>
  <cp:revision>152</cp:revision>
  <dcterms:created xsi:type="dcterms:W3CDTF">2019-11-22T06:52:38Z</dcterms:created>
  <dcterms:modified xsi:type="dcterms:W3CDTF">2019-11-27T04:37:49Z</dcterms:modified>
</cp:coreProperties>
</file>