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3" r:id="rId4"/>
    <p:sldId id="261" r:id="rId5"/>
    <p:sldId id="262" r:id="rId6"/>
    <p:sldId id="264" r:id="rId7"/>
    <p:sldId id="279" r:id="rId8"/>
    <p:sldId id="265" r:id="rId9"/>
    <p:sldId id="266" r:id="rId10"/>
    <p:sldId id="269" r:id="rId11"/>
    <p:sldId id="272" r:id="rId12"/>
    <p:sldId id="271" r:id="rId13"/>
    <p:sldId id="267" r:id="rId14"/>
    <p:sldId id="280" r:id="rId15"/>
    <p:sldId id="268" r:id="rId16"/>
    <p:sldId id="273" r:id="rId17"/>
    <p:sldId id="274" r:id="rId18"/>
    <p:sldId id="275" r:id="rId19"/>
    <p:sldId id="276" r:id="rId20"/>
    <p:sldId id="277" r:id="rId21"/>
    <p:sldId id="28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82161" autoAdjust="0"/>
  </p:normalViewPr>
  <p:slideViewPr>
    <p:cSldViewPr snapToGrid="0" snapToObjects="1">
      <p:cViewPr varScale="1">
        <p:scale>
          <a:sx n="70" d="100"/>
          <a:sy n="70" d="100"/>
        </p:scale>
        <p:origin x="979" y="58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12/5/2019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Hello everyone, my name is </a:t>
            </a:r>
            <a:r>
              <a:rPr lang="en-US" altLang="zh-CN" baseline="0" dirty="0" err="1"/>
              <a:t>yangbolin</a:t>
            </a:r>
            <a:r>
              <a:rPr lang="en-US" altLang="zh-CN" baseline="0" dirty="0"/>
              <a:t> and today I want to share the work which name is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</a:t>
            </a:r>
            <a:r>
              <a:rPr lang="en-US" altLang="zh-CN" sz="1600" cap="none" dirty="0"/>
              <a:t>SCA Protection By V</a:t>
            </a:r>
            <a:r>
              <a:rPr lang="en-US" altLang="zh-CN" sz="1600" cap="none" baseline="-25000" dirty="0"/>
              <a:t>DD</a:t>
            </a:r>
            <a:r>
              <a:rPr lang="en-US" altLang="zh-CN" sz="1600" cap="none" dirty="0"/>
              <a:t> Randomization At The Cell-level.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critical paths are marked in brown and those components off the critical paths which are connected with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are marked in blue l</a:t>
            </a:r>
            <a:r>
              <a:rPr lang="en-US" altLang="zh-CN" dirty="0"/>
              <a:t>ike pull-up unit, feed-back unit and so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we use compensatory unit to enhance the scheme. Because that </a:t>
            </a:r>
            <a:r>
              <a:rPr lang="en-US" altLang="zh-CN" dirty="0"/>
              <a:t>the power consumption for variant data transitions (0 →1 and 1→0) is larger than that for invariant ones (0→0 and 1→1)</a:t>
            </a:r>
            <a:endParaRPr lang="en-US" altLang="zh-CN" sz="16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the FF makes a 0 to 1 or 1 to 0 transition during the clock pulse window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), one of the pass-transistor gates controlled by D or DB is switched off while the other one outputs 0. So the CU is off.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Otherwise, when the inputs of FF keep unchanged, the CU is turned on, which consumes compensatory dynamic power during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aforementioned, the total power of FPL-FF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Ptotal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consists of three parts: the power of original FF (PFF ), the power of CVL unit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(PCV L) and the power of CU (PCU). So the randomness of power is derived from the uncertain sum of three parts relying on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90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third part, we do some simulation for FPL scheme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the purpose of illustration, only the case of n equal to 4 is applied and verified in the same test bench for both algorithms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compiling and synthesis by Design Compiler (DC)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this simulation setup, all power traces are acquired from ideal digital circuits by detailed transistor level simulation through HSPICE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applied experiment setup consists of two 4/8-bit input registers(Data, Key), one 4/8-bit output register, one 4/8-bit XOR gate and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SBox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module from the PRESENT/AES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5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be specific, the Gate equivalents (GE) of SC-, FPL- and WDDL-based testbench implementations are summarized in the first row of Table. </a:t>
            </a:r>
          </a:p>
          <a:p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Pavg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P are the mean and standard deviation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can see that, although FPL-based FF use more gates and power, but it performance is better than WDDL-based schemes.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results are plotted here.</a:t>
            </a:r>
          </a:p>
          <a:p>
            <a:r>
              <a:rPr lang="en-US" altLang="zh-CN" dirty="0"/>
              <a:t>We compare standard AES implementation and FPL based AES implementation and these are correlation to number of traces</a:t>
            </a:r>
          </a:p>
          <a:p>
            <a:r>
              <a:rPr lang="en-US" altLang="zh-CN" dirty="0"/>
              <a:t>As you can see, in standard implementation, the correlation of the right key guess will appear using thirty traces</a:t>
            </a:r>
          </a:p>
          <a:p>
            <a:r>
              <a:rPr lang="en-US" altLang="zh-CN" dirty="0"/>
              <a:t>But in FPL implementation, it need at least two hundred traces.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5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are correlation to number of a trace</a:t>
            </a:r>
          </a:p>
          <a:p>
            <a:r>
              <a:rPr lang="en-US" altLang="zh-CN" dirty="0"/>
              <a:t>We can see there is a obvious peak of correlation in standard implementation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show this work in four parts and first is 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SCA in the title means side channel analysis. And it cares about the power dissipation correlations with switching operations using power models like hamming weight</a:t>
            </a:r>
          </a:p>
          <a:p>
            <a:pPr marL="0" indent="0">
              <a:buNone/>
            </a:pPr>
            <a:r>
              <a:rPr lang="en-US" altLang="zh-CN" sz="1600" dirty="0"/>
              <a:t>And it will lead to threats to information security</a:t>
            </a:r>
          </a:p>
          <a:p>
            <a:pPr marL="0" indent="0">
              <a:buNone/>
            </a:pPr>
            <a:r>
              <a:rPr lang="en-US" altLang="zh-CN" sz="1600" dirty="0"/>
              <a:t>We investigated that Major power consumption comes from the clock distribution network and Flip-Flops (FFs) (about 30%-60% of the whole consumption is from FF</a:t>
            </a:r>
          </a:p>
          <a:p>
            <a:pPr marL="0" indent="0">
              <a:buNone/>
            </a:pPr>
            <a:r>
              <a:rPr lang="en-US" altLang="zh-CN" sz="1600" dirty="0"/>
              <a:t>So our work concentrate on improving the flip-flops</a:t>
            </a:r>
          </a:p>
          <a:p>
            <a:pPr marL="0" indent="0">
              <a:buNone/>
            </a:pP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have some countermeasures to overcome the severe challenge of SCA. The two mainstream SCA countermeasures are hiding and masking.</a:t>
            </a:r>
          </a:p>
          <a:p>
            <a:r>
              <a:rPr lang="en-US" altLang="zh-CN" dirty="0"/>
              <a:t>Hiding means we can use noise, clock randomizer or dual-rail </a:t>
            </a:r>
            <a:r>
              <a:rPr lang="en-US" altLang="zh-CN" dirty="0" err="1"/>
              <a:t>precharge</a:t>
            </a:r>
            <a:r>
              <a:rPr lang="en-US" altLang="zh-CN" dirty="0"/>
              <a:t> logics to hide the dependence between the power consumption and data</a:t>
            </a:r>
          </a:p>
          <a:p>
            <a:r>
              <a:rPr lang="en-US" altLang="zh-CN" dirty="0"/>
              <a:t>And masking can de-correlate the 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dependency between the actual data and the power model by algorithm or some hardware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2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 of the three part is shown in the picture. The masking and hiding care more about the power model.</a:t>
            </a:r>
          </a:p>
          <a:p>
            <a:r>
              <a:rPr lang="en-US" altLang="zh-CN" dirty="0"/>
              <a:t>Our work aims to remove the correlation between key-dependent data and power dissipation directly, regardless of whether the power model is known to the adversary.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FPL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2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exactly know the value of the voltage drop, Let me use 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resulting in different discrete power consumptions for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components in the original circuit C can be split into two parts,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i.e.,those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on and off the critical paths denoted as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respectively.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order to avoid that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influence the performance of the circuits, we just connect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non-critical path of the circuit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still connect to the critical paths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9284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040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167891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</a:t>
            </a:r>
            <a:br>
              <a:rPr lang="en-US" altLang="zh-CN" sz="4800" cap="none" dirty="0"/>
            </a:br>
            <a:r>
              <a:rPr lang="en-US" altLang="zh-CN" sz="4800" cap="none" dirty="0"/>
              <a:t>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K=0 ,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=0</a:t>
            </a:r>
          </a:p>
          <a:p>
            <a:endParaRPr lang="en-US" altLang="zh-CN" sz="2800" dirty="0"/>
          </a:p>
          <a:p>
            <a:r>
              <a:rPr lang="en-US" altLang="zh-CN" sz="2800" dirty="0"/>
              <a:t>K=1,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K&gt;1, 0&lt;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05B43A-A9B9-42C0-A9A7-0010ED6F36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CP: circuit on critical path</a:t>
            </a:r>
          </a:p>
          <a:p>
            <a:r>
              <a:rPr lang="en-US" altLang="zh-CN" sz="2800" dirty="0"/>
              <a:t>NCP: circuit on non-critical path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348497-1149-4878-9B35-A7106858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D6D901-DCC3-4664-94AB-CDA5C64A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2" y="3429000"/>
            <a:ext cx="8713746" cy="28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DAE2ED-16EA-4194-B690-97A914080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Critical paths marked in brown</a:t>
            </a:r>
          </a:p>
          <a:p>
            <a:r>
              <a:rPr lang="en-US" altLang="zh-CN" dirty="0"/>
              <a:t>Non-critical paths marked in blue</a:t>
            </a:r>
          </a:p>
          <a:p>
            <a:r>
              <a:rPr lang="en-US" altLang="zh-CN" dirty="0"/>
              <a:t>Transistors connected with </a:t>
            </a:r>
            <a:r>
              <a:rPr lang="en-US" altLang="zh-CN" dirty="0" err="1"/>
              <a:t>VDD</a:t>
            </a:r>
            <a:r>
              <a:rPr lang="en-US" altLang="zh-CN" baseline="-25000" dirty="0" err="1"/>
              <a:t>m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marked in grey 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FC8AC4-1B0B-418D-BBB4-17D77E82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FF with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979C5-0E82-4994-A960-7A2E2F8C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62" y="1356865"/>
            <a:ext cx="5747401" cy="50227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5640F1-FEC3-4210-ADCC-DFD634F67F23}"/>
              </a:ext>
            </a:extLst>
          </p:cNvPr>
          <p:cNvSpPr/>
          <p:nvPr/>
        </p:nvSpPr>
        <p:spPr>
          <a:xfrm>
            <a:off x="9742714" y="4659086"/>
            <a:ext cx="1502229" cy="16321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5D2E81-0A47-44B2-9107-4F23A7D53261}"/>
              </a:ext>
            </a:extLst>
          </p:cNvPr>
          <p:cNvSpPr/>
          <p:nvPr/>
        </p:nvSpPr>
        <p:spPr>
          <a:xfrm>
            <a:off x="9481457" y="5061857"/>
            <a:ext cx="489857" cy="12293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5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093D86-76D3-46B5-805D-F0D1F813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power consumption for variant data transitions (0 →1 and 1→0) is larger than that for invariant ones (0→0 and 1→1)</a:t>
            </a:r>
          </a:p>
          <a:p>
            <a:r>
              <a:rPr lang="en-US" altLang="zh-CN" dirty="0"/>
              <a:t>When the FF makes a 0→1 or 1→0</a:t>
            </a:r>
          </a:p>
          <a:p>
            <a:pPr marL="0" indent="0">
              <a:buNone/>
            </a:pPr>
            <a:r>
              <a:rPr lang="en-US" altLang="zh-CN" dirty="0"/>
              <a:t>	the CU is off</a:t>
            </a:r>
          </a:p>
          <a:p>
            <a:r>
              <a:rPr lang="en-US" altLang="zh-CN" dirty="0"/>
              <a:t>when the inputs of FF keep unchanged</a:t>
            </a:r>
          </a:p>
          <a:p>
            <a:pPr marL="0" indent="0">
              <a:buNone/>
            </a:pPr>
            <a:r>
              <a:rPr lang="en-US" altLang="zh-CN" dirty="0"/>
              <a:t>	the CU is turned 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B6BED-E651-4289-8242-7161559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compensatory unit (CU)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49635-BD07-4A18-8106-D3DE6D72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51" y="2889476"/>
            <a:ext cx="3156177" cy="22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02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6FC00-3FDC-473B-BD7E-3A85676BF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815302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Testbench</a:t>
            </a:r>
          </a:p>
          <a:p>
            <a:r>
              <a:rPr lang="en-US" altLang="zh-CN" sz="3200" dirty="0"/>
              <a:t>compiling and synthesis by Design Compiler </a:t>
            </a:r>
          </a:p>
          <a:p>
            <a:r>
              <a:rPr lang="en-US" altLang="zh-CN" sz="3200" dirty="0"/>
              <a:t>n=4</a:t>
            </a:r>
          </a:p>
          <a:p>
            <a:r>
              <a:rPr lang="en-US" altLang="zh-CN" sz="3200" dirty="0"/>
              <a:t>HSPICE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8FFD0-0885-4D92-B0EE-4F9E93F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7D7D9-53FD-4E23-AD8B-6A57B3E9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042" y="3005400"/>
            <a:ext cx="6993486" cy="34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3AF7A3-EA6E-432A-9C23-A9E1F7EC31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GE</a:t>
            </a:r>
            <a:r>
              <a:rPr lang="zh-CN" altLang="en-US" dirty="0"/>
              <a:t>）</a:t>
            </a:r>
            <a:r>
              <a:rPr lang="en-US" altLang="zh-CN" dirty="0"/>
              <a:t>Gate equivalents</a:t>
            </a:r>
          </a:p>
          <a:p>
            <a:r>
              <a:rPr lang="en-US" altLang="zh-CN" dirty="0"/>
              <a:t>(SC-FF)  standard-cell-based FF</a:t>
            </a:r>
          </a:p>
          <a:p>
            <a:r>
              <a:rPr lang="en-US" altLang="zh-CN" dirty="0"/>
              <a:t>(WDDL) dynamic differential logic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B68D36-8E6B-4B3C-8AB9-89CB2D3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14B229-195F-449F-AA01-441F387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7" y="3828934"/>
            <a:ext cx="11070421" cy="24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BC46AF-4035-4089-B7FC-BB5372F7A0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50767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pPr marL="0" indent="0">
              <a:buNone/>
            </a:pPr>
            <a:r>
              <a:rPr lang="en-US" altLang="zh-CN" sz="3200" dirty="0"/>
              <a:t>Standard                                    FPL 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07608-763D-4B7F-9941-DB3CF5C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AC7DA-4B4E-4BEF-B2D6-155C24D0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07432"/>
            <a:ext cx="5146500" cy="4092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C4D41-CCAB-49FC-9F9C-019837210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11" y="2722687"/>
            <a:ext cx="5146500" cy="40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51678B-7E47-4879-900F-220F164BF3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73787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AES                        PFL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1FA917-7E0B-410A-8496-4B78991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04EBC-4E3C-4BA6-B68D-64B84C07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" y="2873829"/>
            <a:ext cx="4381257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0D97A3-1486-43F8-9AC0-2D4F8B79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62" y="2873829"/>
            <a:ext cx="4302903" cy="33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0CD491-143B-4169-B4E0-6CDE331C0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567086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r>
              <a:rPr lang="en-US" altLang="zh-CN" sz="3200" dirty="0"/>
              <a:t>Standard    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4C11E1-6641-4425-8AA0-B7EB24A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A1F9E-E899-4923-98A3-2DDBA3F4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" y="2728053"/>
            <a:ext cx="4712643" cy="3742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CECBB4-2A5B-4926-979A-92BC0EC3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62" y="2796030"/>
            <a:ext cx="4589024" cy="3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60A4F5-11FE-46C8-8F47-2496BA88A0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9353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83C413-911E-48E1-9F6F-24D4D27E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0BC6B-144F-4B4E-8476-4FBB794C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940809"/>
            <a:ext cx="4592901" cy="351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089C4-6E49-4BD0-BD5C-0BA77D22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27" y="2940810"/>
            <a:ext cx="4592901" cy="35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4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878810-7FB6-47C1-9265-738B5DCC5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proposed a power-diffusing logic named as fluctuating power logic (FPL)</a:t>
            </a:r>
          </a:p>
          <a:p>
            <a:r>
              <a:rPr lang="en-US" altLang="zh-CN" sz="3200" dirty="0"/>
              <a:t>analyzed side-channel security on PRESENT/AES implementation</a:t>
            </a:r>
          </a:p>
          <a:p>
            <a:r>
              <a:rPr lang="en-US" altLang="zh-CN" sz="3200" dirty="0"/>
              <a:t>compared FPL with standard-cell-based and WDDL-based implementation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15003A-D450-4BB3-BFA8-F1302C2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4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921638-2199-429B-A098-AD6FF0C035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38878"/>
            <a:ext cx="11320272" cy="3848100"/>
          </a:xfrm>
        </p:spPr>
        <p:txBody>
          <a:bodyPr/>
          <a:lstStyle/>
          <a:p>
            <a:r>
              <a:rPr lang="en-US" altLang="zh-CN" sz="3600" dirty="0"/>
              <a:t>Side-Channel Attack</a:t>
            </a:r>
          </a:p>
          <a:p>
            <a:pPr marL="0" indent="0">
              <a:buNone/>
            </a:pPr>
            <a:r>
              <a:rPr lang="en-US" altLang="zh-CN" sz="3200" dirty="0"/>
              <a:t>Power dissipation correlates to switching operations using power models like hamming weight etc.</a:t>
            </a:r>
          </a:p>
          <a:p>
            <a:pPr marL="0" indent="0">
              <a:buNone/>
            </a:pPr>
            <a:r>
              <a:rPr lang="en-US" altLang="zh-CN" sz="3200" dirty="0"/>
              <a:t>Major power consumption comes from the clock distribution network and Flip-Flops </a:t>
            </a:r>
          </a:p>
          <a:p>
            <a:pPr marL="0" indent="0">
              <a:buNone/>
            </a:pPr>
            <a:r>
              <a:rPr lang="en-US" altLang="zh-CN" sz="3200" dirty="0"/>
              <a:t>(FFs) (estimated 30%-60%)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9B75C1-99D3-466D-85F5-98B9EAD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6628" y="3889902"/>
            <a:ext cx="4493749" cy="282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Hiding</a:t>
            </a:r>
            <a:r>
              <a:rPr lang="en-US" altLang="zh-CN" sz="3200" dirty="0"/>
              <a:t> :noise, clock randomizer, dual-rail </a:t>
            </a:r>
            <a:r>
              <a:rPr lang="en-US" altLang="zh-CN" sz="3200" dirty="0" err="1"/>
              <a:t>precharge</a:t>
            </a:r>
            <a:r>
              <a:rPr lang="en-US" altLang="zh-CN" sz="3200" dirty="0"/>
              <a:t> logics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Masking</a:t>
            </a:r>
            <a:r>
              <a:rPr lang="en-US" altLang="zh-CN" sz="3200" dirty="0"/>
              <a:t>: algorithm level, hardware level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countermeasure: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EA8F4-AFEE-477E-90FC-CAADFA7A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293156"/>
            <a:ext cx="9691169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06545D-4D2E-427D-8585-D1E556880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743981"/>
            <a:ext cx="11173127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 propose a novel cell-level logic:</a:t>
            </a:r>
            <a:r>
              <a:rPr lang="zh-CN" altLang="en-US" sz="2800" dirty="0"/>
              <a:t> </a:t>
            </a:r>
            <a:r>
              <a:rPr lang="en-US" altLang="zh-CN" sz="2800" dirty="0"/>
              <a:t>Fluctuating power logic(FPL)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compared FPL with standard-cell-based and WDDL-based 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analyzed side-channel security of FPL on PRESENT/AES implementation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5E491-FA3A-4682-ACC7-95B9FAC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4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2924A7-E7FE-41B2-AC34-B11CBF6D2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The proposed logic is highlighted with a modified secure FF.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This scheme is based on a </a:t>
            </a:r>
            <a:r>
              <a:rPr lang="en-US" altLang="zh-CN" sz="3200" dirty="0">
                <a:solidFill>
                  <a:srgbClr val="FF0000"/>
                </a:solidFill>
              </a:rPr>
              <a:t>cascade voltage logic</a:t>
            </a:r>
            <a:r>
              <a:rPr lang="en-US" altLang="zh-CN" sz="3200" dirty="0"/>
              <a:t>(CVL) and further enhanced with a </a:t>
            </a:r>
            <a:r>
              <a:rPr lang="en-US" altLang="zh-CN" sz="3200" dirty="0">
                <a:solidFill>
                  <a:srgbClr val="FF0000"/>
                </a:solidFill>
              </a:rPr>
              <a:t>compensatory unit </a:t>
            </a:r>
            <a:r>
              <a:rPr lang="en-US" altLang="zh-CN" sz="3200" dirty="0"/>
              <a:t>(CU).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B9EFF5-7548-4B4A-8F4B-CD4E08A8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FPL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94" y="3308621"/>
            <a:ext cx="10515600" cy="3848100"/>
          </a:xfrm>
        </p:spPr>
        <p:txBody>
          <a:bodyPr/>
          <a:lstStyle/>
          <a:p>
            <a:r>
              <a:rPr lang="en-US" altLang="zh-CN" dirty="0"/>
              <a:t>n NMOS, </a:t>
            </a:r>
          </a:p>
          <a:p>
            <a:r>
              <a:rPr lang="en-US" altLang="zh-CN" dirty="0"/>
              <a:t>n diodes </a:t>
            </a:r>
          </a:p>
          <a:p>
            <a:r>
              <a:rPr lang="en-US" altLang="zh-CN" dirty="0"/>
              <a:t>one PMOS </a:t>
            </a:r>
          </a:p>
          <a:p>
            <a:r>
              <a:rPr lang="en-US" altLang="zh-CN" dirty="0"/>
              <a:t>one “n-input” OR-gate.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33" y="1685079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864251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6185</TotalTime>
  <Words>1479</Words>
  <Application>Microsoft Office PowerPoint</Application>
  <PresentationFormat>宽屏</PresentationFormat>
  <Paragraphs>153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LucidaGrande</vt:lpstr>
      <vt:lpstr>Arial</vt:lpstr>
      <vt:lpstr>Cambria Math</vt:lpstr>
      <vt:lpstr>UB Powerpoint Template</vt:lpstr>
      <vt:lpstr>Fluctuating Power Logic:  SCA Protection By VDD Randomization At The Cell-level</vt:lpstr>
      <vt:lpstr>Content</vt:lpstr>
      <vt:lpstr>1. Introduction</vt:lpstr>
      <vt:lpstr>Mainstream SCA countermeasures</vt:lpstr>
      <vt:lpstr>New countermeasure: FPL</vt:lpstr>
      <vt:lpstr>Our contributions</vt:lpstr>
      <vt:lpstr>Content</vt:lpstr>
      <vt:lpstr>2. FPL scheme</vt:lpstr>
      <vt:lpstr>cascade voltage logic(CVL) </vt:lpstr>
      <vt:lpstr>cascade voltage logic(CVL) </vt:lpstr>
      <vt:lpstr>cascade voltage logic(CVL) </vt:lpstr>
      <vt:lpstr>Modified FF with FPL</vt:lpstr>
      <vt:lpstr>compensatory unit (CU)</vt:lpstr>
      <vt:lpstr>Content</vt:lpstr>
      <vt:lpstr>3. Simulation</vt:lpstr>
      <vt:lpstr>Simulation results</vt:lpstr>
      <vt:lpstr>Comparation(AES)</vt:lpstr>
      <vt:lpstr>Comparation(AES)</vt:lpstr>
      <vt:lpstr>Comparation(PRESENT)</vt:lpstr>
      <vt:lpstr>Comparation(PRESENT)</vt:lpstr>
      <vt:lpstr>Content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480</cp:revision>
  <cp:lastPrinted>2016-07-18T17:32:49Z</cp:lastPrinted>
  <dcterms:created xsi:type="dcterms:W3CDTF">2016-06-28T14:05:07Z</dcterms:created>
  <dcterms:modified xsi:type="dcterms:W3CDTF">2019-12-05T02:46:00Z</dcterms:modified>
  <cp:category/>
</cp:coreProperties>
</file>