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63" r:id="rId4"/>
    <p:sldId id="283" r:id="rId5"/>
    <p:sldId id="261" r:id="rId6"/>
    <p:sldId id="284" r:id="rId7"/>
    <p:sldId id="289" r:id="rId8"/>
    <p:sldId id="262" r:id="rId9"/>
    <p:sldId id="264" r:id="rId10"/>
    <p:sldId id="279" r:id="rId11"/>
    <p:sldId id="265" r:id="rId12"/>
    <p:sldId id="266" r:id="rId13"/>
    <p:sldId id="285" r:id="rId14"/>
    <p:sldId id="286" r:id="rId15"/>
    <p:sldId id="269" r:id="rId16"/>
    <p:sldId id="287" r:id="rId17"/>
    <p:sldId id="288" r:id="rId18"/>
    <p:sldId id="272" r:id="rId19"/>
    <p:sldId id="271" r:id="rId20"/>
    <p:sldId id="290" r:id="rId21"/>
    <p:sldId id="267" r:id="rId22"/>
    <p:sldId id="282" r:id="rId23"/>
    <p:sldId id="280" r:id="rId24"/>
    <p:sldId id="268" r:id="rId25"/>
    <p:sldId id="273" r:id="rId26"/>
    <p:sldId id="274" r:id="rId27"/>
    <p:sldId id="275" r:id="rId28"/>
    <p:sldId id="276" r:id="rId29"/>
    <p:sldId id="277" r:id="rId30"/>
    <p:sldId id="281" r:id="rId31"/>
    <p:sldId id="278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2161" autoAdjust="0"/>
  </p:normalViewPr>
  <p:slideViewPr>
    <p:cSldViewPr snapToGrid="0" snapToObjects="1">
      <p:cViewPr varScale="1">
        <p:scale>
          <a:sx n="70" d="100"/>
          <a:sy n="70" d="100"/>
        </p:scale>
        <p:origin x="979" y="5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12/16/2019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Hello everyone, my name is </a:t>
            </a:r>
            <a:r>
              <a:rPr lang="en-US" altLang="zh-CN" baseline="0" dirty="0" err="1"/>
              <a:t>yangbolin</a:t>
            </a:r>
            <a:r>
              <a:rPr lang="en-US" altLang="zh-CN" baseline="0" dirty="0"/>
              <a:t> and today I want to share the work which name is </a:t>
            </a:r>
            <a:r>
              <a:rPr lang="en-US" altLang="zh-CN" sz="1600" cap="none" dirty="0"/>
              <a:t>Fluctuating Power Logic</a:t>
            </a:r>
            <a:r>
              <a:rPr lang="en-US" altLang="zh-CN" baseline="0" dirty="0"/>
              <a:t>. </a:t>
            </a:r>
            <a:r>
              <a:rPr lang="en-US" altLang="zh-CN" sz="1600" cap="none" dirty="0"/>
              <a:t>SCA Protection By V</a:t>
            </a:r>
            <a:r>
              <a:rPr lang="en-US" altLang="zh-CN" sz="1600" cap="none" baseline="-25000" dirty="0"/>
              <a:t>DD</a:t>
            </a:r>
            <a:r>
              <a:rPr lang="en-US" altLang="zh-CN" sz="1600" cap="none" dirty="0"/>
              <a:t> Randomization At The Cell-level.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CVL unit is connected to VDD and a PRNG pseudo random number generator. consists of n NMOS and n diodes</a:t>
            </a:r>
          </a:p>
          <a:p>
            <a:r>
              <a:rPr lang="en-US" altLang="zh-CN" dirty="0"/>
              <a:t>Then it has one PMOS and one n-input OR-gate. The input of the OR-gate is controlled by PRNG</a:t>
            </a:r>
          </a:p>
          <a:p>
            <a:r>
              <a:rPr lang="en-US" altLang="zh-CN" dirty="0"/>
              <a:t>And the CVL unit will produce a OUTPUT named </a:t>
            </a:r>
            <a:r>
              <a:rPr lang="en-US" altLang="zh-CN" dirty="0" err="1"/>
              <a:t>vddm</a:t>
            </a:r>
            <a:r>
              <a:rPr lang="en-US" altLang="zh-CN" dirty="0"/>
              <a:t> to substitute the VDD with a random voltage drop.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exactly know the value of the voltage drop, Let me use 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 and also equal to the output of PRNG</a:t>
            </a:r>
          </a:p>
          <a:p>
            <a:r>
              <a:rPr lang="en-US" altLang="zh-CN" dirty="0"/>
              <a:t>If K equal to 0</a:t>
            </a:r>
            <a:r>
              <a:rPr lang="zh-CN" altLang="en-US" dirty="0"/>
              <a:t> 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NMOS</a:t>
            </a:r>
            <a:r>
              <a:rPr lang="zh-CN" altLang="en-US" dirty="0"/>
              <a:t> </a:t>
            </a:r>
            <a:r>
              <a:rPr lang="en-US" altLang="zh-CN" dirty="0"/>
              <a:t>are shut off, the OR-gate output digital 0 and the output equal to VDD</a:t>
            </a:r>
          </a:p>
          <a:p>
            <a:r>
              <a:rPr lang="en-US" altLang="zh-CN" dirty="0"/>
              <a:t>K equal to 1 only one of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voltage drop equal to threshold voltage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there are more than one </a:t>
            </a:r>
            <a:r>
              <a:rPr lang="en-US" altLang="zh-CN" dirty="0" err="1"/>
              <a:t>Vmi</a:t>
            </a:r>
            <a:r>
              <a:rPr lang="en-US" altLang="zh-CN" dirty="0"/>
              <a:t> equal to 1, the value of drop voltage will be between zero and threshold voltage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Depending on the values of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VMi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the CVL unit, resulting in different discrete power consumptions for data transition in the whole FPL circuit.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3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components in the original circuit C can be split into two parts,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i.e.,those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on and off the critical paths denoted as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NCPi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respectively.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order to avoid that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influence the performance of the circuits, we just connect 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non-critical path of the circuit and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still connect to the critical paths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critical paths are marked in brown and those components off the critical paths which are connected with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are marked in blue l</a:t>
            </a:r>
            <a:r>
              <a:rPr lang="en-US" altLang="zh-CN" dirty="0"/>
              <a:t>ike pull-up unit, feed-back unit and so 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4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use compensatory unit to enhance the scheme. Because that </a:t>
            </a:r>
            <a:r>
              <a:rPr lang="en-US" altLang="zh-CN" dirty="0"/>
              <a:t>the power consumption for variant data transitions (0 →1 and 1→0) is larger than that for invariant ones (0→0 and 1→1)</a:t>
            </a:r>
            <a:endParaRPr lang="en-US" altLang="zh-CN" sz="16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When the FF makes a 0 to 1 or 1 to 0 transition during the clock pulse window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), one of the pass-transistor gates controlled by D or DB is switched off while the other one outputs 0. So the CU is off.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Otherwise, when the inputs of FF keep unchanged, the CU is turned on, which consumes compensatory dynamic power during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CLKp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0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aforementioned, the total power of FPL-FF (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Ptotal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consists of three parts: the power of original FF (PFF ), the power of CVL unit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(PCV L) and the power of CU (PCU). So the randomness of power is derived from the uncertain sum of three parts relying on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VDDm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8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will show this work in four parts and first is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part, I will show the simulation we did for FPL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4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the purpose of illustration, only the case of n equal to 4 is applied and verified in the same test bench for both algorithms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we do compiling and synthesis by Design Compiler (DC)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this simulation setup, all power traces are acquired from ideal digital circuits by detailed transistor level simulation through HSPICE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applied experiment setup consists of two 4/8-bit input registers(Data, Key), one 4/8-bit output register, one 4/8-bit XOR gate and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</a:t>
            </a:r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SBox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module from the PRESENT/AES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5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be specific, the Gate equivalents (GE) of SC-, FPL- and WDDL-based testbench implementations are summarized in the first row of Table. </a:t>
            </a:r>
          </a:p>
          <a:p>
            <a:r>
              <a:rPr lang="en-US" altLang="zh-CN" sz="16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Pavg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P are the mean and standard deviation</a:t>
            </a:r>
          </a:p>
          <a:p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can see that, although FPL-based FF use more gates and power, but it performance is better than WDDL-based schemes.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results are plotted here.</a:t>
            </a:r>
          </a:p>
          <a:p>
            <a:r>
              <a:rPr lang="en-US" altLang="zh-CN" dirty="0"/>
              <a:t>We compare standard AES implementation and FPL based AES implementation and these are correlation to number of traces</a:t>
            </a:r>
          </a:p>
          <a:p>
            <a:r>
              <a:rPr lang="en-US" altLang="zh-CN" dirty="0"/>
              <a:t>As you can see, in standard implementation, the correlation of the right key guess is the red line and will appear using thirty traces</a:t>
            </a:r>
          </a:p>
          <a:p>
            <a:r>
              <a:rPr lang="en-US" altLang="zh-CN" dirty="0"/>
              <a:t>But in FPL implementation, it need at least two hundred traces.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5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4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see the same result in PRESENT</a:t>
            </a:r>
          </a:p>
          <a:p>
            <a:r>
              <a:rPr lang="en-US" altLang="zh-CN" dirty="0"/>
              <a:t>The right guess will appear at about fifteen traces and didn’t appear in FPL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are plots of correlation to length of a trace</a:t>
            </a:r>
          </a:p>
          <a:p>
            <a:r>
              <a:rPr lang="en-US" altLang="zh-CN" dirty="0"/>
              <a:t>We can see there is a obvious peak of correlation in standard implementation but there is no peak in FPL implementation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SCA in the title means side channel analysis. And it cares about the power dissipation correlations with switching operations using power models like hamming weight</a:t>
            </a:r>
          </a:p>
          <a:p>
            <a:pPr marL="0" indent="0">
              <a:buNone/>
            </a:pPr>
            <a:r>
              <a:rPr lang="en-US" altLang="zh-CN" sz="1600" dirty="0"/>
              <a:t>And it will lead to threats to information security</a:t>
            </a:r>
          </a:p>
          <a:p>
            <a:pPr marL="0" indent="0">
              <a:buNone/>
            </a:pPr>
            <a:r>
              <a:rPr lang="en-US" altLang="zh-CN" sz="1600" dirty="0"/>
              <a:t>We investigated that Major power consumption comes from the clock distribution network and Flip-Flops (FFs) (about 30%-60% of the whole consumption is from FF</a:t>
            </a:r>
          </a:p>
          <a:p>
            <a:pPr marL="0" indent="0">
              <a:buNone/>
            </a:pPr>
            <a:r>
              <a:rPr lang="en-US" altLang="zh-CN" sz="1600" dirty="0"/>
              <a:t>So our work concentrate on improving the flip-flops</a:t>
            </a:r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three common methods to implement the side-channel attack are </a:t>
            </a:r>
            <a:r>
              <a:rPr lang="en-US" altLang="zh-CN" dirty="0" err="1"/>
              <a:t>SPA,DPA,and</a:t>
            </a:r>
            <a:r>
              <a:rPr lang="en-US" altLang="zh-CN" dirty="0"/>
              <a:t> CPA</a:t>
            </a:r>
          </a:p>
          <a:p>
            <a:r>
              <a:rPr lang="en-US" altLang="zh-CN" dirty="0"/>
              <a:t>And in this work, we use correlation power attack to analysis the security of the implementation</a:t>
            </a:r>
          </a:p>
          <a:p>
            <a:r>
              <a:rPr lang="en-US" altLang="zh-CN" dirty="0"/>
              <a:t>The correlation power attack utilize the correlation between power model and real power consumption</a:t>
            </a:r>
          </a:p>
          <a:p>
            <a:r>
              <a:rPr lang="en-US" altLang="zh-CN" dirty="0"/>
              <a:t>And once the correlation value has a peak, it often means a true key guess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have some countermeasures to overcome the severe challenge of SCA. The two mainstream SCA countermeasures are hiding and masking.</a:t>
            </a:r>
          </a:p>
          <a:p>
            <a:r>
              <a:rPr lang="en-US" altLang="zh-CN" dirty="0"/>
              <a:t>Hiding means we can use noise, clock randomizer or dual-rail </a:t>
            </a:r>
            <a:r>
              <a:rPr lang="en-US" altLang="zh-CN" dirty="0" err="1"/>
              <a:t>precharge</a:t>
            </a:r>
            <a:r>
              <a:rPr lang="en-US" altLang="zh-CN" dirty="0"/>
              <a:t> logics to hide the dependence between the power consumption and data</a:t>
            </a:r>
          </a:p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actual data and the power model by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2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masking can de-correlate the </a:t>
            </a:r>
            <a:r>
              <a:rPr lang="en-US" altLang="zh-CN" sz="16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dependency between the real data and the power model by adding a variant m to data with algorithm or some hardware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WDDL is </a:t>
            </a:r>
            <a:r>
              <a:rPr lang="en-US" altLang="zh-CN" sz="1600" dirty="0"/>
              <a:t>one implementation of DPL based on standard cell flow</a:t>
            </a:r>
          </a:p>
          <a:p>
            <a:r>
              <a:rPr lang="en-US" altLang="zh-CN" sz="1600" dirty="0"/>
              <a:t>But it require a very strict complementary capacitive balance, making it difficult to implement in practice</a:t>
            </a:r>
          </a:p>
          <a:p>
            <a:r>
              <a:rPr lang="en-US" altLang="zh-CN" sz="1600" dirty="0"/>
              <a:t>We will compare the performance between WDDL and </a:t>
            </a:r>
            <a:r>
              <a:rPr lang="en-US" altLang="zh-CN" sz="1600"/>
              <a:t>our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 of the three part is shown in the picture. The masking and hiding care more about the power model.</a:t>
            </a:r>
          </a:p>
          <a:p>
            <a:r>
              <a:rPr lang="en-US" altLang="zh-CN" dirty="0"/>
              <a:t>Our work aims to remove the correlation between key-dependent data and power dissipation directly, regardless of whether the power model is known to the adversary.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2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FPL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2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9284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05040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167891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Fan Zhang,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Bolin Yang, </a:t>
            </a:r>
            <a:r>
              <a:rPr lang="en-US" altLang="zh-CN" dirty="0" err="1">
                <a:solidFill>
                  <a:schemeClr val="tx1"/>
                </a:solidFill>
              </a:rPr>
              <a:t>Bojie</a:t>
            </a:r>
            <a:r>
              <a:rPr lang="en-US" altLang="zh-CN" dirty="0">
                <a:solidFill>
                  <a:schemeClr val="tx1"/>
                </a:solidFill>
              </a:rPr>
              <a:t> Yang, </a:t>
            </a:r>
            <a:r>
              <a:rPr lang="en-US" altLang="zh-CN" dirty="0" err="1">
                <a:solidFill>
                  <a:schemeClr val="tx1"/>
                </a:solidFill>
              </a:rPr>
              <a:t>Yiran</a:t>
            </a:r>
            <a:r>
              <a:rPr lang="en-US" altLang="zh-CN" dirty="0">
                <a:solidFill>
                  <a:schemeClr val="tx1"/>
                </a:solidFill>
              </a:rPr>
              <a:t> Zhang, </a:t>
            </a:r>
            <a:r>
              <a:rPr lang="en-US" altLang="zh-CN" dirty="0" err="1">
                <a:solidFill>
                  <a:schemeClr val="tx1"/>
                </a:solidFill>
              </a:rPr>
              <a:t>Shivam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Bhasin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Kui</a:t>
            </a:r>
            <a:r>
              <a:rPr lang="en-US" altLang="zh-CN" dirty="0">
                <a:solidFill>
                  <a:schemeClr val="tx1"/>
                </a:solidFill>
              </a:rPr>
              <a:t> Ren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10240860" cy="2386584"/>
          </a:xfrm>
        </p:spPr>
        <p:txBody>
          <a:bodyPr/>
          <a:lstStyle/>
          <a:p>
            <a:r>
              <a:rPr lang="en-US" altLang="zh-CN" sz="4800" cap="none" dirty="0"/>
              <a:t>Fluctuating Power Logic: </a:t>
            </a:r>
            <a:br>
              <a:rPr lang="en-US" altLang="zh-CN" sz="4800" cap="none" dirty="0"/>
            </a:br>
            <a:r>
              <a:rPr lang="en-US" altLang="zh-CN" sz="4800" cap="none" dirty="0"/>
              <a:t>SCA Protection By V</a:t>
            </a:r>
            <a:r>
              <a:rPr lang="en-US" altLang="zh-CN" sz="4800" cap="none" baseline="-25000" dirty="0"/>
              <a:t>DD</a:t>
            </a:r>
            <a:r>
              <a:rPr lang="en-US" altLang="zh-CN" sz="4800" cap="none" dirty="0"/>
              <a:t> Randomization At The Cell-level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4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2924A7-E7FE-41B2-AC34-B11CBF6D2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The proposed logic is highlighted with a modified secure FF.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This scheme is based on a </a:t>
            </a:r>
            <a:r>
              <a:rPr lang="en-US" altLang="zh-CN" sz="3200" dirty="0">
                <a:solidFill>
                  <a:srgbClr val="FF0000"/>
                </a:solidFill>
              </a:rPr>
              <a:t>cascade voltage logic</a:t>
            </a:r>
            <a:r>
              <a:rPr lang="en-US" altLang="zh-CN" sz="3200" dirty="0"/>
              <a:t>(CVL) and further enhanced with a </a:t>
            </a:r>
            <a:r>
              <a:rPr lang="en-US" altLang="zh-CN" sz="3200" dirty="0">
                <a:solidFill>
                  <a:srgbClr val="FF0000"/>
                </a:solidFill>
              </a:rPr>
              <a:t>compensatory unit </a:t>
            </a:r>
            <a:r>
              <a:rPr lang="en-US" altLang="zh-CN" sz="3200" dirty="0"/>
              <a:t>(CU).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B9EFF5-7548-4B4A-8F4B-CD4E08A8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FPL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9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 NMOS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A925AB-BE21-4BED-808A-AC53C2827F08}"/>
              </a:ext>
            </a:extLst>
          </p:cNvPr>
          <p:cNvSpPr/>
          <p:nvPr/>
        </p:nvSpPr>
        <p:spPr>
          <a:xfrm>
            <a:off x="5573486" y="2035629"/>
            <a:ext cx="3864428" cy="1262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6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 diodes </a:t>
            </a:r>
          </a:p>
          <a:p>
            <a:r>
              <a:rPr lang="en-US" altLang="zh-CN" dirty="0"/>
              <a:t>one PMOS </a:t>
            </a:r>
          </a:p>
          <a:p>
            <a:r>
              <a:rPr lang="en-US" altLang="zh-CN" dirty="0"/>
              <a:t>one “n-input” OR-gate.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674583-00CE-4C2D-9E41-FF4145A5C1E0}"/>
              </a:ext>
            </a:extLst>
          </p:cNvPr>
          <p:cNvSpPr/>
          <p:nvPr/>
        </p:nvSpPr>
        <p:spPr>
          <a:xfrm>
            <a:off x="6096000" y="3318935"/>
            <a:ext cx="3722043" cy="1131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9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0F038-732E-4258-8C96-56D66EC7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F34F2-5AB0-4DAB-8A43-4E3098C3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84" y="1663095"/>
            <a:ext cx="9034494" cy="318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/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019C99-671B-4A42-9AF4-EF9CB2764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830" y="4683276"/>
                <a:ext cx="4631698" cy="689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8B580-A2B1-4863-BCF5-FE4D2184E8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008" y="2383970"/>
            <a:ext cx="5241163" cy="3848100"/>
          </a:xfrm>
        </p:spPr>
        <p:txBody>
          <a:bodyPr/>
          <a:lstStyle/>
          <a:p>
            <a:r>
              <a:rPr lang="en-US" altLang="zh-CN" dirty="0"/>
              <a:t>n NMOS, </a:t>
            </a:r>
          </a:p>
          <a:p>
            <a:r>
              <a:rPr lang="en-US" altLang="zh-CN" dirty="0"/>
              <a:t>n diodes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one PMOS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one “n-input” OR-gate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V</a:t>
            </a:r>
            <a:r>
              <a:rPr lang="en-US" altLang="zh-CN" baseline="-25000" dirty="0" err="1"/>
              <a:t>dp</a:t>
            </a:r>
            <a:r>
              <a:rPr lang="en-US" altLang="zh-CN" dirty="0"/>
              <a:t>: voltage drop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3A4511-1731-4AF3-9A41-4495FBFB36FA}"/>
              </a:ext>
            </a:extLst>
          </p:cNvPr>
          <p:cNvSpPr/>
          <p:nvPr/>
        </p:nvSpPr>
        <p:spPr>
          <a:xfrm>
            <a:off x="9176656" y="2481632"/>
            <a:ext cx="2862944" cy="1123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K=0 ,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8434340" y="3240766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1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K=1, 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=V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th0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K&gt;1, 0&lt;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&lt;V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4602569" y="3012166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1F8BDF-7689-44CC-81EB-FDC069716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K=0 ,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=0</a:t>
            </a:r>
          </a:p>
          <a:p>
            <a:endParaRPr lang="en-US" altLang="zh-CN" sz="2800" dirty="0"/>
          </a:p>
          <a:p>
            <a:r>
              <a:rPr lang="en-US" altLang="zh-CN" sz="2800" dirty="0"/>
              <a:t>K=1, 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dp</a:t>
            </a:r>
            <a:r>
              <a:rPr lang="en-US" altLang="zh-CN" sz="2800" dirty="0"/>
              <a:t>=V</a:t>
            </a:r>
            <a:r>
              <a:rPr lang="en-US" altLang="zh-CN" sz="2800" baseline="-25000" dirty="0"/>
              <a:t>th0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K&gt;1, 0&lt;</a:t>
            </a:r>
            <a:r>
              <a:rPr lang="en-US" altLang="zh-CN" sz="2800" dirty="0" err="1">
                <a:solidFill>
                  <a:srgbClr val="FF0000"/>
                </a:solidFill>
              </a:rPr>
              <a:t>V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dp</a:t>
            </a:r>
            <a:r>
              <a:rPr lang="en-US" altLang="zh-CN" sz="2800" dirty="0">
                <a:solidFill>
                  <a:srgbClr val="FF0000"/>
                </a:solidFill>
              </a:rPr>
              <a:t>&lt;V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th0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denotes the total number of </a:t>
            </a:r>
            <a:r>
              <a:rPr lang="en-US" altLang="zh-CN" dirty="0" err="1"/>
              <a:t>VM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whose logic value is “1”</a:t>
            </a:r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baseline="-25000" dirty="0"/>
              <a:t>th0</a:t>
            </a:r>
            <a:r>
              <a:rPr lang="en-US" altLang="zh-CN" dirty="0"/>
              <a:t> denotes the threshold</a:t>
            </a:r>
            <a:r>
              <a:rPr lang="zh-CN" altLang="en-US" dirty="0"/>
              <a:t> </a:t>
            </a:r>
            <a:r>
              <a:rPr lang="en-US" altLang="zh-CN" dirty="0"/>
              <a:t>voltage of NMOS and diode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3AD0D29-089A-4E18-A43A-4AFAE65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F945E-CCFA-4F5E-B256-572EC476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33" y="1867280"/>
            <a:ext cx="7230601" cy="354650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27A888E-4F9D-4404-8D5B-88D69185569D}"/>
              </a:ext>
            </a:extLst>
          </p:cNvPr>
          <p:cNvSpPr/>
          <p:nvPr/>
        </p:nvSpPr>
        <p:spPr>
          <a:xfrm rot="5400000">
            <a:off x="4682816" y="2968623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CFB2249-7FD2-47E4-8F20-C76DF430B311}"/>
              </a:ext>
            </a:extLst>
          </p:cNvPr>
          <p:cNvSpPr/>
          <p:nvPr/>
        </p:nvSpPr>
        <p:spPr>
          <a:xfrm rot="5400000">
            <a:off x="5966615" y="2968623"/>
            <a:ext cx="2283823" cy="376467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0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05B43A-A9B9-42C0-A9A7-0010ED6F36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CP: circuit on critical path</a:t>
            </a:r>
          </a:p>
          <a:p>
            <a:r>
              <a:rPr lang="en-US" altLang="zh-CN" sz="2800" dirty="0"/>
              <a:t>NCP: circuit on non-critical path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348497-1149-4878-9B35-A710685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cascade voltage logic(CVL)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6D901-DCC3-4664-94AB-CDA5C64A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2" y="3429000"/>
            <a:ext cx="8713746" cy="28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DAE2ED-16EA-4194-B690-97A9140808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Critical paths marked in brown</a:t>
            </a:r>
          </a:p>
          <a:p>
            <a:r>
              <a:rPr lang="en-US" altLang="zh-CN" dirty="0"/>
              <a:t>Non-critical paths marked in blue</a:t>
            </a:r>
          </a:p>
          <a:p>
            <a:r>
              <a:rPr lang="en-US" altLang="zh-CN" dirty="0"/>
              <a:t>Transistors connected with </a:t>
            </a:r>
            <a:r>
              <a:rPr lang="en-US" altLang="zh-CN" dirty="0" err="1"/>
              <a:t>VDD</a:t>
            </a:r>
            <a:r>
              <a:rPr lang="en-US" altLang="zh-CN" baseline="-25000" dirty="0" err="1"/>
              <a:t>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marked in grey 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FC8AC4-1B0B-418D-BBB4-17D77E82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FF with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979C5-0E82-4994-A960-7A2E2F8C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2" y="1356865"/>
            <a:ext cx="5747401" cy="50227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5640F1-FEC3-4210-ADCC-DFD634F67F23}"/>
              </a:ext>
            </a:extLst>
          </p:cNvPr>
          <p:cNvSpPr/>
          <p:nvPr/>
        </p:nvSpPr>
        <p:spPr>
          <a:xfrm>
            <a:off x="9742714" y="4659086"/>
            <a:ext cx="1502229" cy="16321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5D2E81-0A47-44B2-9107-4F23A7D53261}"/>
              </a:ext>
            </a:extLst>
          </p:cNvPr>
          <p:cNvSpPr/>
          <p:nvPr/>
        </p:nvSpPr>
        <p:spPr>
          <a:xfrm>
            <a:off x="9481457" y="5061857"/>
            <a:ext cx="489857" cy="12293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B70526-027F-4543-8A30-8E59E5F22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The power consumption for variant data transitions (0 →1 and 1→0) is larger than that for invariant ones (0→0 and 1→1)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The compensatory unit make up the power consumption during invariant data transition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172D9D-DC54-4B82-AC7E-4EA68E56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8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093D86-76D3-46B5-805D-F0D1F813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When the FF makes a 0→1 or 1→0</a:t>
            </a:r>
          </a:p>
          <a:p>
            <a:pPr marL="0" indent="0">
              <a:buNone/>
            </a:pPr>
            <a:r>
              <a:rPr lang="en-US" altLang="zh-CN" dirty="0"/>
              <a:t>	the CU is off</a:t>
            </a:r>
          </a:p>
          <a:p>
            <a:r>
              <a:rPr lang="en-US" altLang="zh-CN" dirty="0"/>
              <a:t>when the inputs of FF keep unchanged</a:t>
            </a:r>
          </a:p>
          <a:p>
            <a:pPr marL="0" indent="0">
              <a:buNone/>
            </a:pPr>
            <a:r>
              <a:rPr lang="en-US" altLang="zh-CN" dirty="0"/>
              <a:t>	the CU is turned 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B6BED-E651-4289-8242-7161559F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compensatory unit (CU)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49635-BD07-4A18-8106-D3DE6D72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51" y="2889476"/>
            <a:ext cx="3156177" cy="22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52180C-8FD2-4531-BAFB-14F4D4709D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415994" y="2975665"/>
            <a:ext cx="6482673" cy="109316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05ABC2F-A4D4-4ADC-86EA-0DE1AB8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Power dissipation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4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2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B6FC00-3FDC-473B-BD7E-3A85676BF2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815302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Testbench</a:t>
            </a:r>
          </a:p>
          <a:p>
            <a:r>
              <a:rPr lang="en-US" altLang="zh-CN" sz="3200" dirty="0"/>
              <a:t>compiling and synthesis by Design Compiler </a:t>
            </a:r>
          </a:p>
          <a:p>
            <a:r>
              <a:rPr lang="en-US" altLang="zh-CN" sz="3200" dirty="0"/>
              <a:t>n=4</a:t>
            </a:r>
          </a:p>
          <a:p>
            <a:r>
              <a:rPr lang="en-US" altLang="zh-CN" sz="3200" dirty="0"/>
              <a:t>HSPICE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D8FFD0-0885-4D92-B0EE-4F9E93F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7D7D9-53FD-4E23-AD8B-6A57B3E9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42" y="3005400"/>
            <a:ext cx="6993486" cy="34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3AF7A3-EA6E-432A-9C23-A9E1F7EC3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GE</a:t>
            </a:r>
            <a:r>
              <a:rPr lang="zh-CN" altLang="en-US" dirty="0"/>
              <a:t>）</a:t>
            </a:r>
            <a:r>
              <a:rPr lang="en-US" altLang="zh-CN" dirty="0"/>
              <a:t>Gate equivalents</a:t>
            </a:r>
          </a:p>
          <a:p>
            <a:r>
              <a:rPr lang="en-US" altLang="zh-CN" dirty="0"/>
              <a:t>(SC-FF)  standard-cell-based FF</a:t>
            </a:r>
          </a:p>
          <a:p>
            <a:r>
              <a:rPr lang="en-US" altLang="zh-CN" dirty="0"/>
              <a:t>(WDDL) dynamic differential logic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B68D36-8E6B-4B3C-8AB9-89CB2D36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14B229-195F-449F-AA01-441F387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1" y="3828934"/>
            <a:ext cx="11070421" cy="24622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717434-0F6E-42FC-AB23-E2847CF67A68}"/>
              </a:ext>
            </a:extLst>
          </p:cNvPr>
          <p:cNvSpPr/>
          <p:nvPr/>
        </p:nvSpPr>
        <p:spPr>
          <a:xfrm>
            <a:off x="554650" y="4539343"/>
            <a:ext cx="10973321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C2A82-9563-4A43-9DE4-07058D4F7A6B}"/>
              </a:ext>
            </a:extLst>
          </p:cNvPr>
          <p:cNvSpPr/>
          <p:nvPr/>
        </p:nvSpPr>
        <p:spPr>
          <a:xfrm>
            <a:off x="554651" y="5521887"/>
            <a:ext cx="10973320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BC46AF-4035-4089-B7FC-BB5372F7A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50767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pPr marL="0" indent="0">
              <a:buNone/>
            </a:pPr>
            <a:r>
              <a:rPr lang="en-US" altLang="zh-CN" sz="3200" dirty="0"/>
              <a:t>Standard                                    FPL 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07608-763D-4B7F-9941-DB3CF5C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AC7DA-4B4E-4BEF-B2D6-155C24D0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07432"/>
            <a:ext cx="5146500" cy="4092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C4D41-CCAB-49FC-9F9C-01983721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1" y="2722687"/>
            <a:ext cx="5146500" cy="40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51678B-7E47-4879-900F-220F164BF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73787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AES                        PFL AES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1FA917-7E0B-410A-8496-4B78991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Comparation(AES)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04EBC-4E3C-4BA6-B68D-64B84C07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3" y="2873829"/>
            <a:ext cx="4381257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D97A3-1486-43F8-9AC0-2D4F8B79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62" y="2873829"/>
            <a:ext cx="4302903" cy="33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CD491-143B-4169-B4E0-6CDE331C0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567086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number of traces</a:t>
            </a:r>
          </a:p>
          <a:p>
            <a:r>
              <a:rPr lang="en-US" altLang="zh-CN" sz="3200" dirty="0"/>
              <a:t>Standard    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4C11E1-6641-4425-8AA0-B7EB24A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A1F9E-E899-4923-98A3-2DDBA3F4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728053"/>
            <a:ext cx="4712643" cy="37429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ECBB4-2A5B-4926-979A-92BC0EC3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662" y="2796030"/>
            <a:ext cx="4589024" cy="36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0A4F5-11FE-46C8-8F47-2496BA88A0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93531"/>
            <a:ext cx="10515600" cy="3848100"/>
          </a:xfrm>
        </p:spPr>
        <p:txBody>
          <a:bodyPr/>
          <a:lstStyle/>
          <a:p>
            <a:r>
              <a:rPr lang="en-US" altLang="zh-CN" sz="3200" dirty="0"/>
              <a:t>Correlation vs. length of a trace</a:t>
            </a:r>
          </a:p>
          <a:p>
            <a:r>
              <a:rPr lang="en-US" altLang="zh-CN" sz="3200" dirty="0"/>
              <a:t>Standard                             FPL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83C413-911E-48E1-9F6F-24D4D27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Comparation(PRESENT)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0BC6B-144F-4B4E-8476-4FBB794C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2940809"/>
            <a:ext cx="4592901" cy="351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A089C4-6E49-4BD0-BD5C-0BA77D22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27" y="2940810"/>
            <a:ext cx="4592901" cy="3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921638-2199-429B-A098-AD6FF0C035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638878"/>
            <a:ext cx="11320272" cy="3848100"/>
          </a:xfrm>
        </p:spPr>
        <p:txBody>
          <a:bodyPr/>
          <a:lstStyle/>
          <a:p>
            <a:r>
              <a:rPr lang="en-US" altLang="zh-CN" sz="3600" dirty="0"/>
              <a:t>Side-Channel Attack</a:t>
            </a:r>
          </a:p>
          <a:p>
            <a:pPr marL="0" indent="0">
              <a:buNone/>
            </a:pPr>
            <a:r>
              <a:rPr lang="en-US" altLang="zh-CN" sz="3200" dirty="0"/>
              <a:t>Power dissipation correlates to switching operations </a:t>
            </a:r>
          </a:p>
          <a:p>
            <a:pPr marL="0" indent="0">
              <a:buNone/>
            </a:pPr>
            <a:r>
              <a:rPr lang="en-US" altLang="zh-CN" sz="3200" dirty="0"/>
              <a:t>Power models like hamming weight etc.</a:t>
            </a:r>
          </a:p>
          <a:p>
            <a:pPr marL="0" indent="0">
              <a:buNone/>
            </a:pPr>
            <a:r>
              <a:rPr lang="en-US" altLang="zh-CN" sz="3200" dirty="0"/>
              <a:t>Major power consumption comes from the clock distribution network and Flip-Flops </a:t>
            </a:r>
          </a:p>
          <a:p>
            <a:pPr marL="0" indent="0">
              <a:buNone/>
            </a:pPr>
            <a:r>
              <a:rPr lang="en-US" altLang="zh-CN" sz="3200" dirty="0"/>
              <a:t>(FFs) (estimated 30%-60%)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9B75C1-99D3-466D-85F5-98B9EAD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064" y="3977753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3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ADE950-4238-4C8B-971C-B55C99711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2. FPL scheme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3. Simulation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4. Conclusion</a:t>
            </a:r>
            <a:endParaRPr lang="zh-CN" altLang="en-US" sz="3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7F567-FFDE-47AA-A0A8-8764DC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4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878810-7FB6-47C1-9265-738B5DCC5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proposed a power-diffusing logic named as fluctuating power logic (FPL)</a:t>
            </a:r>
          </a:p>
          <a:p>
            <a:r>
              <a:rPr lang="en-US" altLang="zh-CN" sz="3200" dirty="0"/>
              <a:t>analyzed side-channel security on PRESENT/AES implementation</a:t>
            </a:r>
          </a:p>
          <a:p>
            <a:r>
              <a:rPr lang="en-US" altLang="zh-CN" sz="3200" dirty="0"/>
              <a:t>compared FPL with standard-cell-based and WDDL-based implementation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15003A-D450-4BB3-BFA8-F1302C2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69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CEC288-ED48-4679-80A2-6C4BD43419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94CBE7-2DFD-4AA2-A6DA-6446597E44D7}"/>
              </a:ext>
            </a:extLst>
          </p:cNvPr>
          <p:cNvSpPr/>
          <p:nvPr/>
        </p:nvSpPr>
        <p:spPr>
          <a:xfrm>
            <a:off x="4185861" y="2967335"/>
            <a:ext cx="3820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you~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02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A8E5ED-2B4E-4BD6-BD89-6FAB2506CA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SPA(simple power attack),DPA(differential power attack)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CPA(correlation power attack)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004E3-FAA6-4E5D-8CA2-57F29E1F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Side-Channel Attack Methods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E3D8545-B096-4311-975C-0E5FEBBA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86" y="2755515"/>
            <a:ext cx="5010863" cy="3758147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DA7CFA10-C7D3-4339-93B2-A1EDEC18CDE1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924963" y="4255616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7141791C-33AD-4F19-AB6B-DD33BAA926B7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2031533" y="4384388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B3B957C3-07CD-40B1-ACE2-A60E3E415E38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2180242" y="4513159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Right 38">
            <a:extLst>
              <a:ext uri="{FF2B5EF4-FFF2-40B4-BE49-F238E27FC236}">
                <a16:creationId xmlns:a16="http://schemas.microsoft.com/office/drawing/2014/main" id="{2DE49F44-8AB3-4A36-8058-CE2C2202FDDC}"/>
              </a:ext>
            </a:extLst>
          </p:cNvPr>
          <p:cNvSpPr/>
          <p:nvPr/>
        </p:nvSpPr>
        <p:spPr>
          <a:xfrm>
            <a:off x="5570568" y="4547712"/>
            <a:ext cx="1205955" cy="566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CPA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A0C567-7E4A-4A6F-8B95-E9B5F507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70346"/>
              </p:ext>
            </p:extLst>
          </p:nvPr>
        </p:nvGraphicFramePr>
        <p:xfrm>
          <a:off x="1572410" y="3232398"/>
          <a:ext cx="4024378" cy="8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C7896A-50C2-4A80-99D9-A429FD1A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2410" y="3232398"/>
                        <a:ext cx="4024378" cy="8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1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C9DA0B-E1AC-4BE1-A92F-D1392501FE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Hiding</a:t>
            </a:r>
            <a:r>
              <a:rPr lang="en-US" altLang="zh-CN" sz="3200" dirty="0"/>
              <a:t> :noise, clock randomizer,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logics (DPL)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29C24-48D0-4E02-8655-3B6BA510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58AFE1-70C0-4718-894D-A7DEA428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65" y="3799093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B5054D-2503-4C56-968F-27ADDAA4A2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Masking</a:t>
            </a:r>
            <a:r>
              <a:rPr lang="en-US" altLang="zh-CN" sz="3200" dirty="0"/>
              <a:t>: algorithm level, hardware level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C0A1C2-ABAD-45F6-98E1-958CBF71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Mainstream SCA countermeasures</a:t>
            </a:r>
            <a:endParaRPr lang="zh-CN" alt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1EF0B1B1-2C96-4EC4-88DF-06F7DAD01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06655"/>
              </p:ext>
            </p:extLst>
          </p:nvPr>
        </p:nvGraphicFramePr>
        <p:xfrm>
          <a:off x="944672" y="3224779"/>
          <a:ext cx="2989750" cy="77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583920" imgH="152280" progId="Equation.DSMT4">
                  <p:embed/>
                </p:oleObj>
              </mc:Choice>
              <mc:Fallback>
                <p:oleObj name="Equation" r:id="rId4" imgW="583920" imgH="152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75E0BB6-F4B0-40F3-91EF-3AE305339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4672" y="3224779"/>
                        <a:ext cx="2989750" cy="778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D94CE667-2F1E-4ADF-96E1-2E2A89764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728" y="2762525"/>
            <a:ext cx="4072986" cy="39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670CE6-8E58-4EA5-98BB-4415A7651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3200" dirty="0"/>
              <a:t>One of the dual-rail </a:t>
            </a:r>
            <a:r>
              <a:rPr lang="en-US" altLang="zh-CN" sz="3200" dirty="0" err="1"/>
              <a:t>precharge</a:t>
            </a:r>
            <a:r>
              <a:rPr lang="en-US" altLang="zh-CN" sz="3200" dirty="0"/>
              <a:t> logic based on standard cell flow, proposed by K. </a:t>
            </a:r>
            <a:r>
              <a:rPr lang="en-US" altLang="zh-CN" sz="3200" dirty="0" err="1"/>
              <a:t>Tiri</a:t>
            </a:r>
            <a:endParaRPr lang="en-US" altLang="zh-CN" sz="3200" dirty="0"/>
          </a:p>
          <a:p>
            <a:r>
              <a:rPr lang="en-US" altLang="zh-CN" sz="3200" dirty="0"/>
              <a:t> require a very strict complementary capacitive balance, making it difficult to implement in practice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E07A23-F1DB-43A3-B971-7DA0B5D7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Wave Dynamic Differential Logic (WDDL)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51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CB29AE-3FA5-4DD5-BDED-26E218537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839FEE-9E32-4CCA-B6E9-D5EB418A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countermeasure: FPL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EA8F4-AFEE-477E-90FC-CAADFA7A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7" y="2293156"/>
            <a:ext cx="9691169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06545D-4D2E-427D-8585-D1E556880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7" y="1743981"/>
            <a:ext cx="11173127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propose a novel cell-level logic:</a:t>
            </a:r>
            <a:r>
              <a:rPr lang="zh-CN" altLang="en-US" sz="2800" dirty="0"/>
              <a:t> </a:t>
            </a:r>
            <a:r>
              <a:rPr lang="en-US" altLang="zh-CN" sz="2800" dirty="0"/>
              <a:t>Fluctuating power logic(FPL)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compared FPL with standard-cell-based and WDDL-based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We analyzed side-channel security of FPL on PRESENT/AES implementation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C5E491-FA3A-4682-ACC7-95B9FACB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00035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2322</Words>
  <Application>Microsoft Office PowerPoint</Application>
  <PresentationFormat>宽屏</PresentationFormat>
  <Paragraphs>237</Paragraphs>
  <Slides>32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LucidaGrande</vt:lpstr>
      <vt:lpstr>Arial</vt:lpstr>
      <vt:lpstr>Cambria Math</vt:lpstr>
      <vt:lpstr>UB Powerpoint Template</vt:lpstr>
      <vt:lpstr>Equation</vt:lpstr>
      <vt:lpstr>Fluctuating Power Logic:  SCA Protection By VDD Randomization At The Cell-level</vt:lpstr>
      <vt:lpstr>Content</vt:lpstr>
      <vt:lpstr>1. Introduction</vt:lpstr>
      <vt:lpstr>Side-Channel Attack Methods </vt:lpstr>
      <vt:lpstr>Mainstream SCA countermeasures</vt:lpstr>
      <vt:lpstr>Mainstream SCA countermeasures</vt:lpstr>
      <vt:lpstr>Wave Dynamic Differential Logic (WDDL)</vt:lpstr>
      <vt:lpstr>New countermeasure: FPL</vt:lpstr>
      <vt:lpstr>Our contributions</vt:lpstr>
      <vt:lpstr>Content</vt:lpstr>
      <vt:lpstr>2. FPL scheme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cascade voltage logic(CVL) </vt:lpstr>
      <vt:lpstr>Modified FF with FPL</vt:lpstr>
      <vt:lpstr>compensatory unit (CU)</vt:lpstr>
      <vt:lpstr>compensatory unit (CU)</vt:lpstr>
      <vt:lpstr>Total Power dissipation</vt:lpstr>
      <vt:lpstr>Content</vt:lpstr>
      <vt:lpstr>3. Simulation</vt:lpstr>
      <vt:lpstr>Simulation results</vt:lpstr>
      <vt:lpstr>Comparation(AES)</vt:lpstr>
      <vt:lpstr>Comparation(AES)</vt:lpstr>
      <vt:lpstr>Comparation(PRESENT)</vt:lpstr>
      <vt:lpstr>Comparation(PRESENT)</vt:lpstr>
      <vt:lpstr>Content</vt:lpstr>
      <vt:lpstr>Conclusion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523</cp:revision>
  <cp:lastPrinted>2016-07-18T17:32:49Z</cp:lastPrinted>
  <dcterms:created xsi:type="dcterms:W3CDTF">2016-06-28T14:05:07Z</dcterms:created>
  <dcterms:modified xsi:type="dcterms:W3CDTF">2019-12-16T03:35:17Z</dcterms:modified>
  <cp:category/>
</cp:coreProperties>
</file>