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4" r:id="rId6"/>
    <p:sldId id="260" r:id="rId7"/>
    <p:sldId id="263" r:id="rId8"/>
    <p:sldId id="261" r:id="rId9"/>
    <p:sldId id="262" r:id="rId10"/>
    <p:sldId id="267" r:id="rId11"/>
    <p:sldId id="268" r:id="rId12"/>
    <p:sldId id="265" r:id="rId13"/>
    <p:sldId id="266" r:id="rId14"/>
    <p:sldId id="269" r:id="rId15"/>
    <p:sldId id="274" r:id="rId16"/>
    <p:sldId id="270" r:id="rId17"/>
    <p:sldId id="271" r:id="rId18"/>
    <p:sldId id="272" r:id="rId19"/>
    <p:sldId id="276" r:id="rId20"/>
    <p:sldId id="273" r:id="rId21"/>
    <p:sldId id="275"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02" autoAdjust="0"/>
  </p:normalViewPr>
  <p:slideViewPr>
    <p:cSldViewPr snapToGrid="0">
      <p:cViewPr varScale="1">
        <p:scale>
          <a:sx n="102" d="100"/>
          <a:sy n="102" d="100"/>
        </p:scale>
        <p:origin x="89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8FAFFC-FE84-41BF-AA1E-5E598F080604}" type="doc">
      <dgm:prSet loTypeId="urn:microsoft.com/office/officeart/2005/8/layout/process1" loCatId="process" qsTypeId="urn:microsoft.com/office/officeart/2005/8/quickstyle/simple1" qsCatId="simple" csTypeId="urn:microsoft.com/office/officeart/2005/8/colors/accent2_2" csCatId="accent2" phldr="1"/>
      <dgm:spPr/>
    </dgm:pt>
    <dgm:pt modelId="{40CFBDA6-B127-496E-903F-6B784088A96D}">
      <dgm:prSet phldrT="[文本]"/>
      <dgm:spPr/>
      <dgm:t>
        <a:bodyPr/>
        <a:lstStyle/>
        <a:p>
          <a:r>
            <a:rPr lang="zh-CN" altLang="en-US" dirty="0"/>
            <a:t>轮密钥加</a:t>
          </a:r>
        </a:p>
      </dgm:t>
    </dgm:pt>
    <dgm:pt modelId="{25A0D8AE-09EE-4E15-82B6-32CA16A8C8F8}" type="parTrans" cxnId="{5E5CDFD7-4592-470C-892D-0E4C9310C8B9}">
      <dgm:prSet/>
      <dgm:spPr/>
      <dgm:t>
        <a:bodyPr/>
        <a:lstStyle/>
        <a:p>
          <a:endParaRPr lang="zh-CN" altLang="en-US"/>
        </a:p>
      </dgm:t>
    </dgm:pt>
    <dgm:pt modelId="{0BBD2571-F2CD-4ABC-B5E1-F58A89A3D449}" type="sibTrans" cxnId="{5E5CDFD7-4592-470C-892D-0E4C9310C8B9}">
      <dgm:prSet/>
      <dgm:spPr/>
      <dgm:t>
        <a:bodyPr/>
        <a:lstStyle/>
        <a:p>
          <a:endParaRPr lang="zh-CN" altLang="en-US"/>
        </a:p>
      </dgm:t>
    </dgm:pt>
    <dgm:pt modelId="{90D36780-10AC-4BEF-B16A-7C5B2781150A}">
      <dgm:prSet phldrT="[文本]"/>
      <dgm:spPr/>
      <dgm:t>
        <a:bodyPr/>
        <a:lstStyle/>
        <a:p>
          <a:r>
            <a:rPr lang="en-US" altLang="zh-CN" dirty="0"/>
            <a:t>S</a:t>
          </a:r>
          <a:r>
            <a:rPr lang="zh-CN" altLang="en-US" dirty="0"/>
            <a:t>盒代换</a:t>
          </a:r>
        </a:p>
      </dgm:t>
    </dgm:pt>
    <dgm:pt modelId="{33FD1E50-D83A-4769-B17C-CFCE8864F3F7}" type="parTrans" cxnId="{F5897EAE-18B9-4479-AA3C-0440C615BA86}">
      <dgm:prSet/>
      <dgm:spPr/>
      <dgm:t>
        <a:bodyPr/>
        <a:lstStyle/>
        <a:p>
          <a:endParaRPr lang="zh-CN" altLang="en-US"/>
        </a:p>
      </dgm:t>
    </dgm:pt>
    <dgm:pt modelId="{CB217084-DD82-46B7-BD7E-851C58879BDC}" type="sibTrans" cxnId="{F5897EAE-18B9-4479-AA3C-0440C615BA86}">
      <dgm:prSet/>
      <dgm:spPr/>
      <dgm:t>
        <a:bodyPr/>
        <a:lstStyle/>
        <a:p>
          <a:endParaRPr lang="zh-CN" altLang="en-US"/>
        </a:p>
      </dgm:t>
    </dgm:pt>
    <dgm:pt modelId="{81CFB8CA-1F15-41A3-8517-B94FD0AB39A0}">
      <dgm:prSet phldrT="[文本]"/>
      <dgm:spPr/>
      <dgm:t>
        <a:bodyPr/>
        <a:lstStyle/>
        <a:p>
          <a:r>
            <a:rPr lang="en-US" altLang="zh-CN" dirty="0"/>
            <a:t>P</a:t>
          </a:r>
          <a:r>
            <a:rPr lang="zh-CN" altLang="en-US" dirty="0"/>
            <a:t>盒置换</a:t>
          </a:r>
        </a:p>
      </dgm:t>
    </dgm:pt>
    <dgm:pt modelId="{77236540-3847-4E97-9AE5-0A6FFB898F38}" type="parTrans" cxnId="{CB8BCC54-49D8-4698-BDAF-93557BCDF89E}">
      <dgm:prSet/>
      <dgm:spPr/>
      <dgm:t>
        <a:bodyPr/>
        <a:lstStyle/>
        <a:p>
          <a:endParaRPr lang="zh-CN" altLang="en-US"/>
        </a:p>
      </dgm:t>
    </dgm:pt>
    <dgm:pt modelId="{7157ED5C-FCC7-43E2-903B-9DC0AD4E6CBC}" type="sibTrans" cxnId="{CB8BCC54-49D8-4698-BDAF-93557BCDF89E}">
      <dgm:prSet/>
      <dgm:spPr/>
      <dgm:t>
        <a:bodyPr/>
        <a:lstStyle/>
        <a:p>
          <a:endParaRPr lang="zh-CN" altLang="en-US"/>
        </a:p>
      </dgm:t>
    </dgm:pt>
    <dgm:pt modelId="{94AEF94B-00DC-432F-9B62-A121F1E850C7}" type="pres">
      <dgm:prSet presAssocID="{088FAFFC-FE84-41BF-AA1E-5E598F080604}" presName="Name0" presStyleCnt="0">
        <dgm:presLayoutVars>
          <dgm:dir/>
          <dgm:resizeHandles val="exact"/>
        </dgm:presLayoutVars>
      </dgm:prSet>
      <dgm:spPr/>
    </dgm:pt>
    <dgm:pt modelId="{6BBB78B4-6EB0-4818-BE43-2A2277A2EA5D}" type="pres">
      <dgm:prSet presAssocID="{40CFBDA6-B127-496E-903F-6B784088A96D}" presName="node" presStyleLbl="node1" presStyleIdx="0" presStyleCnt="3" custScaleX="106667">
        <dgm:presLayoutVars>
          <dgm:bulletEnabled val="1"/>
        </dgm:presLayoutVars>
      </dgm:prSet>
      <dgm:spPr/>
      <dgm:t>
        <a:bodyPr/>
        <a:lstStyle/>
        <a:p>
          <a:endParaRPr lang="zh-CN" altLang="en-US"/>
        </a:p>
      </dgm:t>
    </dgm:pt>
    <dgm:pt modelId="{E44F634F-E628-4443-B8AC-8A8138737F3F}" type="pres">
      <dgm:prSet presAssocID="{0BBD2571-F2CD-4ABC-B5E1-F58A89A3D449}" presName="sibTrans" presStyleLbl="sibTrans2D1" presStyleIdx="0" presStyleCnt="2"/>
      <dgm:spPr/>
      <dgm:t>
        <a:bodyPr/>
        <a:lstStyle/>
        <a:p>
          <a:endParaRPr lang="zh-CN" altLang="en-US"/>
        </a:p>
      </dgm:t>
    </dgm:pt>
    <dgm:pt modelId="{7407CAEA-BF62-4AA4-9FEA-D7D648EF7938}" type="pres">
      <dgm:prSet presAssocID="{0BBD2571-F2CD-4ABC-B5E1-F58A89A3D449}" presName="connectorText" presStyleLbl="sibTrans2D1" presStyleIdx="0" presStyleCnt="2"/>
      <dgm:spPr/>
      <dgm:t>
        <a:bodyPr/>
        <a:lstStyle/>
        <a:p>
          <a:endParaRPr lang="zh-CN" altLang="en-US"/>
        </a:p>
      </dgm:t>
    </dgm:pt>
    <dgm:pt modelId="{7C537B17-9C93-454B-A7B6-67591630840D}" type="pres">
      <dgm:prSet presAssocID="{90D36780-10AC-4BEF-B16A-7C5B2781150A}" presName="node" presStyleLbl="node1" presStyleIdx="1" presStyleCnt="3" custScaleX="250567">
        <dgm:presLayoutVars>
          <dgm:bulletEnabled val="1"/>
        </dgm:presLayoutVars>
      </dgm:prSet>
      <dgm:spPr/>
      <dgm:t>
        <a:bodyPr/>
        <a:lstStyle/>
        <a:p>
          <a:endParaRPr lang="zh-CN" altLang="en-US"/>
        </a:p>
      </dgm:t>
    </dgm:pt>
    <dgm:pt modelId="{82EC1782-124C-4C7C-8807-45261CF5D298}" type="pres">
      <dgm:prSet presAssocID="{CB217084-DD82-46B7-BD7E-851C58879BDC}" presName="sibTrans" presStyleLbl="sibTrans2D1" presStyleIdx="1" presStyleCnt="2"/>
      <dgm:spPr/>
      <dgm:t>
        <a:bodyPr/>
        <a:lstStyle/>
        <a:p>
          <a:endParaRPr lang="zh-CN" altLang="en-US"/>
        </a:p>
      </dgm:t>
    </dgm:pt>
    <dgm:pt modelId="{9756C1B5-54BC-4823-B009-ABCABDADA6D0}" type="pres">
      <dgm:prSet presAssocID="{CB217084-DD82-46B7-BD7E-851C58879BDC}" presName="connectorText" presStyleLbl="sibTrans2D1" presStyleIdx="1" presStyleCnt="2"/>
      <dgm:spPr/>
      <dgm:t>
        <a:bodyPr/>
        <a:lstStyle/>
        <a:p>
          <a:endParaRPr lang="zh-CN" altLang="en-US"/>
        </a:p>
      </dgm:t>
    </dgm:pt>
    <dgm:pt modelId="{723013AC-1A57-45E4-ABC8-452D4ECE5C66}" type="pres">
      <dgm:prSet presAssocID="{81CFB8CA-1F15-41A3-8517-B94FD0AB39A0}" presName="node" presStyleLbl="node1" presStyleIdx="2" presStyleCnt="3">
        <dgm:presLayoutVars>
          <dgm:bulletEnabled val="1"/>
        </dgm:presLayoutVars>
      </dgm:prSet>
      <dgm:spPr/>
      <dgm:t>
        <a:bodyPr/>
        <a:lstStyle/>
        <a:p>
          <a:endParaRPr lang="zh-CN" altLang="en-US"/>
        </a:p>
      </dgm:t>
    </dgm:pt>
  </dgm:ptLst>
  <dgm:cxnLst>
    <dgm:cxn modelId="{5E5CDFD7-4592-470C-892D-0E4C9310C8B9}" srcId="{088FAFFC-FE84-41BF-AA1E-5E598F080604}" destId="{40CFBDA6-B127-496E-903F-6B784088A96D}" srcOrd="0" destOrd="0" parTransId="{25A0D8AE-09EE-4E15-82B6-32CA16A8C8F8}" sibTransId="{0BBD2571-F2CD-4ABC-B5E1-F58A89A3D449}"/>
    <dgm:cxn modelId="{24EADDE0-380A-41D5-9B2E-2AE531AEFF00}" type="presOf" srcId="{40CFBDA6-B127-496E-903F-6B784088A96D}" destId="{6BBB78B4-6EB0-4818-BE43-2A2277A2EA5D}" srcOrd="0" destOrd="0" presId="urn:microsoft.com/office/officeart/2005/8/layout/process1"/>
    <dgm:cxn modelId="{BF06C186-ABFE-40C6-A5E0-259A3A6F5FF3}" type="presOf" srcId="{CB217084-DD82-46B7-BD7E-851C58879BDC}" destId="{82EC1782-124C-4C7C-8807-45261CF5D298}" srcOrd="0" destOrd="0" presId="urn:microsoft.com/office/officeart/2005/8/layout/process1"/>
    <dgm:cxn modelId="{9D8001A9-338E-420C-A67B-8B1E4B2A0E0E}" type="presOf" srcId="{0BBD2571-F2CD-4ABC-B5E1-F58A89A3D449}" destId="{E44F634F-E628-4443-B8AC-8A8138737F3F}" srcOrd="0" destOrd="0" presId="urn:microsoft.com/office/officeart/2005/8/layout/process1"/>
    <dgm:cxn modelId="{2A90EF29-E5C0-4507-8EB5-F2D5C5FAA2BC}" type="presOf" srcId="{0BBD2571-F2CD-4ABC-B5E1-F58A89A3D449}" destId="{7407CAEA-BF62-4AA4-9FEA-D7D648EF7938}" srcOrd="1" destOrd="0" presId="urn:microsoft.com/office/officeart/2005/8/layout/process1"/>
    <dgm:cxn modelId="{F5897EAE-18B9-4479-AA3C-0440C615BA86}" srcId="{088FAFFC-FE84-41BF-AA1E-5E598F080604}" destId="{90D36780-10AC-4BEF-B16A-7C5B2781150A}" srcOrd="1" destOrd="0" parTransId="{33FD1E50-D83A-4769-B17C-CFCE8864F3F7}" sibTransId="{CB217084-DD82-46B7-BD7E-851C58879BDC}"/>
    <dgm:cxn modelId="{7EB323B5-F7C0-4035-ACDD-E299179C7688}" type="presOf" srcId="{088FAFFC-FE84-41BF-AA1E-5E598F080604}" destId="{94AEF94B-00DC-432F-9B62-A121F1E850C7}" srcOrd="0" destOrd="0" presId="urn:microsoft.com/office/officeart/2005/8/layout/process1"/>
    <dgm:cxn modelId="{CB8BCC54-49D8-4698-BDAF-93557BCDF89E}" srcId="{088FAFFC-FE84-41BF-AA1E-5E598F080604}" destId="{81CFB8CA-1F15-41A3-8517-B94FD0AB39A0}" srcOrd="2" destOrd="0" parTransId="{77236540-3847-4E97-9AE5-0A6FFB898F38}" sibTransId="{7157ED5C-FCC7-43E2-903B-9DC0AD4E6CBC}"/>
    <dgm:cxn modelId="{D40F7206-BC9B-4CC7-B12D-77BC24A9B229}" type="presOf" srcId="{81CFB8CA-1F15-41A3-8517-B94FD0AB39A0}" destId="{723013AC-1A57-45E4-ABC8-452D4ECE5C66}" srcOrd="0" destOrd="0" presId="urn:microsoft.com/office/officeart/2005/8/layout/process1"/>
    <dgm:cxn modelId="{D4B4C852-60F3-4DA5-8F32-55E1D918D530}" type="presOf" srcId="{CB217084-DD82-46B7-BD7E-851C58879BDC}" destId="{9756C1B5-54BC-4823-B009-ABCABDADA6D0}" srcOrd="1" destOrd="0" presId="urn:microsoft.com/office/officeart/2005/8/layout/process1"/>
    <dgm:cxn modelId="{570CD8A6-30C0-4EF9-9279-6BD400C83AEC}" type="presOf" srcId="{90D36780-10AC-4BEF-B16A-7C5B2781150A}" destId="{7C537B17-9C93-454B-A7B6-67591630840D}" srcOrd="0" destOrd="0" presId="urn:microsoft.com/office/officeart/2005/8/layout/process1"/>
    <dgm:cxn modelId="{AC702C50-F725-4D8A-88AD-3344A2B7D834}" type="presParOf" srcId="{94AEF94B-00DC-432F-9B62-A121F1E850C7}" destId="{6BBB78B4-6EB0-4818-BE43-2A2277A2EA5D}" srcOrd="0" destOrd="0" presId="urn:microsoft.com/office/officeart/2005/8/layout/process1"/>
    <dgm:cxn modelId="{DD2B521E-A6F0-4DAB-968A-DDFB7FFA06EE}" type="presParOf" srcId="{94AEF94B-00DC-432F-9B62-A121F1E850C7}" destId="{E44F634F-E628-4443-B8AC-8A8138737F3F}" srcOrd="1" destOrd="0" presId="urn:microsoft.com/office/officeart/2005/8/layout/process1"/>
    <dgm:cxn modelId="{3A49A5D6-10F9-45C7-BA0C-B362A9FB2C88}" type="presParOf" srcId="{E44F634F-E628-4443-B8AC-8A8138737F3F}" destId="{7407CAEA-BF62-4AA4-9FEA-D7D648EF7938}" srcOrd="0" destOrd="0" presId="urn:microsoft.com/office/officeart/2005/8/layout/process1"/>
    <dgm:cxn modelId="{C42A550E-EB8D-4784-927C-25C4DF3B91A3}" type="presParOf" srcId="{94AEF94B-00DC-432F-9B62-A121F1E850C7}" destId="{7C537B17-9C93-454B-A7B6-67591630840D}" srcOrd="2" destOrd="0" presId="urn:microsoft.com/office/officeart/2005/8/layout/process1"/>
    <dgm:cxn modelId="{9D73944F-AFB7-4919-8112-B7732D12BABE}" type="presParOf" srcId="{94AEF94B-00DC-432F-9B62-A121F1E850C7}" destId="{82EC1782-124C-4C7C-8807-45261CF5D298}" srcOrd="3" destOrd="0" presId="urn:microsoft.com/office/officeart/2005/8/layout/process1"/>
    <dgm:cxn modelId="{9F8DC8DA-D442-4DDC-A335-06FC4214906E}" type="presParOf" srcId="{82EC1782-124C-4C7C-8807-45261CF5D298}" destId="{9756C1B5-54BC-4823-B009-ABCABDADA6D0}" srcOrd="0" destOrd="0" presId="urn:microsoft.com/office/officeart/2005/8/layout/process1"/>
    <dgm:cxn modelId="{3742B75C-137F-4C77-9420-F30AE9BD7066}" type="presParOf" srcId="{94AEF94B-00DC-432F-9B62-A121F1E850C7}" destId="{723013AC-1A57-45E4-ABC8-452D4ECE5C6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B78B4-6EB0-4818-BE43-2A2277A2EA5D}">
      <dsp:nvSpPr>
        <dsp:cNvPr id="0" name=""/>
        <dsp:cNvSpPr/>
      </dsp:nvSpPr>
      <dsp:spPr>
        <a:xfrm>
          <a:off x="2234" y="1403351"/>
          <a:ext cx="1595064" cy="8972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a:t>轮密钥加</a:t>
          </a:r>
        </a:p>
      </dsp:txBody>
      <dsp:txXfrm>
        <a:off x="28513" y="1429630"/>
        <a:ext cx="1542506" cy="844663"/>
      </dsp:txXfrm>
    </dsp:sp>
    <dsp:sp modelId="{E44F634F-E628-4443-B8AC-8A8138737F3F}">
      <dsp:nvSpPr>
        <dsp:cNvPr id="0" name=""/>
        <dsp:cNvSpPr/>
      </dsp:nvSpPr>
      <dsp:spPr>
        <a:xfrm>
          <a:off x="1746835" y="1666536"/>
          <a:ext cx="317018" cy="370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1746835" y="1740706"/>
        <a:ext cx="221913" cy="222511"/>
      </dsp:txXfrm>
    </dsp:sp>
    <dsp:sp modelId="{7C537B17-9C93-454B-A7B6-67591630840D}">
      <dsp:nvSpPr>
        <dsp:cNvPr id="0" name=""/>
        <dsp:cNvSpPr/>
      </dsp:nvSpPr>
      <dsp:spPr>
        <a:xfrm>
          <a:off x="2195446" y="1403351"/>
          <a:ext cx="3746899" cy="8972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a:t>S</a:t>
          </a:r>
          <a:r>
            <a:rPr lang="zh-CN" altLang="en-US" sz="2500" kern="1200" dirty="0"/>
            <a:t>盒代换</a:t>
          </a:r>
        </a:p>
      </dsp:txBody>
      <dsp:txXfrm>
        <a:off x="2221725" y="1429630"/>
        <a:ext cx="3694341" cy="844663"/>
      </dsp:txXfrm>
    </dsp:sp>
    <dsp:sp modelId="{82EC1782-124C-4C7C-8807-45261CF5D298}">
      <dsp:nvSpPr>
        <dsp:cNvPr id="0" name=""/>
        <dsp:cNvSpPr/>
      </dsp:nvSpPr>
      <dsp:spPr>
        <a:xfrm>
          <a:off x="6091882" y="1666536"/>
          <a:ext cx="317018" cy="370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6091882" y="1740706"/>
        <a:ext cx="221913" cy="222511"/>
      </dsp:txXfrm>
    </dsp:sp>
    <dsp:sp modelId="{723013AC-1A57-45E4-ABC8-452D4ECE5C66}">
      <dsp:nvSpPr>
        <dsp:cNvPr id="0" name=""/>
        <dsp:cNvSpPr/>
      </dsp:nvSpPr>
      <dsp:spPr>
        <a:xfrm>
          <a:off x="6540493" y="1403351"/>
          <a:ext cx="1495368" cy="8972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a:t>P</a:t>
          </a:r>
          <a:r>
            <a:rPr lang="zh-CN" altLang="en-US" sz="2500" kern="1200" dirty="0"/>
            <a:t>盒置换</a:t>
          </a:r>
        </a:p>
      </dsp:txBody>
      <dsp:txXfrm>
        <a:off x="6566772" y="1429630"/>
        <a:ext cx="1442810" cy="8446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6C30D-06B2-4F50-B0FC-7D6F69F21F86}" type="datetimeFigureOut">
              <a:rPr lang="zh-CN" altLang="en-US" smtClean="0"/>
              <a:t>2019/11/26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F8555-AABE-4ED4-970F-911EF17F8357}" type="slidenum">
              <a:rPr lang="zh-CN" altLang="en-US" smtClean="0"/>
              <a:t>‹#›</a:t>
            </a:fld>
            <a:endParaRPr lang="zh-CN" altLang="en-US"/>
          </a:p>
        </p:txBody>
      </p:sp>
    </p:spTree>
    <p:extLst>
      <p:ext uri="{BB962C8B-B14F-4D97-AF65-F5344CB8AC3E}">
        <p14:creationId xmlns:p14="http://schemas.microsoft.com/office/powerpoint/2010/main" val="2060187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0F8555-AABE-4ED4-970F-911EF17F8357}" type="slidenum">
              <a:rPr lang="zh-CN" altLang="en-US" smtClean="0"/>
              <a:t>1</a:t>
            </a:fld>
            <a:endParaRPr lang="zh-CN" altLang="en-US"/>
          </a:p>
        </p:txBody>
      </p:sp>
    </p:spTree>
    <p:extLst>
      <p:ext uri="{BB962C8B-B14F-4D97-AF65-F5344CB8AC3E}">
        <p14:creationId xmlns:p14="http://schemas.microsoft.com/office/powerpoint/2010/main" val="280808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香农从数学的角度来说，要破解一个好的加密算法，工作量和破解一个相同复杂度的方程组相等</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14</a:t>
            </a:fld>
            <a:endParaRPr lang="zh-CN" altLang="en-US"/>
          </a:p>
        </p:txBody>
      </p:sp>
    </p:spTree>
    <p:extLst>
      <p:ext uri="{BB962C8B-B14F-4D97-AF65-F5344CB8AC3E}">
        <p14:creationId xmlns:p14="http://schemas.microsoft.com/office/powerpoint/2010/main" val="4016487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在加密算法中，经常出现异或操作</a:t>
            </a:r>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15</a:t>
            </a:fld>
            <a:endParaRPr lang="zh-CN" altLang="en-US"/>
          </a:p>
        </p:txBody>
      </p:sp>
    </p:spTree>
    <p:extLst>
      <p:ext uri="{BB962C8B-B14F-4D97-AF65-F5344CB8AC3E}">
        <p14:creationId xmlns:p14="http://schemas.microsoft.com/office/powerpoint/2010/main" val="1183298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迭代</a:t>
            </a:r>
            <a:r>
              <a:rPr lang="en-US" altLang="zh-CN" dirty="0" smtClean="0"/>
              <a:t>31</a:t>
            </a:r>
            <a:r>
              <a:rPr lang="zh-CN" altLang="en-US" dirty="0" smtClean="0"/>
              <a:t>轮相同的轮函数</a:t>
            </a:r>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18</a:t>
            </a:fld>
            <a:endParaRPr lang="zh-CN" altLang="en-US"/>
          </a:p>
        </p:txBody>
      </p:sp>
    </p:spTree>
    <p:extLst>
      <p:ext uri="{BB962C8B-B14F-4D97-AF65-F5344CB8AC3E}">
        <p14:creationId xmlns:p14="http://schemas.microsoft.com/office/powerpoint/2010/main" val="3372909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 </a:t>
            </a:r>
            <a:r>
              <a:rPr lang="zh-CN" altLang="en-US" dirty="0" smtClean="0"/>
              <a:t>盒作为密码算法中的非线性组件，在保障整个加密算法的安全性方面起着至关重要的作用。差分分析的攻击基础是 </a:t>
            </a:r>
            <a:r>
              <a:rPr lang="en-US" altLang="zh-CN" dirty="0" smtClean="0"/>
              <a:t>S </a:t>
            </a:r>
            <a:r>
              <a:rPr lang="zh-CN" altLang="en-US" dirty="0" smtClean="0"/>
              <a:t>盒的差分分布特性。线性分析的攻击基础是 </a:t>
            </a:r>
            <a:r>
              <a:rPr lang="en-US" altLang="zh-CN" dirty="0" smtClean="0"/>
              <a:t>S</a:t>
            </a:r>
            <a:r>
              <a:rPr lang="zh-CN" altLang="en-US" dirty="0" smtClean="0"/>
              <a:t>盒中的线性逼近。</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19</a:t>
            </a:fld>
            <a:endParaRPr lang="zh-CN" altLang="en-US"/>
          </a:p>
        </p:txBody>
      </p:sp>
    </p:spTree>
    <p:extLst>
      <p:ext uri="{BB962C8B-B14F-4D97-AF65-F5344CB8AC3E}">
        <p14:creationId xmlns:p14="http://schemas.microsoft.com/office/powerpoint/2010/main" val="3010479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选中部分则为我求得的密钥对应的比特取值。前面有负号表示该比特取</a:t>
            </a:r>
            <a:r>
              <a:rPr lang="en-US" altLang="zh-CN" dirty="0" smtClean="0"/>
              <a:t>0.</a:t>
            </a:r>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25</a:t>
            </a:fld>
            <a:endParaRPr lang="zh-CN" altLang="en-US"/>
          </a:p>
        </p:txBody>
      </p:sp>
    </p:spTree>
    <p:extLst>
      <p:ext uri="{BB962C8B-B14F-4D97-AF65-F5344CB8AC3E}">
        <p14:creationId xmlns:p14="http://schemas.microsoft.com/office/powerpoint/2010/main" val="2713955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按照老师交给我们的思路，研究生要找到问题并解决问题，找到问题的本质。这里也用问题来开场</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2</a:t>
            </a:fld>
            <a:endParaRPr lang="zh-CN" altLang="en-US"/>
          </a:p>
        </p:txBody>
      </p:sp>
    </p:spTree>
    <p:extLst>
      <p:ext uri="{BB962C8B-B14F-4D97-AF65-F5344CB8AC3E}">
        <p14:creationId xmlns:p14="http://schemas.microsoft.com/office/powerpoint/2010/main" val="342615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两种角度理解</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3</a:t>
            </a:fld>
            <a:endParaRPr lang="zh-CN" altLang="en-US"/>
          </a:p>
        </p:txBody>
      </p:sp>
    </p:spTree>
    <p:extLst>
      <p:ext uri="{BB962C8B-B14F-4D97-AF65-F5344CB8AC3E}">
        <p14:creationId xmlns:p14="http://schemas.microsoft.com/office/powerpoint/2010/main" val="2557270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4</a:t>
            </a:fld>
            <a:endParaRPr lang="zh-CN" altLang="en-US"/>
          </a:p>
        </p:txBody>
      </p:sp>
    </p:spTree>
    <p:extLst>
      <p:ext uri="{BB962C8B-B14F-4D97-AF65-F5344CB8AC3E}">
        <p14:creationId xmlns:p14="http://schemas.microsoft.com/office/powerpoint/2010/main" val="2342614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如果要用</a:t>
            </a:r>
            <a:r>
              <a:rPr lang="en-US" altLang="zh-CN" dirty="0"/>
              <a:t>CNF</a:t>
            </a:r>
            <a:r>
              <a:rPr lang="zh-CN" altLang="en-US" dirty="0"/>
              <a:t>形式来描述</a:t>
            </a:r>
            <a:r>
              <a:rPr lang="en-US" altLang="zh-CN" dirty="0"/>
              <a:t>a</a:t>
            </a:r>
            <a:r>
              <a:rPr lang="zh-CN" altLang="en-US" dirty="0"/>
              <a:t>与</a:t>
            </a:r>
            <a:r>
              <a:rPr lang="en-US" altLang="zh-CN" dirty="0"/>
              <a:t>x</a:t>
            </a:r>
            <a:r>
              <a:rPr lang="zh-CN" altLang="en-US" dirty="0"/>
              <a:t>的关系，则需要右边这</a:t>
            </a:r>
            <a:r>
              <a:rPr lang="en-US" altLang="zh-CN" dirty="0"/>
              <a:t>5</a:t>
            </a:r>
            <a:r>
              <a:rPr lang="zh-CN" altLang="en-US" dirty="0"/>
              <a:t>个子句</a:t>
            </a:r>
            <a:endParaRPr lang="en-US" altLang="zh-CN" dirty="0"/>
          </a:p>
          <a:p>
            <a:r>
              <a:rPr lang="zh-CN" altLang="en-US" dirty="0"/>
              <a:t>一个</a:t>
            </a:r>
            <a:r>
              <a:rPr lang="en-US" altLang="zh-CN" dirty="0"/>
              <a:t>CNF</a:t>
            </a:r>
            <a:r>
              <a:rPr lang="zh-CN" altLang="en-US" dirty="0"/>
              <a:t>是可满足的，代表该</a:t>
            </a:r>
            <a:r>
              <a:rPr lang="en-US" altLang="zh-CN" dirty="0"/>
              <a:t>CNF</a:t>
            </a:r>
            <a:r>
              <a:rPr lang="zh-CN" altLang="en-US" dirty="0"/>
              <a:t>中所有子句是可满足的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5</a:t>
            </a:fld>
            <a:endParaRPr lang="zh-CN" altLang="en-US"/>
          </a:p>
        </p:txBody>
      </p:sp>
    </p:spTree>
    <p:extLst>
      <p:ext uri="{BB962C8B-B14F-4D97-AF65-F5344CB8AC3E}">
        <p14:creationId xmlns:p14="http://schemas.microsoft.com/office/powerpoint/2010/main" val="2937661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给大家简单解释一下</a:t>
            </a:r>
            <a:endParaRPr lang="en-US" altLang="zh-CN" dirty="0"/>
          </a:p>
          <a:p>
            <a:r>
              <a:rPr lang="zh-CN" altLang="en-US" dirty="0"/>
              <a:t>简单讲就是求解时间跟输入变量规模大小相关，是变量数目</a:t>
            </a:r>
            <a:r>
              <a:rPr lang="en-US" altLang="zh-CN" dirty="0"/>
              <a:t>n</a:t>
            </a:r>
            <a:r>
              <a:rPr lang="zh-CN" altLang="en-US" dirty="0"/>
              <a:t>的多项式</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6</a:t>
            </a:fld>
            <a:endParaRPr lang="zh-CN" altLang="en-US"/>
          </a:p>
        </p:txBody>
      </p:sp>
    </p:spTree>
    <p:extLst>
      <p:ext uri="{BB962C8B-B14F-4D97-AF65-F5344CB8AC3E}">
        <p14:creationId xmlns:p14="http://schemas.microsoft.com/office/powerpoint/2010/main" val="171370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这个可满足性问题，最早就是由电路可满足性问题抽象而来的</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8</a:t>
            </a:fld>
            <a:endParaRPr lang="zh-CN" altLang="en-US"/>
          </a:p>
        </p:txBody>
      </p:sp>
    </p:spTree>
    <p:extLst>
      <p:ext uri="{BB962C8B-B14F-4D97-AF65-F5344CB8AC3E}">
        <p14:creationId xmlns:p14="http://schemas.microsoft.com/office/powerpoint/2010/main" val="1394638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追问完相关基础问题后，再回头关注一下代数解析器</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9</a:t>
            </a:fld>
            <a:endParaRPr lang="zh-CN" altLang="en-US"/>
          </a:p>
        </p:txBody>
      </p:sp>
    </p:spTree>
    <p:extLst>
      <p:ext uri="{BB962C8B-B14F-4D97-AF65-F5344CB8AC3E}">
        <p14:creationId xmlns:p14="http://schemas.microsoft.com/office/powerpoint/2010/main" val="3004190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在搜索相关文献的时候搜到本校一篇博士论文，就是结合可满足性问题与电路等价性验证的</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13</a:t>
            </a:fld>
            <a:endParaRPr lang="zh-CN" altLang="en-US"/>
          </a:p>
        </p:txBody>
      </p:sp>
    </p:spTree>
    <p:extLst>
      <p:ext uri="{BB962C8B-B14F-4D97-AF65-F5344CB8AC3E}">
        <p14:creationId xmlns:p14="http://schemas.microsoft.com/office/powerpoint/2010/main" val="157672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37855" y="1554480"/>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4911436" y="3886201"/>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5BBA1E7-AF4F-4C39-B464-6F0900B997F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4621178" y="4241641"/>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09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366350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77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marL="265176" indent="-137160">
              <a:buClrTx/>
              <a:buFont typeface="Wingdings" panose="05000000000000000000" pitchFamily="2" charset="2"/>
              <a:buChar char="l"/>
              <a:defRPr/>
            </a:lvl2pPr>
            <a:lvl3pPr>
              <a:buClrTx/>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81081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20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3016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206284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92258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258590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135202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64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5BBA1E7-AF4F-4C39-B464-6F0900B997FF}" type="datetimeFigureOut">
              <a:rPr lang="zh-CN" altLang="en-US" smtClean="0"/>
              <a:t>2019/11/26</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83CF67-B4BD-4BC9-A61C-1B8C06407F5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929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5.png"/><Relationship Id="rId4" Type="http://schemas.openxmlformats.org/officeDocument/2006/relationships/diagramQuickStyle" Target="../diagrams/quickStyle1.xml"/><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7854" y="1554480"/>
            <a:ext cx="9293543" cy="1463040"/>
          </a:xfrm>
        </p:spPr>
        <p:txBody>
          <a:bodyPr/>
          <a:lstStyle/>
          <a:p>
            <a:r>
              <a:rPr lang="zh-CN" altLang="en-US" dirty="0"/>
              <a:t>代数解析器及其密码学领域</a:t>
            </a:r>
            <a:r>
              <a:rPr lang="en-US" altLang="zh-CN" dirty="0"/>
              <a:t/>
            </a:r>
            <a:br>
              <a:rPr lang="en-US" altLang="zh-CN" dirty="0"/>
            </a:br>
            <a:r>
              <a:rPr lang="zh-CN" altLang="en-US" dirty="0"/>
              <a:t>的应用与优化</a:t>
            </a:r>
          </a:p>
        </p:txBody>
      </p:sp>
      <p:sp>
        <p:nvSpPr>
          <p:cNvPr id="3" name="副标题 2"/>
          <p:cNvSpPr>
            <a:spLocks noGrp="1"/>
          </p:cNvSpPr>
          <p:nvPr>
            <p:ph type="subTitle" idx="1"/>
          </p:nvPr>
        </p:nvSpPr>
        <p:spPr>
          <a:xfrm>
            <a:off x="4832808" y="3931976"/>
            <a:ext cx="4477447" cy="1655762"/>
          </a:xfrm>
        </p:spPr>
        <p:txBody>
          <a:bodyPr>
            <a:normAutofit/>
          </a:bodyPr>
          <a:lstStyle/>
          <a:p>
            <a:r>
              <a:rPr lang="zh-CN" altLang="en-US" sz="2800" dirty="0"/>
              <a:t>杨博麟</a:t>
            </a:r>
          </a:p>
        </p:txBody>
      </p:sp>
    </p:spTree>
    <p:extLst>
      <p:ext uri="{BB962C8B-B14F-4D97-AF65-F5344CB8AC3E}">
        <p14:creationId xmlns:p14="http://schemas.microsoft.com/office/powerpoint/2010/main" val="4059392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搜寻可满足解</a:t>
            </a:r>
          </a:p>
        </p:txBody>
      </p:sp>
      <p:sp>
        <p:nvSpPr>
          <p:cNvPr id="3" name="内容占位符 2"/>
          <p:cNvSpPr>
            <a:spLocks noGrp="1"/>
          </p:cNvSpPr>
          <p:nvPr>
            <p:ph idx="1"/>
          </p:nvPr>
        </p:nvSpPr>
        <p:spPr/>
        <p:txBody>
          <a:bodyPr/>
          <a:lstStyle/>
          <a:p>
            <a:r>
              <a:rPr lang="zh-CN" altLang="en-US" dirty="0"/>
              <a:t>高效率的伪遍历排除</a:t>
            </a:r>
          </a:p>
        </p:txBody>
      </p:sp>
      <p:pic>
        <p:nvPicPr>
          <p:cNvPr id="4" name="图片 3"/>
          <p:cNvPicPr>
            <a:picLocks noChangeAspect="1"/>
          </p:cNvPicPr>
          <p:nvPr/>
        </p:nvPicPr>
        <p:blipFill>
          <a:blip r:embed="rId2"/>
          <a:stretch>
            <a:fillRect/>
          </a:stretch>
        </p:blipFill>
        <p:spPr>
          <a:xfrm>
            <a:off x="1173178" y="2596509"/>
            <a:ext cx="7395788" cy="3862578"/>
          </a:xfrm>
          <a:prstGeom prst="rect">
            <a:avLst/>
          </a:prstGeom>
        </p:spPr>
      </p:pic>
    </p:spTree>
    <p:extLst>
      <p:ext uri="{BB962C8B-B14F-4D97-AF65-F5344CB8AC3E}">
        <p14:creationId xmlns:p14="http://schemas.microsoft.com/office/powerpoint/2010/main" val="200203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暴力穷举 </a:t>
            </a:r>
            <a:r>
              <a:rPr lang="en-US" altLang="zh-CN" dirty="0"/>
              <a:t>vs SAT</a:t>
            </a:r>
            <a:r>
              <a:rPr lang="zh-CN" altLang="en-US" dirty="0"/>
              <a:t>求解</a:t>
            </a:r>
          </a:p>
        </p:txBody>
      </p:sp>
      <p:sp>
        <p:nvSpPr>
          <p:cNvPr id="3" name="内容占位符 2"/>
          <p:cNvSpPr>
            <a:spLocks noGrp="1"/>
          </p:cNvSpPr>
          <p:nvPr>
            <p:ph idx="1"/>
          </p:nvPr>
        </p:nvSpPr>
        <p:spPr/>
        <p:txBody>
          <a:bodyPr numCol="2">
            <a:normAutofit/>
          </a:bodyPr>
          <a:lstStyle/>
          <a:p>
            <a:pPr>
              <a:lnSpc>
                <a:spcPct val="150000"/>
              </a:lnSpc>
              <a:buFont typeface="Wingdings" panose="05000000000000000000" pitchFamily="2" charset="2"/>
              <a:buChar char="l"/>
            </a:pPr>
            <a:r>
              <a:rPr lang="zh-CN" altLang="en-US" dirty="0"/>
              <a:t>对某一候选值进行全部过程计算</a:t>
            </a:r>
            <a:endParaRPr lang="en-US" altLang="zh-CN" dirty="0"/>
          </a:p>
          <a:p>
            <a:pPr>
              <a:lnSpc>
                <a:spcPct val="150000"/>
              </a:lnSpc>
              <a:buFont typeface="Wingdings" panose="05000000000000000000" pitchFamily="2" charset="2"/>
              <a:buChar char="l"/>
            </a:pPr>
            <a:r>
              <a:rPr lang="zh-CN" altLang="en-US" dirty="0"/>
              <a:t>验证失败后抛弃全部过程，重新开始</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buFont typeface="Wingdings" panose="05000000000000000000" pitchFamily="2" charset="2"/>
              <a:buChar char="l"/>
            </a:pPr>
            <a:r>
              <a:rPr lang="zh-CN" altLang="en-US" dirty="0"/>
              <a:t>基于上述</a:t>
            </a:r>
            <a:r>
              <a:rPr lang="en-US" altLang="zh-CN" dirty="0"/>
              <a:t>CDCL</a:t>
            </a:r>
            <a:r>
              <a:rPr lang="zh-CN" altLang="en-US" dirty="0"/>
              <a:t>方法建立搜索空间</a:t>
            </a:r>
            <a:endParaRPr lang="en-US" altLang="zh-CN" dirty="0"/>
          </a:p>
          <a:p>
            <a:pPr>
              <a:lnSpc>
                <a:spcPct val="150000"/>
              </a:lnSpc>
              <a:buFont typeface="Wingdings" panose="05000000000000000000" pitchFamily="2" charset="2"/>
              <a:buChar char="l"/>
            </a:pPr>
            <a:r>
              <a:rPr lang="zh-CN" altLang="en-US" dirty="0"/>
              <a:t>变量冲突出现时，产生一个冲突子句，认证此部分空间无需再搜索</a:t>
            </a:r>
            <a:endParaRPr lang="en-US" altLang="zh-CN" dirty="0"/>
          </a:p>
          <a:p>
            <a:pPr>
              <a:lnSpc>
                <a:spcPct val="150000"/>
              </a:lnSpc>
              <a:buFont typeface="Wingdings" panose="05000000000000000000" pitchFamily="2" charset="2"/>
              <a:buChar char="l"/>
            </a:pPr>
            <a:r>
              <a:rPr lang="zh-CN" altLang="en-US" dirty="0"/>
              <a:t>基于此空间，直接对下部分空间进行搜索</a:t>
            </a:r>
          </a:p>
        </p:txBody>
      </p:sp>
    </p:spTree>
    <p:extLst>
      <p:ext uri="{BB962C8B-B14F-4D97-AF65-F5344CB8AC3E}">
        <p14:creationId xmlns:p14="http://schemas.microsoft.com/office/powerpoint/2010/main" val="40490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014E9-FEAF-4C7D-8467-67C2F305E45A}"/>
              </a:ext>
            </a:extLst>
          </p:cNvPr>
          <p:cNvSpPr>
            <a:spLocks noGrp="1"/>
          </p:cNvSpPr>
          <p:nvPr>
            <p:ph type="title"/>
          </p:nvPr>
        </p:nvSpPr>
        <p:spPr/>
        <p:txBody>
          <a:bodyPr/>
          <a:lstStyle/>
          <a:p>
            <a:r>
              <a:rPr lang="zh-CN" altLang="en-US" dirty="0"/>
              <a:t>代数解析器解决什么问题</a:t>
            </a:r>
          </a:p>
        </p:txBody>
      </p:sp>
      <p:sp>
        <p:nvSpPr>
          <p:cNvPr id="3" name="内容占位符 2">
            <a:extLst>
              <a:ext uri="{FF2B5EF4-FFF2-40B4-BE49-F238E27FC236}">
                <a16:creationId xmlns:a16="http://schemas.microsoft.com/office/drawing/2014/main" id="{29679FDE-C2E0-42AD-9524-E8C304768948}"/>
              </a:ext>
            </a:extLst>
          </p:cNvPr>
          <p:cNvSpPr>
            <a:spLocks noGrp="1"/>
          </p:cNvSpPr>
          <p:nvPr>
            <p:ph idx="1"/>
          </p:nvPr>
        </p:nvSpPr>
        <p:spPr/>
        <p:txBody>
          <a:bodyPr/>
          <a:lstStyle/>
          <a:p>
            <a:r>
              <a:rPr lang="zh-CN" altLang="en-US" dirty="0"/>
              <a:t>变量规模大</a:t>
            </a:r>
            <a:endParaRPr lang="en-US" altLang="zh-CN" dirty="0"/>
          </a:p>
          <a:p>
            <a:endParaRPr lang="en-US" altLang="zh-CN" dirty="0"/>
          </a:p>
          <a:p>
            <a:r>
              <a:rPr lang="zh-CN" altLang="en-US" dirty="0"/>
              <a:t>子句规模大</a:t>
            </a:r>
            <a:endParaRPr lang="en-US" altLang="zh-CN" dirty="0"/>
          </a:p>
          <a:p>
            <a:endParaRPr lang="en-US" altLang="zh-CN" dirty="0"/>
          </a:p>
          <a:p>
            <a:r>
              <a:rPr lang="zh-CN" altLang="en-US" dirty="0"/>
              <a:t>现实场景（电路正确性</a:t>
            </a:r>
            <a:r>
              <a:rPr lang="zh-CN" altLang="en-US" dirty="0" smtClean="0"/>
              <a:t>问题</a:t>
            </a:r>
            <a:r>
              <a:rPr lang="zh-CN" altLang="en-US" dirty="0" smtClean="0"/>
              <a:t>，数据挖掘，无边界模型检验）</a:t>
            </a:r>
            <a:endParaRPr lang="en-US" altLang="zh-CN" dirty="0"/>
          </a:p>
          <a:p>
            <a:endParaRPr lang="en-US" altLang="zh-CN" dirty="0"/>
          </a:p>
          <a:p>
            <a:r>
              <a:rPr lang="zh-CN" altLang="en-US" dirty="0"/>
              <a:t>密码学领域相关问题求解（</a:t>
            </a:r>
            <a:r>
              <a:rPr lang="en-US" altLang="zh-CN" dirty="0" err="1"/>
              <a:t>CryptoMiniSAT</a:t>
            </a:r>
            <a:r>
              <a:rPr lang="zh-CN" altLang="en-US" dirty="0"/>
              <a:t>求解器）</a:t>
            </a:r>
          </a:p>
        </p:txBody>
      </p:sp>
    </p:spTree>
    <p:extLst>
      <p:ext uri="{BB962C8B-B14F-4D97-AF65-F5344CB8AC3E}">
        <p14:creationId xmlns:p14="http://schemas.microsoft.com/office/powerpoint/2010/main" val="258978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BEE43-3B5F-4FE7-BD3A-5546327F262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CAB674-9393-4687-9209-B7DA2C17282E}"/>
              </a:ext>
            </a:extLst>
          </p:cNvPr>
          <p:cNvSpPr>
            <a:spLocks noGrp="1"/>
          </p:cNvSpPr>
          <p:nvPr>
            <p:ph idx="1"/>
          </p:nvPr>
        </p:nvSpPr>
        <p:spPr>
          <a:xfrm>
            <a:off x="838200" y="1931094"/>
            <a:ext cx="10515600" cy="4351338"/>
          </a:xfrm>
        </p:spPr>
        <p:txBody>
          <a:bodyPr/>
          <a:lstStyle/>
          <a:p>
            <a:endParaRPr lang="zh-CN" altLang="en-US"/>
          </a:p>
        </p:txBody>
      </p:sp>
      <p:pic>
        <p:nvPicPr>
          <p:cNvPr id="5" name="图片 4">
            <a:extLst>
              <a:ext uri="{FF2B5EF4-FFF2-40B4-BE49-F238E27FC236}">
                <a16:creationId xmlns:a16="http://schemas.microsoft.com/office/drawing/2014/main" id="{082A2649-2794-45E2-855D-42F560B9C123}"/>
              </a:ext>
            </a:extLst>
          </p:cNvPr>
          <p:cNvPicPr>
            <a:picLocks noChangeAspect="1"/>
          </p:cNvPicPr>
          <p:nvPr/>
        </p:nvPicPr>
        <p:blipFill>
          <a:blip r:embed="rId3"/>
          <a:stretch>
            <a:fillRect/>
          </a:stretch>
        </p:blipFill>
        <p:spPr>
          <a:xfrm>
            <a:off x="2952250" y="124719"/>
            <a:ext cx="5392221" cy="6657918"/>
          </a:xfrm>
          <a:prstGeom prst="rect">
            <a:avLst/>
          </a:prstGeom>
        </p:spPr>
      </p:pic>
    </p:spTree>
    <p:extLst>
      <p:ext uri="{BB962C8B-B14F-4D97-AF65-F5344CB8AC3E}">
        <p14:creationId xmlns:p14="http://schemas.microsoft.com/office/powerpoint/2010/main" val="297775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密码学中代数解析器的应用</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3"/>
          <a:srcRect b="2007"/>
          <a:stretch/>
        </p:blipFill>
        <p:spPr>
          <a:xfrm>
            <a:off x="1024128" y="2208779"/>
            <a:ext cx="6953739" cy="3585695"/>
          </a:xfrm>
          <a:prstGeom prst="rect">
            <a:avLst/>
          </a:prstGeom>
        </p:spPr>
      </p:pic>
    </p:spTree>
    <p:extLst>
      <p:ext uri="{BB962C8B-B14F-4D97-AF65-F5344CB8AC3E}">
        <p14:creationId xmlns:p14="http://schemas.microsoft.com/office/powerpoint/2010/main" val="410585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密码学中代数解析器的应用</a:t>
            </a:r>
          </a:p>
        </p:txBody>
      </p:sp>
      <p:sp>
        <p:nvSpPr>
          <p:cNvPr id="3" name="内容占位符 2"/>
          <p:cNvSpPr>
            <a:spLocks noGrp="1"/>
          </p:cNvSpPr>
          <p:nvPr>
            <p:ph idx="1"/>
          </p:nvPr>
        </p:nvSpPr>
        <p:spPr>
          <a:xfrm>
            <a:off x="920433" y="2286000"/>
            <a:ext cx="9720073" cy="4023360"/>
          </a:xfrm>
        </p:spPr>
        <p:txBody>
          <a:bodyPr/>
          <a:lstStyle/>
          <a:p>
            <a:r>
              <a:rPr lang="zh-CN" altLang="en-US" dirty="0" smtClean="0"/>
              <a:t>引入 异或 逻辑</a:t>
            </a:r>
            <a:endParaRPr lang="en-US" altLang="zh-CN" dirty="0" smtClean="0"/>
          </a:p>
          <a:p>
            <a:r>
              <a:rPr lang="zh-CN" altLang="en-US" dirty="0" smtClean="0"/>
              <a:t>在</a:t>
            </a:r>
            <a:r>
              <a:rPr lang="en-US" altLang="zh-CN" dirty="0" err="1" smtClean="0"/>
              <a:t>CryptoMiniSAT</a:t>
            </a:r>
            <a:r>
              <a:rPr lang="zh-CN" altLang="en-US" dirty="0" smtClean="0"/>
              <a:t>求解器中，子句前加上 “</a:t>
            </a:r>
            <a:r>
              <a:rPr lang="en-US" altLang="zh-CN" dirty="0" smtClean="0"/>
              <a:t>x</a:t>
            </a:r>
            <a:r>
              <a:rPr lang="zh-CN" altLang="en-US" dirty="0" smtClean="0"/>
              <a:t>”表示这是一个异或子句</a:t>
            </a:r>
            <a:endParaRPr lang="en-US" altLang="zh-CN" dirty="0" smtClean="0"/>
          </a:p>
          <a:p>
            <a:endParaRPr lang="en-US" altLang="zh-CN" dirty="0"/>
          </a:p>
          <a:p>
            <a:endParaRPr lang="en-US" altLang="zh-CN" dirty="0" smtClean="0"/>
          </a:p>
          <a:p>
            <a:pPr marL="0" indent="0">
              <a:buNone/>
            </a:pPr>
            <a:r>
              <a:rPr lang="zh-CN" altLang="en-US" dirty="0" smtClean="0"/>
              <a:t>简化了向求解器中输入的</a:t>
            </a:r>
            <a:r>
              <a:rPr lang="en-US" altLang="zh-CN" dirty="0" smtClean="0"/>
              <a:t>CNF</a:t>
            </a:r>
            <a:r>
              <a:rPr lang="zh-CN" altLang="en-US" dirty="0" smtClean="0"/>
              <a:t>文件的复杂度</a:t>
            </a:r>
            <a:endParaRPr lang="en-US" altLang="zh-CN" dirty="0" smtClean="0"/>
          </a:p>
          <a:p>
            <a:pPr marL="0" indent="0">
              <a:buNone/>
            </a:pPr>
            <a:r>
              <a:rPr lang="zh-CN" altLang="en-US" dirty="0" smtClean="0"/>
              <a:t>若用普通</a:t>
            </a:r>
            <a:r>
              <a:rPr lang="en-US" altLang="zh-CN" dirty="0" smtClean="0"/>
              <a:t>CNF</a:t>
            </a:r>
            <a:r>
              <a:rPr lang="zh-CN" altLang="en-US" dirty="0" smtClean="0"/>
              <a:t>表示异或关系：</a:t>
            </a:r>
            <a:endParaRPr lang="en-US" altLang="zh-CN" dirty="0" smtClean="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50078175"/>
              </p:ext>
            </p:extLst>
          </p:nvPr>
        </p:nvGraphicFramePr>
        <p:xfrm>
          <a:off x="3849660" y="3193702"/>
          <a:ext cx="2933207" cy="879963"/>
        </p:xfrm>
        <a:graphic>
          <a:graphicData uri="http://schemas.openxmlformats.org/presentationml/2006/ole">
            <mc:AlternateContent xmlns:mc="http://schemas.openxmlformats.org/markup-compatibility/2006">
              <mc:Choice xmlns:v="urn:schemas-microsoft-com:vml" Requires="v">
                <p:oleObj spid="_x0000_s1050" name="Equation" r:id="rId4" imgW="1524000" imgH="457200" progId="Equation.DSMT4">
                  <p:embed/>
                </p:oleObj>
              </mc:Choice>
              <mc:Fallback>
                <p:oleObj name="Equation" r:id="rId4" imgW="1524000" imgH="457200"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9660" y="3193702"/>
                        <a:ext cx="2933207" cy="879963"/>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5" name="矩形 4"/>
              <p:cNvSpPr/>
              <p:nvPr/>
            </p:nvSpPr>
            <p:spPr>
              <a:xfrm>
                <a:off x="4424062" y="4602274"/>
                <a:ext cx="3032540" cy="186788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400">
                              <a:latin typeface="Cambria Math" panose="02040503050406030204" pitchFamily="18" charset="0"/>
                            </a:rPr>
                          </m:ctrlPr>
                        </m:mPr>
                        <m:mr>
                          <m:e>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=1↓</m:t>
                            </m:r>
                          </m:e>
                        </m:m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r>
                          <m:e>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r>
                          <m:e>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4424062" y="4602274"/>
                <a:ext cx="3032540" cy="1867884"/>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435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代数密码分析</a:t>
            </a:r>
          </a:p>
        </p:txBody>
      </p:sp>
      <p:sp>
        <p:nvSpPr>
          <p:cNvPr id="3" name="内容占位符 2"/>
          <p:cNvSpPr>
            <a:spLocks noGrp="1"/>
          </p:cNvSpPr>
          <p:nvPr>
            <p:ph idx="1"/>
          </p:nvPr>
        </p:nvSpPr>
        <p:spPr/>
        <p:txBody>
          <a:bodyPr/>
          <a:lstStyle/>
          <a:p>
            <a:pPr lvl="0" fontAlgn="base">
              <a:lnSpc>
                <a:spcPct val="150000"/>
              </a:lnSpc>
            </a:pPr>
            <a:r>
              <a:rPr lang="zh-CN" altLang="zh-CN" dirty="0"/>
              <a:t>针对加密算法进行代数分析，主要工作由两部分组成：</a:t>
            </a:r>
            <a:endParaRPr lang="en-US" altLang="zh-CN" dirty="0"/>
          </a:p>
          <a:p>
            <a:pPr lvl="0" fontAlgn="base">
              <a:lnSpc>
                <a:spcPct val="150000"/>
              </a:lnSpc>
              <a:buFont typeface="Wingdings" panose="05000000000000000000" pitchFamily="2" charset="2"/>
              <a:buChar char="l"/>
            </a:pPr>
            <a:r>
              <a:rPr lang="zh-CN" altLang="zh-CN" dirty="0"/>
              <a:t>第一步构建加密算法等价的代数方程组；</a:t>
            </a:r>
            <a:endParaRPr lang="en-US" altLang="zh-CN" dirty="0"/>
          </a:p>
          <a:p>
            <a:pPr lvl="0" fontAlgn="base">
              <a:lnSpc>
                <a:spcPct val="150000"/>
              </a:lnSpc>
              <a:buFont typeface="Wingdings" panose="05000000000000000000" pitchFamily="2" charset="2"/>
              <a:buChar char="l"/>
            </a:pPr>
            <a:r>
              <a:rPr lang="zh-CN" altLang="zh-CN" dirty="0"/>
              <a:t>第二步求解该方程组并利用解得的中间变量，恢复加密算法中的密钥等信息。</a:t>
            </a:r>
            <a:endParaRPr lang="zh-CN" altLang="en-US" dirty="0"/>
          </a:p>
          <a:p>
            <a:endParaRPr lang="zh-CN" altLang="en-US" dirty="0"/>
          </a:p>
        </p:txBody>
      </p:sp>
    </p:spTree>
    <p:extLst>
      <p:ext uri="{BB962C8B-B14F-4D97-AF65-F5344CB8AC3E}">
        <p14:creationId xmlns:p14="http://schemas.microsoft.com/office/powerpoint/2010/main" val="176897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代数密码分析</a:t>
            </a:r>
          </a:p>
        </p:txBody>
      </p:sp>
      <p:sp>
        <p:nvSpPr>
          <p:cNvPr id="3" name="内容占位符 2"/>
          <p:cNvSpPr>
            <a:spLocks noGrp="1"/>
          </p:cNvSpPr>
          <p:nvPr>
            <p:ph idx="1"/>
          </p:nvPr>
        </p:nvSpPr>
        <p:spPr/>
        <p:txBody>
          <a:bodyPr/>
          <a:lstStyle/>
          <a:p>
            <a:pPr marL="0" lvl="0" indent="0" eaLnBrk="0" fontAlgn="base" hangingPunct="0">
              <a:lnSpc>
                <a:spcPct val="150000"/>
              </a:lnSpc>
              <a:spcAft>
                <a:spcPct val="0"/>
              </a:spcAft>
              <a:buClrTx/>
              <a:buSzTx/>
              <a:buNone/>
            </a:pPr>
            <a:r>
              <a:rPr lang="zh-CN" altLang="en-US" sz="2000" b="1" dirty="0">
                <a:solidFill>
                  <a:srgbClr val="000000"/>
                </a:solidFill>
                <a:latin typeface="华文楷体" panose="02010600040101010101" pitchFamily="2" charset="-122"/>
                <a:ea typeface="华文楷体" panose="02010600040101010101" pitchFamily="2" charset="-122"/>
              </a:rPr>
              <a:t>通常采用的求解方法有两种：</a:t>
            </a:r>
            <a:endParaRPr lang="en-US" altLang="zh-CN" sz="2000" b="1" dirty="0">
              <a:solidFill>
                <a:srgbClr val="000000"/>
              </a:solidFill>
              <a:latin typeface="华文楷体" panose="02010600040101010101" pitchFamily="2" charset="-122"/>
              <a:ea typeface="华文楷体" panose="02010600040101010101" pitchFamily="2" charset="-122"/>
            </a:endParaRPr>
          </a:p>
          <a:p>
            <a:pPr marL="285750" lvl="0" indent="-285750" eaLnBrk="0" fontAlgn="base" hangingPunct="0">
              <a:lnSpc>
                <a:spcPct val="150000"/>
              </a:lnSpc>
              <a:spcAft>
                <a:spcPct val="0"/>
              </a:spcAft>
              <a:buClrTx/>
              <a:buSzTx/>
              <a:buFont typeface="Arial" panose="020B0604020202020204" pitchFamily="34" charset="0"/>
              <a:buChar char="•"/>
            </a:pPr>
            <a:r>
              <a:rPr lang="zh-CN" altLang="en-US" sz="2000" dirty="0">
                <a:solidFill>
                  <a:srgbClr val="000000"/>
                </a:solidFill>
                <a:latin typeface="华文楷体" panose="02010600040101010101" pitchFamily="2" charset="-122"/>
                <a:ea typeface="华文楷体" panose="02010600040101010101" pitchFamily="2" charset="-122"/>
              </a:rPr>
              <a:t>基于</a:t>
            </a:r>
            <a:r>
              <a:rPr lang="en-US" altLang="zh-CN" sz="2000" dirty="0" err="1">
                <a:solidFill>
                  <a:srgbClr val="FF0000"/>
                </a:solidFill>
                <a:latin typeface="华文楷体" panose="02010600040101010101" pitchFamily="2" charset="-122"/>
                <a:ea typeface="华文楷体" panose="02010600040101010101" pitchFamily="2" charset="-122"/>
              </a:rPr>
              <a:t>Grobner</a:t>
            </a:r>
            <a:r>
              <a:rPr lang="zh-CN" altLang="en-US" sz="2000" dirty="0">
                <a:solidFill>
                  <a:srgbClr val="FF0000"/>
                </a:solidFill>
                <a:latin typeface="华文楷体" panose="02010600040101010101" pitchFamily="2" charset="-122"/>
                <a:ea typeface="华文楷体" panose="02010600040101010101" pitchFamily="2" charset="-122"/>
              </a:rPr>
              <a:t>基</a:t>
            </a:r>
            <a:r>
              <a:rPr lang="zh-CN" altLang="en-US" sz="2000" dirty="0">
                <a:solidFill>
                  <a:srgbClr val="000000"/>
                </a:solidFill>
                <a:latin typeface="华文楷体" panose="02010600040101010101" pitchFamily="2" charset="-122"/>
                <a:ea typeface="华文楷体" panose="02010600040101010101" pitchFamily="2" charset="-122"/>
              </a:rPr>
              <a:t>的求解方法，此理论可以有效将多元多项式进行降阶处理</a:t>
            </a:r>
            <a:endParaRPr lang="en-US" altLang="zh-CN" sz="2000" dirty="0">
              <a:solidFill>
                <a:srgbClr val="000000"/>
              </a:solidFill>
              <a:latin typeface="华文楷体" panose="02010600040101010101" pitchFamily="2" charset="-122"/>
              <a:ea typeface="华文楷体" panose="02010600040101010101" pitchFamily="2" charset="-122"/>
            </a:endParaRPr>
          </a:p>
          <a:p>
            <a:pPr marL="285750" lvl="0" indent="-285750" eaLnBrk="0" fontAlgn="base" hangingPunct="0">
              <a:lnSpc>
                <a:spcPct val="150000"/>
              </a:lnSpc>
              <a:spcAft>
                <a:spcPct val="0"/>
              </a:spcAft>
              <a:buClrTx/>
              <a:buSzTx/>
              <a:buFont typeface="Arial" panose="020B0604020202020204" pitchFamily="34" charset="0"/>
              <a:buChar char="•"/>
            </a:pPr>
            <a:r>
              <a:rPr lang="zh-CN" altLang="en-US" sz="2000" dirty="0">
                <a:solidFill>
                  <a:srgbClr val="000000"/>
                </a:solidFill>
                <a:latin typeface="华文楷体" panose="02010600040101010101" pitchFamily="2" charset="-122"/>
                <a:ea typeface="华文楷体" panose="02010600040101010101" pitchFamily="2" charset="-122"/>
              </a:rPr>
              <a:t>转化为</a:t>
            </a:r>
            <a:r>
              <a:rPr lang="zh-CN" altLang="en-US" sz="2000" dirty="0">
                <a:solidFill>
                  <a:srgbClr val="FF0000"/>
                </a:solidFill>
                <a:latin typeface="华文楷体" panose="02010600040101010101" pitchFamily="2" charset="-122"/>
                <a:ea typeface="华文楷体" panose="02010600040101010101" pitchFamily="2" charset="-122"/>
              </a:rPr>
              <a:t>可满足性（</a:t>
            </a:r>
            <a:r>
              <a:rPr lang="en-US" altLang="zh-CN" sz="2000" dirty="0">
                <a:solidFill>
                  <a:srgbClr val="FF0000"/>
                </a:solidFill>
                <a:latin typeface="华文楷体" panose="02010600040101010101" pitchFamily="2" charset="-122"/>
                <a:ea typeface="华文楷体" panose="02010600040101010101" pitchFamily="2" charset="-122"/>
              </a:rPr>
              <a:t>Satisfiability</a:t>
            </a:r>
            <a:r>
              <a:rPr lang="zh-CN" altLang="en-US" sz="2000" dirty="0">
                <a:solidFill>
                  <a:srgbClr val="FF0000"/>
                </a:solidFill>
                <a:latin typeface="华文楷体" panose="02010600040101010101" pitchFamily="2" charset="-122"/>
                <a:ea typeface="华文楷体" panose="02010600040101010101" pitchFamily="2" charset="-122"/>
              </a:rPr>
              <a:t>）</a:t>
            </a:r>
            <a:r>
              <a:rPr lang="zh-CN" altLang="en-US" sz="2000" dirty="0" smtClean="0">
                <a:solidFill>
                  <a:srgbClr val="FF0000"/>
                </a:solidFill>
                <a:latin typeface="华文楷体" panose="02010600040101010101" pitchFamily="2" charset="-122"/>
                <a:ea typeface="华文楷体" panose="02010600040101010101" pitchFamily="2" charset="-122"/>
              </a:rPr>
              <a:t>问题</a:t>
            </a:r>
            <a:endParaRPr lang="en-US" altLang="zh-CN" sz="2000" dirty="0">
              <a:solidFill>
                <a:srgbClr val="000000"/>
              </a:solidFill>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415052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加密算法（</a:t>
            </a:r>
            <a:r>
              <a:rPr lang="en-US" altLang="zh-CN" dirty="0" smtClean="0"/>
              <a:t>PRESENT</a:t>
            </a:r>
            <a:r>
              <a:rPr lang="zh-CN" altLang="en-US" dirty="0" smtClean="0"/>
              <a:t>算法）</a:t>
            </a:r>
            <a:endParaRPr lang="zh-CN" altLang="en-US" dirty="0"/>
          </a:p>
        </p:txBody>
      </p:sp>
      <p:pic>
        <p:nvPicPr>
          <p:cNvPr id="4" name="图片 1">
            <a:extLst>
              <a:ext uri="{FF2B5EF4-FFF2-40B4-BE49-F238E27FC236}">
                <a16:creationId xmlns:a16="http://schemas.microsoft.com/office/drawing/2014/main" id="{F9CD6884-85E1-4EDD-A2F3-668CC1E0E6A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86561" y="2084832"/>
            <a:ext cx="76771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86460" y="2365246"/>
            <a:ext cx="2479250" cy="461665"/>
          </a:xfrm>
          <a:prstGeom prst="rect">
            <a:avLst/>
          </a:prstGeom>
          <a:noFill/>
        </p:spPr>
        <p:txBody>
          <a:bodyPr wrap="square" rtlCol="0">
            <a:spAutoFit/>
          </a:bodyPr>
          <a:lstStyle/>
          <a:p>
            <a:r>
              <a:rPr lang="zh-CN" altLang="en-US" sz="2400" dirty="0" smtClean="0"/>
              <a:t>轮密钥异或相加</a:t>
            </a:r>
            <a:endParaRPr lang="zh-CN" altLang="en-US" sz="2400" dirty="0"/>
          </a:p>
        </p:txBody>
      </p:sp>
      <p:sp>
        <p:nvSpPr>
          <p:cNvPr id="5" name="文本框 4"/>
          <p:cNvSpPr txBox="1"/>
          <p:nvPr/>
        </p:nvSpPr>
        <p:spPr>
          <a:xfrm>
            <a:off x="686460" y="3107325"/>
            <a:ext cx="2098784" cy="461665"/>
          </a:xfrm>
          <a:prstGeom prst="rect">
            <a:avLst/>
          </a:prstGeom>
          <a:noFill/>
        </p:spPr>
        <p:txBody>
          <a:bodyPr wrap="square" rtlCol="0">
            <a:spAutoFit/>
          </a:bodyPr>
          <a:lstStyle/>
          <a:p>
            <a:r>
              <a:rPr lang="en-US" altLang="zh-CN" sz="2400" dirty="0" smtClean="0"/>
              <a:t>S</a:t>
            </a:r>
            <a:r>
              <a:rPr lang="zh-CN" altLang="en-US" sz="2400" dirty="0" smtClean="0"/>
              <a:t>盒查表代换</a:t>
            </a:r>
            <a:endParaRPr lang="zh-CN" altLang="en-US" sz="2400" dirty="0"/>
          </a:p>
        </p:txBody>
      </p:sp>
      <p:sp>
        <p:nvSpPr>
          <p:cNvPr id="6" name="文本框 5"/>
          <p:cNvSpPr txBox="1"/>
          <p:nvPr/>
        </p:nvSpPr>
        <p:spPr>
          <a:xfrm>
            <a:off x="801277" y="3780148"/>
            <a:ext cx="2485283" cy="461665"/>
          </a:xfrm>
          <a:prstGeom prst="rect">
            <a:avLst/>
          </a:prstGeom>
          <a:noFill/>
        </p:spPr>
        <p:txBody>
          <a:bodyPr wrap="square" rtlCol="0">
            <a:spAutoFit/>
          </a:bodyPr>
          <a:lstStyle/>
          <a:p>
            <a:r>
              <a:rPr lang="en-US" altLang="zh-CN" sz="2400" dirty="0" smtClean="0"/>
              <a:t>P</a:t>
            </a:r>
            <a:r>
              <a:rPr lang="zh-CN" altLang="en-US" sz="2400" dirty="0" smtClean="0"/>
              <a:t>盒比特位置置换</a:t>
            </a:r>
            <a:endParaRPr lang="zh-CN" altLang="en-US" sz="2400" dirty="0"/>
          </a:p>
        </p:txBody>
      </p:sp>
      <p:cxnSp>
        <p:nvCxnSpPr>
          <p:cNvPr id="7" name="直接箭头连接符 6">
            <a:extLst>
              <a:ext uri="{FF2B5EF4-FFF2-40B4-BE49-F238E27FC236}">
                <a16:creationId xmlns:a16="http://schemas.microsoft.com/office/drawing/2014/main" id="{742E7545-4D80-469D-8F12-0748640F5DD6}"/>
              </a:ext>
            </a:extLst>
          </p:cNvPr>
          <p:cNvCxnSpPr/>
          <p:nvPr/>
        </p:nvCxnSpPr>
        <p:spPr>
          <a:xfrm flipV="1">
            <a:off x="2957485" y="2412879"/>
            <a:ext cx="549286" cy="18319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a16="http://schemas.microsoft.com/office/drawing/2014/main" id="{742E7545-4D80-469D-8F12-0748640F5DD6}"/>
              </a:ext>
            </a:extLst>
          </p:cNvPr>
          <p:cNvCxnSpPr/>
          <p:nvPr/>
        </p:nvCxnSpPr>
        <p:spPr>
          <a:xfrm flipV="1">
            <a:off x="2486617" y="2807236"/>
            <a:ext cx="1236971" cy="56407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742E7545-4D80-469D-8F12-0748640F5DD6}"/>
              </a:ext>
            </a:extLst>
          </p:cNvPr>
          <p:cNvCxnSpPr/>
          <p:nvPr/>
        </p:nvCxnSpPr>
        <p:spPr>
          <a:xfrm flipV="1">
            <a:off x="3132768" y="3484131"/>
            <a:ext cx="722795" cy="42077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58693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t>
            </a:r>
            <a:r>
              <a:rPr lang="zh-CN" altLang="en-US" dirty="0" smtClean="0"/>
              <a:t>盒代换操作的等效表示</a:t>
            </a:r>
            <a:endParaRPr lang="zh-CN" altLang="en-US" dirty="0"/>
          </a:p>
        </p:txBody>
      </p:sp>
      <p:sp>
        <p:nvSpPr>
          <p:cNvPr id="3" name="内容占位符 2"/>
          <p:cNvSpPr>
            <a:spLocks noGrp="1"/>
          </p:cNvSpPr>
          <p:nvPr>
            <p:ph idx="1"/>
          </p:nvPr>
        </p:nvSpPr>
        <p:spPr/>
        <p:txBody>
          <a:bodyPr/>
          <a:lstStyle/>
          <a:p>
            <a:r>
              <a:rPr lang="en-US" altLang="zh-CN" dirty="0" smtClean="0"/>
              <a:t>S</a:t>
            </a:r>
            <a:r>
              <a:rPr lang="zh-CN" altLang="en-US" dirty="0" smtClean="0"/>
              <a:t>盒代换，给定一个</a:t>
            </a:r>
            <a:r>
              <a:rPr lang="en-US" altLang="zh-CN" dirty="0" smtClean="0"/>
              <a:t>m bit</a:t>
            </a:r>
            <a:r>
              <a:rPr lang="zh-CN" altLang="en-US" dirty="0" smtClean="0"/>
              <a:t>的输入，通过查</a:t>
            </a:r>
            <a:r>
              <a:rPr lang="en-US" altLang="zh-CN" dirty="0" smtClean="0"/>
              <a:t>S</a:t>
            </a:r>
            <a:r>
              <a:rPr lang="zh-CN" altLang="en-US" dirty="0" smtClean="0"/>
              <a:t>表得到一个</a:t>
            </a:r>
            <a:r>
              <a:rPr lang="en-US" altLang="zh-CN" dirty="0" smtClean="0"/>
              <a:t>n bit</a:t>
            </a:r>
            <a:r>
              <a:rPr lang="zh-CN" altLang="en-US" dirty="0" smtClean="0"/>
              <a:t>的输出</a:t>
            </a:r>
            <a:endParaRPr lang="en-US" altLang="zh-CN" dirty="0" smtClean="0"/>
          </a:p>
          <a:p>
            <a:r>
              <a:rPr lang="zh-CN" altLang="en-US" dirty="0" smtClean="0"/>
              <a:t>经验证，输出结果的任意比特都可以表示成输入比特的表达式</a:t>
            </a:r>
            <a:endParaRPr lang="zh-CN" altLang="en-US" dirty="0"/>
          </a:p>
        </p:txBody>
      </p:sp>
      <p:pic>
        <p:nvPicPr>
          <p:cNvPr id="4" name="图片 3"/>
          <p:cNvPicPr>
            <a:picLocks noChangeAspect="1"/>
          </p:cNvPicPr>
          <p:nvPr/>
        </p:nvPicPr>
        <p:blipFill>
          <a:blip r:embed="rId3"/>
          <a:stretch>
            <a:fillRect/>
          </a:stretch>
        </p:blipFill>
        <p:spPr>
          <a:xfrm>
            <a:off x="1024128" y="3254740"/>
            <a:ext cx="9335803" cy="876422"/>
          </a:xfrm>
          <a:prstGeom prst="rect">
            <a:avLst/>
          </a:prstGeom>
        </p:spPr>
      </p:pic>
      <p:pic>
        <p:nvPicPr>
          <p:cNvPr id="5" name="图片 4"/>
          <p:cNvPicPr>
            <a:picLocks noChangeAspect="1"/>
          </p:cNvPicPr>
          <p:nvPr/>
        </p:nvPicPr>
        <p:blipFill>
          <a:blip r:embed="rId4"/>
          <a:stretch>
            <a:fillRect/>
          </a:stretch>
        </p:blipFill>
        <p:spPr>
          <a:xfrm>
            <a:off x="1220300" y="4178297"/>
            <a:ext cx="8159372" cy="2441387"/>
          </a:xfrm>
          <a:prstGeom prst="rect">
            <a:avLst/>
          </a:prstGeom>
        </p:spPr>
      </p:pic>
    </p:spTree>
    <p:extLst>
      <p:ext uri="{BB962C8B-B14F-4D97-AF65-F5344CB8AC3E}">
        <p14:creationId xmlns:p14="http://schemas.microsoft.com/office/powerpoint/2010/main" val="347094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a:t>
            </a:r>
          </a:p>
        </p:txBody>
      </p:sp>
      <p:sp>
        <p:nvSpPr>
          <p:cNvPr id="3" name="内容占位符 2"/>
          <p:cNvSpPr>
            <a:spLocks noGrp="1"/>
          </p:cNvSpPr>
          <p:nvPr>
            <p:ph idx="1"/>
          </p:nvPr>
        </p:nvSpPr>
        <p:spPr/>
        <p:txBody>
          <a:bodyPr/>
          <a:lstStyle/>
          <a:p>
            <a:pPr>
              <a:lnSpc>
                <a:spcPct val="150000"/>
              </a:lnSpc>
            </a:pPr>
            <a:r>
              <a:rPr lang="zh-CN" altLang="en-US" dirty="0"/>
              <a:t>什么是代数解析器</a:t>
            </a:r>
            <a:endParaRPr lang="en-US" altLang="zh-CN" dirty="0"/>
          </a:p>
          <a:p>
            <a:pPr>
              <a:lnSpc>
                <a:spcPct val="150000"/>
              </a:lnSpc>
            </a:pPr>
            <a:r>
              <a:rPr lang="zh-CN" altLang="en-US" dirty="0"/>
              <a:t>代数解析器相关的概念</a:t>
            </a:r>
            <a:endParaRPr lang="en-US" altLang="zh-CN" dirty="0"/>
          </a:p>
          <a:p>
            <a:pPr>
              <a:lnSpc>
                <a:spcPct val="150000"/>
              </a:lnSpc>
            </a:pPr>
            <a:r>
              <a:rPr lang="zh-CN" altLang="en-US" dirty="0"/>
              <a:t>代数解析器解决什么问题</a:t>
            </a:r>
            <a:endParaRPr lang="en-US" altLang="zh-CN" dirty="0"/>
          </a:p>
          <a:p>
            <a:pPr>
              <a:lnSpc>
                <a:spcPct val="150000"/>
              </a:lnSpc>
            </a:pPr>
            <a:r>
              <a:rPr lang="zh-CN" altLang="en-US" dirty="0"/>
              <a:t>为什么密码学中可以用代数解析器</a:t>
            </a:r>
            <a:endParaRPr lang="en-US" altLang="zh-CN" dirty="0"/>
          </a:p>
          <a:p>
            <a:pPr>
              <a:lnSpc>
                <a:spcPct val="150000"/>
              </a:lnSpc>
            </a:pPr>
            <a:r>
              <a:rPr lang="zh-CN" altLang="en-US" dirty="0"/>
              <a:t>在代数解析器方面我们还能做什么（硬件加速）</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853051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算法转化</a:t>
            </a:r>
            <a:endParaRPr lang="zh-CN" altLang="en-US" dirty="0"/>
          </a:p>
        </p:txBody>
      </p:sp>
      <p:graphicFrame>
        <p:nvGraphicFramePr>
          <p:cNvPr id="4" name="图示 3"/>
          <p:cNvGraphicFramePr/>
          <p:nvPr>
            <p:extLst>
              <p:ext uri="{D42A27DB-BD31-4B8C-83A1-F6EECF244321}">
                <p14:modId xmlns:p14="http://schemas.microsoft.com/office/powerpoint/2010/main" val="2978293230"/>
              </p:ext>
            </p:extLst>
          </p:nvPr>
        </p:nvGraphicFramePr>
        <p:xfrm>
          <a:off x="2312535" y="980388"/>
          <a:ext cx="8038096" cy="3703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a:blip r:embed="rId7"/>
          <a:stretch>
            <a:fillRect/>
          </a:stretch>
        </p:blipFill>
        <p:spPr>
          <a:xfrm>
            <a:off x="2312534" y="3454146"/>
            <a:ext cx="1559299" cy="2326573"/>
          </a:xfrm>
          <a:prstGeom prst="rect">
            <a:avLst/>
          </a:prstGeom>
        </p:spPr>
      </p:pic>
      <p:pic>
        <p:nvPicPr>
          <p:cNvPr id="6" name="图片 5"/>
          <p:cNvPicPr>
            <a:picLocks noChangeAspect="1"/>
          </p:cNvPicPr>
          <p:nvPr/>
        </p:nvPicPr>
        <p:blipFill>
          <a:blip r:embed="rId8"/>
          <a:stretch>
            <a:fillRect/>
          </a:stretch>
        </p:blipFill>
        <p:spPr>
          <a:xfrm>
            <a:off x="9092861" y="3454146"/>
            <a:ext cx="1313141" cy="2072810"/>
          </a:xfrm>
          <a:prstGeom prst="rect">
            <a:avLst/>
          </a:prstGeom>
        </p:spPr>
      </p:pic>
      <p:pic>
        <p:nvPicPr>
          <p:cNvPr id="7" name="图片 6"/>
          <p:cNvPicPr>
            <a:picLocks noChangeAspect="1"/>
          </p:cNvPicPr>
          <p:nvPr/>
        </p:nvPicPr>
        <p:blipFill>
          <a:blip r:embed="rId9"/>
          <a:stretch>
            <a:fillRect/>
          </a:stretch>
        </p:blipFill>
        <p:spPr>
          <a:xfrm>
            <a:off x="4068332" y="3456305"/>
            <a:ext cx="4223539" cy="1241237"/>
          </a:xfrm>
          <a:prstGeom prst="rect">
            <a:avLst/>
          </a:prstGeom>
        </p:spPr>
      </p:pic>
      <p:pic>
        <p:nvPicPr>
          <p:cNvPr id="8" name="图片 7"/>
          <p:cNvPicPr>
            <a:picLocks noChangeAspect="1"/>
          </p:cNvPicPr>
          <p:nvPr/>
        </p:nvPicPr>
        <p:blipFill>
          <a:blip r:embed="rId10"/>
          <a:stretch>
            <a:fillRect/>
          </a:stretch>
        </p:blipFill>
        <p:spPr>
          <a:xfrm>
            <a:off x="4074640" y="4808706"/>
            <a:ext cx="4463246" cy="1045339"/>
          </a:xfrm>
          <a:prstGeom prst="rect">
            <a:avLst/>
          </a:prstGeom>
        </p:spPr>
      </p:pic>
    </p:spTree>
    <p:extLst>
      <p:ext uri="{BB962C8B-B14F-4D97-AF65-F5344CB8AC3E}">
        <p14:creationId xmlns:p14="http://schemas.microsoft.com/office/powerpoint/2010/main" val="371280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相关工作</a:t>
            </a:r>
            <a:endParaRPr lang="zh-CN" altLang="en-US" dirty="0"/>
          </a:p>
        </p:txBody>
      </p:sp>
      <p:sp>
        <p:nvSpPr>
          <p:cNvPr id="3" name="内容占位符 2"/>
          <p:cNvSpPr>
            <a:spLocks noGrp="1"/>
          </p:cNvSpPr>
          <p:nvPr>
            <p:ph idx="1"/>
          </p:nvPr>
        </p:nvSpPr>
        <p:spPr>
          <a:xfrm>
            <a:off x="1024127" y="2084832"/>
            <a:ext cx="9720073" cy="4023360"/>
          </a:xfrm>
        </p:spPr>
        <p:txBody>
          <a:bodyPr/>
          <a:lstStyle/>
          <a:p>
            <a:r>
              <a:rPr lang="en-US" altLang="zh-CN" dirty="0" smtClean="0"/>
              <a:t>MiniSAT2.0,80</a:t>
            </a:r>
            <a:r>
              <a:rPr lang="zh-CN" altLang="en-US" dirty="0" smtClean="0"/>
              <a:t>比特密钥的低轮</a:t>
            </a:r>
            <a:r>
              <a:rPr lang="en-US" altLang="zh-CN" dirty="0" smtClean="0"/>
              <a:t>PRESENT</a:t>
            </a:r>
            <a:r>
              <a:rPr lang="zh-CN" altLang="en-US" dirty="0" smtClean="0"/>
              <a:t>算法代数分析</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单纯使用代数密码分析计算量太大！</a:t>
            </a:r>
            <a:endParaRPr lang="en-US" altLang="zh-CN" dirty="0" smtClean="0"/>
          </a:p>
          <a:p>
            <a:endParaRPr lang="zh-CN" altLang="en-US" dirty="0"/>
          </a:p>
        </p:txBody>
      </p:sp>
      <p:sp>
        <p:nvSpPr>
          <p:cNvPr id="4" name="文本框 3"/>
          <p:cNvSpPr txBox="1"/>
          <p:nvPr/>
        </p:nvSpPr>
        <p:spPr>
          <a:xfrm>
            <a:off x="1024128" y="6504495"/>
            <a:ext cx="8883443" cy="369332"/>
          </a:xfrm>
          <a:prstGeom prst="rect">
            <a:avLst/>
          </a:prstGeom>
          <a:noFill/>
        </p:spPr>
        <p:txBody>
          <a:bodyPr wrap="square" rtlCol="0">
            <a:spAutoFit/>
          </a:bodyPr>
          <a:lstStyle/>
          <a:p>
            <a:r>
              <a:rPr lang="zh-CN" altLang="en-US" dirty="0"/>
              <a:t>卜凡</a:t>
            </a:r>
            <a:r>
              <a:rPr lang="en-US" altLang="zh-CN" dirty="0"/>
              <a:t>,</a:t>
            </a:r>
            <a:r>
              <a:rPr lang="zh-CN" altLang="en-US" dirty="0"/>
              <a:t>金晨辉</a:t>
            </a:r>
            <a:r>
              <a:rPr lang="en-US" altLang="zh-CN" dirty="0"/>
              <a:t>.</a:t>
            </a:r>
            <a:r>
              <a:rPr lang="zh-CN" altLang="en-US" dirty="0"/>
              <a:t>针对低轮</a:t>
            </a:r>
            <a:r>
              <a:rPr lang="en-US" altLang="zh-CN" dirty="0"/>
              <a:t>PRESENT</a:t>
            </a:r>
            <a:r>
              <a:rPr lang="zh-CN" altLang="en-US" dirty="0"/>
              <a:t>的代数攻击</a:t>
            </a:r>
            <a:r>
              <a:rPr lang="en-US" altLang="zh-CN" dirty="0"/>
              <a:t>[J].</a:t>
            </a:r>
            <a:r>
              <a:rPr lang="zh-CN" altLang="en-US" dirty="0"/>
              <a:t>计算机工程</a:t>
            </a:r>
            <a:r>
              <a:rPr lang="en-US" altLang="zh-CN" dirty="0"/>
              <a:t>,2010,36(06):128-130.</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735133055"/>
              </p:ext>
            </p:extLst>
          </p:nvPr>
        </p:nvGraphicFramePr>
        <p:xfrm>
          <a:off x="1024126" y="2657348"/>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53456953"/>
                    </a:ext>
                  </a:extLst>
                </a:gridCol>
                <a:gridCol w="2709333">
                  <a:extLst>
                    <a:ext uri="{9D8B030D-6E8A-4147-A177-3AD203B41FA5}">
                      <a16:colId xmlns:a16="http://schemas.microsoft.com/office/drawing/2014/main" val="9570265"/>
                    </a:ext>
                  </a:extLst>
                </a:gridCol>
                <a:gridCol w="2709333">
                  <a:extLst>
                    <a:ext uri="{9D8B030D-6E8A-4147-A177-3AD203B41FA5}">
                      <a16:colId xmlns:a16="http://schemas.microsoft.com/office/drawing/2014/main" val="4129327080"/>
                    </a:ext>
                  </a:extLst>
                </a:gridCol>
              </a:tblGrid>
              <a:tr h="370840">
                <a:tc>
                  <a:txBody>
                    <a:bodyPr/>
                    <a:lstStyle/>
                    <a:p>
                      <a:r>
                        <a:rPr lang="zh-CN" altLang="en-US" dirty="0" smtClean="0"/>
                        <a:t>轮数</a:t>
                      </a:r>
                      <a:endParaRPr lang="zh-CN" altLang="en-US" dirty="0"/>
                    </a:p>
                  </a:txBody>
                  <a:tcPr/>
                </a:tc>
                <a:tc>
                  <a:txBody>
                    <a:bodyPr/>
                    <a:lstStyle/>
                    <a:p>
                      <a:r>
                        <a:rPr lang="zh-CN" altLang="en-US" dirty="0" smtClean="0"/>
                        <a:t>明密文对个数</a:t>
                      </a:r>
                      <a:endParaRPr lang="zh-CN" altLang="en-US" dirty="0"/>
                    </a:p>
                  </a:txBody>
                  <a:tcPr/>
                </a:tc>
                <a:tc>
                  <a:txBody>
                    <a:bodyPr/>
                    <a:lstStyle/>
                    <a:p>
                      <a:r>
                        <a:rPr lang="zh-CN" altLang="en-US" dirty="0" smtClean="0"/>
                        <a:t>求得所有密钥的平均时间</a:t>
                      </a:r>
                      <a:endParaRPr lang="zh-CN" altLang="en-US" dirty="0"/>
                    </a:p>
                  </a:txBody>
                  <a:tcPr/>
                </a:tc>
                <a:extLst>
                  <a:ext uri="{0D108BD9-81ED-4DB2-BD59-A6C34878D82A}">
                    <a16:rowId xmlns:a16="http://schemas.microsoft.com/office/drawing/2014/main" val="4238726396"/>
                  </a:ext>
                </a:extLst>
              </a:tr>
              <a:tr h="370840">
                <a:tc>
                  <a:txBody>
                    <a:bodyPr/>
                    <a:lstStyle/>
                    <a:p>
                      <a:r>
                        <a:rPr lang="en-US" altLang="zh-CN" dirty="0" smtClean="0"/>
                        <a:t>3</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3593.6 s</a:t>
                      </a:r>
                      <a:endParaRPr lang="zh-CN" altLang="en-US" dirty="0"/>
                    </a:p>
                  </a:txBody>
                  <a:tcPr/>
                </a:tc>
                <a:extLst>
                  <a:ext uri="{0D108BD9-81ED-4DB2-BD59-A6C34878D82A}">
                    <a16:rowId xmlns:a16="http://schemas.microsoft.com/office/drawing/2014/main" val="128598582"/>
                  </a:ext>
                </a:extLst>
              </a:tr>
              <a:tr h="370840">
                <a:tc>
                  <a:txBody>
                    <a:bodyPr/>
                    <a:lstStyle/>
                    <a:p>
                      <a:r>
                        <a:rPr lang="en-US" altLang="zh-CN" dirty="0" smtClean="0"/>
                        <a:t>4</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10800 s</a:t>
                      </a:r>
                      <a:endParaRPr lang="zh-CN" altLang="en-US" dirty="0"/>
                    </a:p>
                  </a:txBody>
                  <a:tcPr/>
                </a:tc>
                <a:extLst>
                  <a:ext uri="{0D108BD9-81ED-4DB2-BD59-A6C34878D82A}">
                    <a16:rowId xmlns:a16="http://schemas.microsoft.com/office/drawing/2014/main" val="3213893657"/>
                  </a:ext>
                </a:extLst>
              </a:tr>
              <a:tr h="370840">
                <a:tc>
                  <a:txBody>
                    <a:bodyPr/>
                    <a:lstStyle/>
                    <a:p>
                      <a:r>
                        <a:rPr lang="en-US" altLang="zh-CN" dirty="0" smtClean="0"/>
                        <a:t>4</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6 min</a:t>
                      </a:r>
                      <a:endParaRPr lang="zh-CN" altLang="en-US" dirty="0"/>
                    </a:p>
                  </a:txBody>
                  <a:tcPr/>
                </a:tc>
                <a:extLst>
                  <a:ext uri="{0D108BD9-81ED-4DB2-BD59-A6C34878D82A}">
                    <a16:rowId xmlns:a16="http://schemas.microsoft.com/office/drawing/2014/main" val="2180826915"/>
                  </a:ext>
                </a:extLst>
              </a:tr>
              <a:tr h="370840">
                <a:tc>
                  <a:txBody>
                    <a:bodyPr/>
                    <a:lstStyle/>
                    <a:p>
                      <a:r>
                        <a:rPr lang="en-US" altLang="zh-CN" dirty="0" smtClean="0"/>
                        <a:t>5</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120h 14min</a:t>
                      </a:r>
                      <a:endParaRPr lang="zh-CN" altLang="en-US" dirty="0"/>
                    </a:p>
                  </a:txBody>
                  <a:tcPr/>
                </a:tc>
                <a:extLst>
                  <a:ext uri="{0D108BD9-81ED-4DB2-BD59-A6C34878D82A}">
                    <a16:rowId xmlns:a16="http://schemas.microsoft.com/office/drawing/2014/main" val="2636506929"/>
                  </a:ext>
                </a:extLst>
              </a:tr>
              <a:tr h="370840">
                <a:tc>
                  <a:txBody>
                    <a:bodyPr/>
                    <a:lstStyle/>
                    <a:p>
                      <a:r>
                        <a:rPr lang="en-US" altLang="zh-CN" dirty="0" smtClean="0"/>
                        <a:t>6</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202h 23min</a:t>
                      </a:r>
                      <a:endParaRPr lang="zh-CN" altLang="en-US" dirty="0"/>
                    </a:p>
                  </a:txBody>
                  <a:tcPr/>
                </a:tc>
                <a:extLst>
                  <a:ext uri="{0D108BD9-81ED-4DB2-BD59-A6C34878D82A}">
                    <a16:rowId xmlns:a16="http://schemas.microsoft.com/office/drawing/2014/main" val="2482338440"/>
                  </a:ext>
                </a:extLst>
              </a:tr>
            </a:tbl>
          </a:graphicData>
        </a:graphic>
      </p:graphicFrame>
    </p:spTree>
    <p:extLst>
      <p:ext uri="{BB962C8B-B14F-4D97-AF65-F5344CB8AC3E}">
        <p14:creationId xmlns:p14="http://schemas.microsoft.com/office/powerpoint/2010/main" val="262621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结合旁路分析与故障分析</a:t>
            </a:r>
            <a:endParaRPr lang="zh-CN" altLang="en-US" dirty="0"/>
          </a:p>
        </p:txBody>
      </p:sp>
      <p:sp>
        <p:nvSpPr>
          <p:cNvPr id="3" name="内容占位符 2"/>
          <p:cNvSpPr>
            <a:spLocks noGrp="1"/>
          </p:cNvSpPr>
          <p:nvPr>
            <p:ph idx="1"/>
          </p:nvPr>
        </p:nvSpPr>
        <p:spPr/>
        <p:txBody>
          <a:bodyPr/>
          <a:lstStyle/>
          <a:p>
            <a:r>
              <a:rPr lang="zh-CN" altLang="en-US" dirty="0" smtClean="0"/>
              <a:t>旁路分析（功耗）</a:t>
            </a:r>
            <a:endParaRPr lang="zh-CN" altLang="en-US" dirty="0"/>
          </a:p>
        </p:txBody>
      </p:sp>
      <p:sp>
        <p:nvSpPr>
          <p:cNvPr id="4" name="矩形 3"/>
          <p:cNvSpPr/>
          <p:nvPr/>
        </p:nvSpPr>
        <p:spPr>
          <a:xfrm>
            <a:off x="5476974" y="3260204"/>
            <a:ext cx="6353666" cy="1785104"/>
          </a:xfrm>
          <a:prstGeom prst="rect">
            <a:avLst/>
          </a:prstGeom>
        </p:spPr>
        <p:txBody>
          <a:bodyPr wrap="square">
            <a:spAutoFit/>
          </a:bodyPr>
          <a:lstStyle/>
          <a:p>
            <a:pPr>
              <a:spcBef>
                <a:spcPts val="1200"/>
              </a:spcBef>
            </a:pPr>
            <a:r>
              <a:rPr lang="zh-CN" altLang="en-US" dirty="0">
                <a:latin typeface="华文楷体" panose="02010600040101010101" pitchFamily="2" charset="-122"/>
                <a:ea typeface="华文楷体" panose="02010600040101010101" pitchFamily="2" charset="-122"/>
              </a:rPr>
              <a:t>左图为仿真功耗曲线，周期性的变化对应轮函数的迭代。可知每一轮的执行时间。</a:t>
            </a:r>
            <a:endParaRPr lang="en-US" altLang="zh-CN" dirty="0">
              <a:latin typeface="华文楷体" panose="02010600040101010101" pitchFamily="2" charset="-122"/>
              <a:ea typeface="华文楷体" panose="02010600040101010101" pitchFamily="2" charset="-122"/>
            </a:endParaRPr>
          </a:p>
          <a:p>
            <a:pPr>
              <a:spcBef>
                <a:spcPts val="1200"/>
              </a:spcBef>
            </a:pPr>
            <a:r>
              <a:rPr lang="zh-CN" altLang="en-US" dirty="0">
                <a:latin typeface="华文楷体" panose="02010600040101010101" pitchFamily="2" charset="-122"/>
                <a:ea typeface="华文楷体" panose="02010600040101010101" pitchFamily="2" charset="-122"/>
              </a:rPr>
              <a:t>此外，</a:t>
            </a:r>
            <a:r>
              <a:rPr lang="en-US" altLang="zh-CN" dirty="0">
                <a:latin typeface="华文楷体" panose="02010600040101010101" pitchFamily="2" charset="-122"/>
                <a:ea typeface="华文楷体" panose="02010600040101010101" pitchFamily="2" charset="-122"/>
              </a:rPr>
              <a:t>S</a:t>
            </a:r>
            <a:r>
              <a:rPr lang="zh-CN" altLang="en-US" dirty="0">
                <a:latin typeface="华文楷体" panose="02010600040101010101" pitchFamily="2" charset="-122"/>
                <a:ea typeface="华文楷体" panose="02010600040101010101" pitchFamily="2" charset="-122"/>
              </a:rPr>
              <a:t>盒代换的输入输出均为半字节（</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比特，</a:t>
            </a:r>
            <a:r>
              <a:rPr lang="en-US" altLang="zh-CN" dirty="0">
                <a:latin typeface="华文楷体" panose="02010600040101010101" pitchFamily="2" charset="-122"/>
                <a:ea typeface="华文楷体" panose="02010600040101010101" pitchFamily="2" charset="-122"/>
              </a:rPr>
              <a:t>nibble</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用汉明重量模型进行分析：</a:t>
            </a:r>
            <a:endParaRPr lang="en-US" altLang="zh-CN" dirty="0">
              <a:latin typeface="华文楷体" panose="02010600040101010101" pitchFamily="2" charset="-122"/>
              <a:ea typeface="华文楷体" panose="02010600040101010101" pitchFamily="2" charset="-122"/>
            </a:endParaRPr>
          </a:p>
          <a:p>
            <a:pPr>
              <a:spcBef>
                <a:spcPts val="1200"/>
              </a:spcBef>
            </a:pPr>
            <a:r>
              <a:rPr lang="zh-CN" altLang="en-US" dirty="0">
                <a:latin typeface="华文楷体" panose="02010600040101010101" pitchFamily="2" charset="-122"/>
                <a:ea typeface="华文楷体" panose="02010600040101010101" pitchFamily="2" charset="-122"/>
              </a:rPr>
              <a:t>某一时间点的功耗与此时数据中被置</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的比特个数成正比。</a:t>
            </a:r>
            <a:endParaRPr lang="en-US" altLang="zh-CN"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11204" r="6217"/>
          <a:stretch/>
        </p:blipFill>
        <p:spPr>
          <a:xfrm>
            <a:off x="688157" y="3260204"/>
            <a:ext cx="4572000" cy="2074951"/>
          </a:xfrm>
          <a:prstGeom prst="rect">
            <a:avLst/>
          </a:prstGeom>
        </p:spPr>
      </p:pic>
    </p:spTree>
    <p:extLst>
      <p:ext uri="{BB962C8B-B14F-4D97-AF65-F5344CB8AC3E}">
        <p14:creationId xmlns:p14="http://schemas.microsoft.com/office/powerpoint/2010/main" val="817381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p:txBody>
          <a:bodyPr/>
          <a:lstStyle/>
          <a:p>
            <a:r>
              <a:rPr lang="zh-CN" altLang="en-US" dirty="0"/>
              <a:t>故障</a:t>
            </a:r>
            <a:r>
              <a:rPr lang="zh-CN" altLang="en-US" dirty="0" smtClean="0"/>
              <a:t>信息分析</a:t>
            </a:r>
            <a:endParaRPr lang="en-US" altLang="zh-CN" dirty="0" smtClean="0"/>
          </a:p>
          <a:p>
            <a:r>
              <a:rPr lang="zh-CN" altLang="zh-CN" sz="2400" dirty="0" smtClean="0">
                <a:latin typeface="华文楷体" panose="02010600040101010101" pitchFamily="2" charset="-122"/>
                <a:ea typeface="华文楷体" panose="02010600040101010101" pitchFamily="2" charset="-122"/>
              </a:rPr>
              <a:t>假设</a:t>
            </a:r>
            <a:r>
              <a:rPr lang="zh-CN" altLang="zh-CN" sz="2400" dirty="0">
                <a:latin typeface="华文楷体" panose="02010600040101010101" pitchFamily="2" charset="-122"/>
                <a:ea typeface="华文楷体" panose="02010600040101010101" pitchFamily="2" charset="-122"/>
              </a:rPr>
              <a:t>故障注入在第</a:t>
            </a:r>
            <a:r>
              <a:rPr lang="en-US" altLang="zh-CN" sz="2400" dirty="0">
                <a:solidFill>
                  <a:srgbClr val="FF0000"/>
                </a:solidFill>
                <a:latin typeface="华文楷体" panose="02010600040101010101" pitchFamily="2" charset="-122"/>
                <a:ea typeface="华文楷体" panose="02010600040101010101" pitchFamily="2" charset="-122"/>
              </a:rPr>
              <a:t>x</a:t>
            </a:r>
            <a:r>
              <a:rPr lang="zh-CN" altLang="zh-CN" sz="2400" dirty="0">
                <a:latin typeface="华文楷体" panose="02010600040101010101" pitchFamily="2" charset="-122"/>
                <a:ea typeface="华文楷体" panose="02010600040101010101" pitchFamily="2" charset="-122"/>
              </a:rPr>
              <a:t>轮的第</a:t>
            </a:r>
            <a:r>
              <a:rPr lang="en-US" altLang="zh-CN" sz="2400" dirty="0">
                <a:solidFill>
                  <a:srgbClr val="FF0000"/>
                </a:solidFill>
                <a:latin typeface="华文楷体" panose="02010600040101010101" pitchFamily="2" charset="-122"/>
                <a:ea typeface="华文楷体" panose="02010600040101010101" pitchFamily="2" charset="-122"/>
              </a:rPr>
              <a:t>4n+d</a:t>
            </a:r>
            <a:r>
              <a:rPr lang="zh-CN" altLang="zh-CN" sz="2400" dirty="0">
                <a:latin typeface="华文楷体" panose="02010600040101010101" pitchFamily="2" charset="-122"/>
                <a:ea typeface="华文楷体" panose="02010600040101010101" pitchFamily="2" charset="-122"/>
              </a:rPr>
              <a:t>个</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盒中</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n,d</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{0,1,2,3})</a:t>
            </a:r>
          </a:p>
          <a:p>
            <a:r>
              <a:rPr lang="zh-CN" altLang="zh-CN" sz="2400" dirty="0">
                <a:latin typeface="华文楷体" panose="02010600040101010101" pitchFamily="2" charset="-122"/>
                <a:ea typeface="华文楷体" panose="02010600040101010101" pitchFamily="2" charset="-122"/>
              </a:rPr>
              <a:t>会影响到第</a:t>
            </a:r>
            <a:r>
              <a:rPr lang="en-US" altLang="zh-CN" sz="2400" dirty="0">
                <a:solidFill>
                  <a:srgbClr val="FF0000"/>
                </a:solidFill>
                <a:latin typeface="华文楷体" panose="02010600040101010101" pitchFamily="2" charset="-122"/>
                <a:ea typeface="华文楷体" panose="02010600040101010101" pitchFamily="2" charset="-122"/>
              </a:rPr>
              <a:t>x+1</a:t>
            </a:r>
            <a:r>
              <a:rPr lang="zh-CN" altLang="zh-CN" sz="2400" dirty="0">
                <a:latin typeface="华文楷体" panose="02010600040101010101" pitchFamily="2" charset="-122"/>
                <a:ea typeface="华文楷体" panose="02010600040101010101" pitchFamily="2" charset="-122"/>
              </a:rPr>
              <a:t>轮的第</a:t>
            </a:r>
            <a:r>
              <a:rPr lang="en-US" altLang="zh-CN" sz="2400" dirty="0">
                <a:solidFill>
                  <a:srgbClr val="FF0000"/>
                </a:solidFill>
                <a:latin typeface="华文楷体" panose="02010600040101010101" pitchFamily="2" charset="-122"/>
                <a:ea typeface="华文楷体" panose="02010600040101010101" pitchFamily="2" charset="-122"/>
              </a:rPr>
              <a:t>n, n+4, n+8, n+12</a:t>
            </a:r>
            <a:r>
              <a:rPr lang="zh-CN" altLang="zh-CN" sz="2400" dirty="0">
                <a:latin typeface="华文楷体" panose="02010600040101010101" pitchFamily="2" charset="-122"/>
                <a:ea typeface="华文楷体" panose="02010600040101010101" pitchFamily="2" charset="-122"/>
              </a:rPr>
              <a:t>这四个</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盒的输入</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d</a:t>
            </a:r>
            <a:r>
              <a:rPr lang="zh-CN" altLang="zh-CN" sz="2400" dirty="0">
                <a:latin typeface="华文楷体" panose="02010600040101010101" pitchFamily="2" charset="-122"/>
                <a:ea typeface="华文楷体" panose="02010600040101010101" pitchFamily="2" charset="-122"/>
              </a:rPr>
              <a:t>比特。</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如图</a:t>
            </a:r>
            <a:r>
              <a:rPr lang="zh-CN" altLang="zh-CN" sz="2400" dirty="0">
                <a:latin typeface="华文楷体" panose="02010600040101010101" pitchFamily="2" charset="-122"/>
                <a:ea typeface="华文楷体" panose="02010600040101010101" pitchFamily="2" charset="-122"/>
              </a:rPr>
              <a:t>在第一个</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盒注入故障引起错误，此</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盒的</a:t>
            </a:r>
            <a:r>
              <a:rPr lang="zh-CN" altLang="en-US" sz="2400" dirty="0">
                <a:latin typeface="华文楷体" panose="02010600040101010101" pitchFamily="2" charset="-122"/>
                <a:ea typeface="华文楷体" panose="02010600040101010101" pitchFamily="2" charset="-122"/>
              </a:rPr>
              <a:t>输出</a:t>
            </a:r>
            <a:r>
              <a:rPr lang="zh-CN" altLang="zh-CN" sz="2400" dirty="0">
                <a:latin typeface="华文楷体" panose="02010600040101010101" pitchFamily="2" charset="-122"/>
                <a:ea typeface="华文楷体" panose="02010600040101010101" pitchFamily="2" charset="-122"/>
              </a:rPr>
              <a:t>被篡改</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经过</a:t>
            </a:r>
            <a:r>
              <a:rPr lang="en-US" altLang="zh-CN" sz="2400" dirty="0">
                <a:latin typeface="华文楷体" panose="02010600040101010101" pitchFamily="2" charset="-122"/>
                <a:ea typeface="华文楷体" panose="02010600040101010101" pitchFamily="2" charset="-122"/>
              </a:rPr>
              <a:t>P</a:t>
            </a:r>
            <a:r>
              <a:rPr lang="zh-CN" altLang="zh-CN" sz="2400" dirty="0">
                <a:latin typeface="华文楷体" panose="02010600040101010101" pitchFamily="2" charset="-122"/>
                <a:ea typeface="华文楷体" panose="02010600040101010101" pitchFamily="2" charset="-122"/>
              </a:rPr>
              <a:t>盒置换的操作后，错误比特沿图中红色路径传递</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a:p>
            <a:endParaRPr lang="zh-CN" altLang="en-US"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47655076"/>
              </p:ext>
            </p:extLst>
          </p:nvPr>
        </p:nvGraphicFramePr>
        <p:xfrm>
          <a:off x="6685980" y="4938903"/>
          <a:ext cx="5426675" cy="1735274"/>
        </p:xfrm>
        <a:graphic>
          <a:graphicData uri="http://schemas.openxmlformats.org/presentationml/2006/ole">
            <mc:AlternateContent xmlns:mc="http://schemas.openxmlformats.org/markup-compatibility/2006">
              <mc:Choice xmlns:v="urn:schemas-microsoft-com:vml" Requires="v">
                <p:oleObj spid="_x0000_s2065" name="Visio" r:id="rId3" imgW="8124800" imgH="2600248" progId="Visio.Drawing.15">
                  <p:embed/>
                </p:oleObj>
              </mc:Choice>
              <mc:Fallback>
                <p:oleObj name="Visio" r:id="rId3" imgW="8124800" imgH="2600248" progId="Visio.Drawing.15">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5980" y="4938903"/>
                        <a:ext cx="5426675" cy="1735274"/>
                      </a:xfrm>
                      <a:prstGeom prst="rect">
                        <a:avLst/>
                      </a:prstGeom>
                      <a:noFill/>
                      <a:extLst/>
                    </p:spPr>
                  </p:pic>
                </p:oleObj>
              </mc:Fallback>
            </mc:AlternateContent>
          </a:graphicData>
        </a:graphic>
      </p:graphicFrame>
    </p:spTree>
    <p:extLst>
      <p:ext uri="{BB962C8B-B14F-4D97-AF65-F5344CB8AC3E}">
        <p14:creationId xmlns:p14="http://schemas.microsoft.com/office/powerpoint/2010/main" val="3003854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p:txBody>
          <a:bodyPr/>
          <a:lstStyle/>
          <a:p>
            <a:r>
              <a:rPr lang="zh-CN" altLang="en-US" dirty="0"/>
              <a:t>故障信息分析（结合功耗）</a:t>
            </a:r>
          </a:p>
          <a:p>
            <a:pPr marL="342900" indent="-342900">
              <a:lnSpc>
                <a:spcPct val="150000"/>
              </a:lnSpc>
              <a:buFont typeface="Arial" panose="020B0604020202020204" pitchFamily="34" charset="0"/>
              <a:buChar char="•"/>
            </a:pPr>
            <a:r>
              <a:rPr lang="zh-CN" altLang="zh-CN" sz="2400" kern="100" dirty="0">
                <a:latin typeface="华文楷体" panose="02010600040101010101" pitchFamily="2" charset="-122"/>
                <a:ea typeface="华文楷体" panose="02010600040101010101" pitchFamily="2" charset="-122"/>
                <a:cs typeface="Times New Roman" panose="02020603050405020304" pitchFamily="18" charset="0"/>
              </a:rPr>
              <a:t>两次加密过程中比特</a:t>
            </a: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反转的位置，</a:t>
            </a:r>
            <a:r>
              <a:rPr lang="zh-CN" altLang="zh-CN" sz="2400" kern="100" dirty="0">
                <a:latin typeface="华文楷体" panose="02010600040101010101" pitchFamily="2" charset="-122"/>
                <a:ea typeface="华文楷体" panose="02010600040101010101" pitchFamily="2" charset="-122"/>
                <a:cs typeface="Times New Roman" panose="02020603050405020304" pitchFamily="18" charset="0"/>
              </a:rPr>
              <a:t>两次产生的功耗波形的差分</a:t>
            </a: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存在</a:t>
            </a:r>
            <a:r>
              <a:rPr lang="zh-CN" altLang="zh-CN" sz="2400" kern="100" dirty="0">
                <a:latin typeface="华文楷体" panose="02010600040101010101" pitchFamily="2" charset="-122"/>
                <a:ea typeface="华文楷体" panose="02010600040101010101" pitchFamily="2" charset="-122"/>
                <a:cs typeface="Times New Roman" panose="02020603050405020304" pitchFamily="18" charset="0"/>
              </a:rPr>
              <a:t>峰值。</a:t>
            </a:r>
            <a:endPar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注入故障后轮数越多，影响比特越多。</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得到</a:t>
            </a:r>
            <a:r>
              <a:rPr lang="zh-CN" altLang="en-US" sz="2400" dirty="0">
                <a:latin typeface="华文楷体" panose="02010600040101010101" pitchFamily="2" charset="-122"/>
                <a:ea typeface="华文楷体" panose="02010600040101010101" pitchFamily="2" charset="-122"/>
              </a:rPr>
              <a:t>被反转的比特位置后，可以在方程组中体现</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将</a:t>
            </a:r>
            <a:r>
              <a:rPr lang="zh-CN" altLang="en-US" sz="2400" dirty="0">
                <a:latin typeface="华文楷体" panose="02010600040101010101" pitchFamily="2" charset="-122"/>
                <a:ea typeface="华文楷体" panose="02010600040101010101" pitchFamily="2" charset="-122"/>
              </a:rPr>
              <a:t>对应反转位置的比特变量取反。</a:t>
            </a:r>
          </a:p>
          <a:p>
            <a:endParaRPr lang="zh-CN" altLang="en-US" dirty="0"/>
          </a:p>
        </p:txBody>
      </p:sp>
      <p:pic>
        <p:nvPicPr>
          <p:cNvPr id="4"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9700" y="3728303"/>
            <a:ext cx="44323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239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p:txBody>
          <a:bodyPr/>
          <a:lstStyle/>
          <a:p>
            <a:pPr marL="342900" indent="-342900">
              <a:lnSpc>
                <a:spcPct val="150000"/>
              </a:lnSpc>
              <a:buFont typeface="Arial" panose="020B0604020202020204" pitchFamily="34" charset="0"/>
              <a:buChar char="•"/>
              <a:defRPr/>
            </a:pPr>
            <a:r>
              <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rPr>
              <a:t>PRESENT</a:t>
            </a: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每一轮设置</a:t>
            </a:r>
            <a:r>
              <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rPr>
              <a:t>400</a:t>
            </a: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个变量，</a:t>
            </a:r>
            <a:r>
              <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rPr>
              <a:t>688</a:t>
            </a: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个子句；</a:t>
            </a:r>
            <a:endPar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defRPr/>
            </a:pP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由注入故障引起后三轮的错误结果，添加三轮方程。最终共</a:t>
            </a:r>
            <a:r>
              <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rPr>
              <a:t>13856</a:t>
            </a: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个变量，</a:t>
            </a:r>
            <a:r>
              <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rPr>
              <a:t>25196</a:t>
            </a: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个子句</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211994" y="3830710"/>
            <a:ext cx="4768198" cy="2592288"/>
          </a:xfrm>
          <a:prstGeom prst="rect">
            <a:avLst/>
          </a:prstGeom>
        </p:spPr>
      </p:pic>
    </p:spTree>
    <p:extLst>
      <p:ext uri="{BB962C8B-B14F-4D97-AF65-F5344CB8AC3E}">
        <p14:creationId xmlns:p14="http://schemas.microsoft.com/office/powerpoint/2010/main" val="4239833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endParaRPr lang="zh-CN" altLang="en-US" dirty="0"/>
          </a:p>
        </p:txBody>
      </p:sp>
      <p:sp>
        <p:nvSpPr>
          <p:cNvPr id="3" name="内容占位符 2"/>
          <p:cNvSpPr>
            <a:spLocks noGrp="1"/>
          </p:cNvSpPr>
          <p:nvPr>
            <p:ph idx="1"/>
          </p:nvPr>
        </p:nvSpPr>
        <p:spPr/>
        <p:txBody>
          <a:bodyPr/>
          <a:lstStyle/>
          <a:p>
            <a:pPr marL="285750" indent="-28575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最优情况下，仅需一组明密文，一条功耗曲线，求解器仅输出一组解，即求得正确的最后一组</a:t>
            </a:r>
            <a:r>
              <a:rPr lang="en-US" altLang="zh-CN" sz="2400" dirty="0">
                <a:latin typeface="华文楷体" panose="02010600040101010101" pitchFamily="2" charset="-122"/>
                <a:ea typeface="华文楷体" panose="02010600040101010101" pitchFamily="2" charset="-122"/>
              </a:rPr>
              <a:t>64</a:t>
            </a:r>
            <a:r>
              <a:rPr lang="zh-CN" altLang="en-US" sz="2400" dirty="0">
                <a:latin typeface="华文楷体" panose="02010600040101010101" pitchFamily="2" charset="-122"/>
                <a:ea typeface="华文楷体" panose="02010600040101010101" pitchFamily="2" charset="-122"/>
              </a:rPr>
              <a:t>比特白化密钥。</a:t>
            </a:r>
            <a:endParaRPr lang="en-US" altLang="zh-CN" sz="2400"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提出问题：</a:t>
            </a:r>
            <a:r>
              <a:rPr lang="zh-CN" altLang="en-US" sz="2400" dirty="0">
                <a:latin typeface="华文楷体" panose="02010600040101010101" pitchFamily="2" charset="-122"/>
                <a:ea typeface="华文楷体" panose="02010600040101010101" pitchFamily="2" charset="-122"/>
              </a:rPr>
              <a:t>非最优情况下如何找到正确密钥？如何缩小搜索空间？</a:t>
            </a:r>
            <a:endParaRPr lang="en-US" altLang="zh-CN" sz="2400"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解决思路</a:t>
            </a:r>
            <a:r>
              <a:rPr lang="zh-CN" altLang="en-US" sz="2400" b="1"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求解器要输出全解</a:t>
            </a:r>
            <a:r>
              <a:rPr lang="zh-CN" altLang="en-US" sz="2400" dirty="0">
                <a:latin typeface="华文楷体" panose="02010600040101010101" pitchFamily="2" charset="-122"/>
                <a:ea typeface="华文楷体" panose="02010600040101010101" pitchFamily="2" charset="-122"/>
              </a:rPr>
              <a:t>，数量太大，耗时较长；</a:t>
            </a:r>
            <a:r>
              <a:rPr lang="en-US" altLang="zh-CN" sz="2400" dirty="0">
                <a:latin typeface="华文楷体" panose="02010600040101010101" pitchFamily="2" charset="-122"/>
                <a:ea typeface="华文楷体" panose="02010600040101010101" pitchFamily="2" charset="-122"/>
              </a:rPr>
              <a:t/>
            </a:r>
            <a:br>
              <a:rPr lang="en-US" altLang="zh-CN" sz="2400" dirty="0">
                <a:latin typeface="华文楷体" panose="02010600040101010101" pitchFamily="2" charset="-122"/>
                <a:ea typeface="华文楷体" panose="02010600040101010101" pitchFamily="2" charset="-122"/>
              </a:rPr>
            </a:br>
            <a:r>
              <a:rPr lang="zh-CN" altLang="en-US" sz="2400" dirty="0">
                <a:latin typeface="华文楷体" panose="02010600040101010101" pitchFamily="2" charset="-122"/>
                <a:ea typeface="华文楷体" panose="02010600040101010101" pitchFamily="2" charset="-122"/>
              </a:rPr>
              <a:t>借助代数密码分析的特性，输出一组解就可获知这组解中全部中间变量取值，在其中寻找缩小搜索空间的方法。</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1255551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方案优化</a:t>
            </a:r>
            <a:endParaRPr lang="zh-CN" altLang="en-US" dirty="0"/>
          </a:p>
        </p:txBody>
      </p:sp>
      <p:sp>
        <p:nvSpPr>
          <p:cNvPr id="3" name="内容占位符 2"/>
          <p:cNvSpPr>
            <a:spLocks noGrp="1"/>
          </p:cNvSpPr>
          <p:nvPr>
            <p:ph idx="1"/>
          </p:nvPr>
        </p:nvSpPr>
        <p:spPr/>
        <p:txBody>
          <a:bodyPr/>
          <a:lstStyle/>
          <a:p>
            <a:r>
              <a:rPr lang="zh-CN" altLang="en-US" sz="2400" dirty="0">
                <a:latin typeface="华文楷体" panose="02010600040101010101" pitchFamily="2" charset="-122"/>
                <a:ea typeface="华文楷体" panose="02010600040101010101" pitchFamily="2" charset="-122"/>
              </a:rPr>
              <a:t>解的个数不唯一的原因：由于仅可采集到汉明重量信息，下表中的</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盒代换对具有相同的输入输出汉明重量，因此引入不确定性。</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5287666"/>
              </p:ext>
            </p:extLst>
          </p:nvPr>
        </p:nvGraphicFramePr>
        <p:xfrm>
          <a:off x="2252537" y="4214275"/>
          <a:ext cx="6618086" cy="2095085"/>
        </p:xfrm>
        <a:graphic>
          <a:graphicData uri="http://schemas.openxmlformats.org/drawingml/2006/table">
            <a:tbl>
              <a:tblPr firstRow="1" firstCol="1" bandRow="1"/>
              <a:tblGrid>
                <a:gridCol w="1987457">
                  <a:extLst>
                    <a:ext uri="{9D8B030D-6E8A-4147-A177-3AD203B41FA5}">
                      <a16:colId xmlns:a16="http://schemas.microsoft.com/office/drawing/2014/main" val="3577899856"/>
                    </a:ext>
                  </a:extLst>
                </a:gridCol>
                <a:gridCol w="2238138">
                  <a:extLst>
                    <a:ext uri="{9D8B030D-6E8A-4147-A177-3AD203B41FA5}">
                      <a16:colId xmlns:a16="http://schemas.microsoft.com/office/drawing/2014/main" val="3225615701"/>
                    </a:ext>
                  </a:extLst>
                </a:gridCol>
                <a:gridCol w="2392491">
                  <a:extLst>
                    <a:ext uri="{9D8B030D-6E8A-4147-A177-3AD203B41FA5}">
                      <a16:colId xmlns:a16="http://schemas.microsoft.com/office/drawing/2014/main" val="2681624013"/>
                    </a:ext>
                  </a:extLst>
                </a:gridCol>
              </a:tblGrid>
              <a:tr h="419017">
                <a:tc>
                  <a:txBody>
                    <a:bodyPr/>
                    <a:lstStyle/>
                    <a:p>
                      <a:pPr indent="304800" algn="ctr">
                        <a:lnSpc>
                          <a:spcPct val="150000"/>
                        </a:lnSpc>
                        <a:spcAft>
                          <a:spcPts val="0"/>
                        </a:spcAft>
                      </a:pPr>
                      <a:r>
                        <a:rPr lang="zh-CN" sz="1400" dirty="0">
                          <a:effectLst/>
                          <a:latin typeface="Times New Roman" panose="02020603050405020304" pitchFamily="18" charset="0"/>
                          <a:ea typeface="宋体" panose="02010600030101010101" pitchFamily="2" charset="-122"/>
                        </a:rPr>
                        <a:t>输入汉明重量</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zh-CN" sz="1400">
                          <a:effectLst/>
                          <a:latin typeface="Times New Roman" panose="02020603050405020304" pitchFamily="18" charset="0"/>
                          <a:ea typeface="宋体" panose="02010600030101010101" pitchFamily="2" charset="-122"/>
                        </a:rPr>
                        <a:t>输出汉明重量</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zh-CN" sz="1400">
                          <a:effectLst/>
                          <a:latin typeface="Times New Roman" panose="02020603050405020304" pitchFamily="18" charset="0"/>
                          <a:ea typeface="宋体" panose="02010600030101010101" pitchFamily="2" charset="-122"/>
                        </a:rPr>
                        <a:t>对应</a:t>
                      </a:r>
                      <a:r>
                        <a:rPr lang="en-US" sz="1400">
                          <a:effectLst/>
                          <a:latin typeface="Times New Roman" panose="02020603050405020304" pitchFamily="18" charset="0"/>
                          <a:ea typeface="宋体" panose="02010600030101010101" pitchFamily="2" charset="-122"/>
                        </a:rPr>
                        <a:t>S</a:t>
                      </a:r>
                      <a:r>
                        <a:rPr lang="zh-CN" sz="1400">
                          <a:effectLst/>
                          <a:latin typeface="Times New Roman" panose="02020603050405020304" pitchFamily="18" charset="0"/>
                          <a:ea typeface="宋体" panose="02010600030101010101" pitchFamily="2" charset="-122"/>
                        </a:rPr>
                        <a:t>盒代换对</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4668647"/>
                  </a:ext>
                </a:extLst>
              </a:tr>
              <a:tr h="419017">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2</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5,2</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6,4</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9,8</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3926210"/>
                  </a:ext>
                </a:extLst>
              </a:tr>
              <a:tr h="419017">
                <a:tc>
                  <a:txBody>
                    <a:bodyPr/>
                    <a:lstStyle/>
                    <a:p>
                      <a:pPr indent="304800" algn="ctr">
                        <a:lnSpc>
                          <a:spcPct val="150000"/>
                        </a:lnSpc>
                        <a:spcAft>
                          <a:spcPts val="0"/>
                        </a:spcAft>
                      </a:pPr>
                      <a:r>
                        <a:rPr lang="en-US" sz="1400" dirty="0">
                          <a:effectLst/>
                          <a:latin typeface="宋体" panose="02010600030101010101" pitchFamily="2" charset="-122"/>
                          <a:ea typeface="仿宋" panose="02010609060101010101" pitchFamily="49" charset="-122"/>
                        </a:rPr>
                        <a:t>2</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B,9</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E</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59985"/>
                  </a:ext>
                </a:extLst>
              </a:tr>
              <a:tr h="419017">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7</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D,D</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7</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5199605"/>
                  </a:ext>
                </a:extLst>
              </a:tr>
              <a:tr h="419017">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dirty="0">
                          <a:effectLst/>
                          <a:latin typeface="宋体" panose="02010600030101010101" pitchFamily="2" charset="-122"/>
                          <a:ea typeface="仿宋" panose="02010609060101010101" pitchFamily="49" charset="-122"/>
                        </a:rPr>
                        <a:t>B</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8,E</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1</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3090668"/>
                  </a:ext>
                </a:extLst>
              </a:tr>
            </a:tbl>
          </a:graphicData>
        </a:graphic>
      </p:graphicFrame>
      <p:pic>
        <p:nvPicPr>
          <p:cNvPr id="5"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3687" y="3428275"/>
            <a:ext cx="7299767" cy="57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114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方案优化</a:t>
            </a:r>
          </a:p>
        </p:txBody>
      </p:sp>
      <p:sp>
        <p:nvSpPr>
          <p:cNvPr id="3" name="内容占位符 2"/>
          <p:cNvSpPr>
            <a:spLocks noGrp="1"/>
          </p:cNvSpPr>
          <p:nvPr>
            <p:ph idx="1"/>
          </p:nvPr>
        </p:nvSpPr>
        <p:spPr/>
        <p:txBody>
          <a:bodyPr/>
          <a:lstStyle/>
          <a:p>
            <a:r>
              <a:rPr lang="zh-CN" altLang="en-US" sz="2400" dirty="0">
                <a:solidFill>
                  <a:schemeClr val="tx1">
                    <a:lumMod val="85000"/>
                    <a:lumOff val="15000"/>
                  </a:schemeClr>
                </a:solidFill>
                <a:latin typeface="华文楷体" panose="02010600040101010101" pitchFamily="2" charset="-122"/>
                <a:ea typeface="华文楷体"/>
                <a:cs typeface="微软雅黑"/>
              </a:rPr>
              <a:t>分析算法结构以及解得的中间变量，发现已知密文的情况下，最后一组密钥在求解时仅受到最后一轮</a:t>
            </a:r>
            <a:r>
              <a:rPr lang="en-US" altLang="zh-CN" sz="2400" dirty="0">
                <a:solidFill>
                  <a:schemeClr val="tx1">
                    <a:lumMod val="85000"/>
                    <a:lumOff val="15000"/>
                  </a:schemeClr>
                </a:solidFill>
                <a:latin typeface="华文楷体" panose="02010600040101010101" pitchFamily="2" charset="-122"/>
                <a:ea typeface="华文楷体"/>
                <a:cs typeface="微软雅黑"/>
              </a:rPr>
              <a:t>S</a:t>
            </a:r>
            <a:r>
              <a:rPr lang="zh-CN" altLang="en-US" sz="2400" dirty="0">
                <a:solidFill>
                  <a:schemeClr val="tx1">
                    <a:lumMod val="85000"/>
                    <a:lumOff val="15000"/>
                  </a:schemeClr>
                </a:solidFill>
                <a:latin typeface="华文楷体" panose="02010600040101010101" pitchFamily="2" charset="-122"/>
                <a:ea typeface="华文楷体"/>
                <a:cs typeface="微软雅黑"/>
              </a:rPr>
              <a:t>盒输出的影响。</a:t>
            </a:r>
            <a:endParaRPr lang="en-US" altLang="zh-CN" sz="2400" dirty="0">
              <a:solidFill>
                <a:schemeClr val="tx1">
                  <a:lumMod val="85000"/>
                  <a:lumOff val="15000"/>
                </a:schemeClr>
              </a:solidFill>
              <a:latin typeface="华文楷体" panose="02010600040101010101" pitchFamily="2" charset="-122"/>
              <a:ea typeface="华文楷体"/>
              <a:cs typeface="微软雅黑"/>
            </a:endParaRPr>
          </a:p>
          <a:p>
            <a:endParaRPr lang="zh-CN" altLang="en-US" dirty="0"/>
          </a:p>
        </p:txBody>
      </p:sp>
      <p:pic>
        <p:nvPicPr>
          <p:cNvPr id="4" name="图片 3"/>
          <p:cNvPicPr>
            <a:picLocks noChangeAspect="1"/>
          </p:cNvPicPr>
          <p:nvPr/>
        </p:nvPicPr>
        <p:blipFill>
          <a:blip r:embed="rId2"/>
          <a:stretch>
            <a:fillRect/>
          </a:stretch>
        </p:blipFill>
        <p:spPr>
          <a:xfrm>
            <a:off x="1425461" y="3170726"/>
            <a:ext cx="3199457" cy="1933575"/>
          </a:xfrm>
          <a:prstGeom prst="rect">
            <a:avLst/>
          </a:prstGeom>
        </p:spPr>
      </p:pic>
      <p:sp>
        <p:nvSpPr>
          <p:cNvPr id="5" name="矩形 4"/>
          <p:cNvSpPr/>
          <p:nvPr/>
        </p:nvSpPr>
        <p:spPr>
          <a:xfrm>
            <a:off x="1465182" y="3170726"/>
            <a:ext cx="1471265" cy="1353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
          <p:cNvSpPr>
            <a:spLocks noChangeArrowheads="1"/>
          </p:cNvSpPr>
          <p:nvPr/>
        </p:nvSpPr>
        <p:spPr bwMode="auto">
          <a:xfrm>
            <a:off x="1344122" y="5305469"/>
            <a:ext cx="7943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000" dirty="0" smtClean="0">
                <a:latin typeface="华文楷体" panose="02010600040101010101" pitchFamily="2" charset="-122"/>
                <a:ea typeface="华文楷体" panose="02010600040101010101" pitchFamily="2" charset="-122"/>
              </a:rPr>
              <a:t>最后</a:t>
            </a:r>
            <a:r>
              <a:rPr lang="zh-CN" altLang="en-US" sz="2000" dirty="0">
                <a:latin typeface="华文楷体" panose="02010600040101010101" pitchFamily="2" charset="-122"/>
                <a:ea typeface="华文楷体" panose="02010600040101010101" pitchFamily="2" charset="-122"/>
              </a:rPr>
              <a:t>一轮密钥的求解不确定性均由最后一轮的</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盒产生。</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86952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a:t>
            </a:r>
            <a:r>
              <a:rPr lang="zh-CN" altLang="en-US" dirty="0" smtClean="0"/>
              <a:t>优化</a:t>
            </a:r>
            <a:endParaRPr lang="zh-CN" altLang="en-US" dirty="0"/>
          </a:p>
        </p:txBody>
      </p:sp>
      <p:sp>
        <p:nvSpPr>
          <p:cNvPr id="3" name="内容占位符 2"/>
          <p:cNvSpPr>
            <a:spLocks noGrp="1"/>
          </p:cNvSpPr>
          <p:nvPr>
            <p:ph idx="1"/>
          </p:nvPr>
        </p:nvSpPr>
        <p:spPr/>
        <p:txBody>
          <a:bodyPr>
            <a:normAutofit fontScale="92500"/>
          </a:bodyPr>
          <a:lstStyle/>
          <a:p>
            <a:pPr>
              <a:lnSpc>
                <a:spcPct val="150000"/>
              </a:lnSpc>
            </a:pPr>
            <a:r>
              <a:rPr lang="zh-CN" altLang="en-US" sz="2400" dirty="0" smtClean="0">
                <a:latin typeface="华文楷体" panose="02010600040101010101" pitchFamily="2" charset="-122"/>
                <a:ea typeface="华文楷体" panose="02010600040101010101" pitchFamily="2" charset="-122"/>
              </a:rPr>
              <a:t>注入</a:t>
            </a:r>
            <a:r>
              <a:rPr lang="zh-CN" altLang="en-US" sz="2400" dirty="0">
                <a:latin typeface="华文楷体" panose="02010600040101010101" pitchFamily="2" charset="-122"/>
                <a:ea typeface="华文楷体" panose="02010600040101010101" pitchFamily="2" charset="-122"/>
              </a:rPr>
              <a:t>故障可以减少</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盒的不确定性。</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zh-CN" sz="2400" dirty="0" smtClean="0">
                <a:latin typeface="华文楷体" panose="02010600040101010101" pitchFamily="2" charset="-122"/>
                <a:ea typeface="华文楷体" panose="02010600040101010101" pitchFamily="2" charset="-122"/>
              </a:rPr>
              <a:t>针对</a:t>
            </a:r>
            <a:r>
              <a:rPr lang="zh-CN" altLang="zh-CN" sz="2400" dirty="0">
                <a:latin typeface="华文楷体" panose="02010600040101010101" pitchFamily="2" charset="-122"/>
                <a:ea typeface="华文楷体" panose="02010600040101010101" pitchFamily="2" charset="-122"/>
              </a:rPr>
              <a:t>代换对</a:t>
            </a:r>
            <a:r>
              <a:rPr lang="en-US" altLang="zh-CN" sz="2400" dirty="0">
                <a:solidFill>
                  <a:srgbClr val="FF0000"/>
                </a:solidFill>
                <a:latin typeface="华文楷体" panose="02010600040101010101" pitchFamily="2" charset="-122"/>
                <a:ea typeface="华文楷体" panose="02010600040101010101" pitchFamily="2" charset="-122"/>
              </a:rPr>
              <a:t>D</a:t>
            </a:r>
            <a:r>
              <a:rPr lang="zh-CN" altLang="zh-CN" sz="2400"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7</a:t>
            </a:r>
            <a:r>
              <a:rPr lang="en-US" altLang="zh-CN" sz="2400" dirty="0">
                <a:latin typeface="华文楷体" panose="02010600040101010101" pitchFamily="2" charset="-122"/>
                <a:ea typeface="华文楷体" panose="02010600040101010101" pitchFamily="2" charset="-122"/>
              </a:rPr>
              <a:t>,</a:t>
            </a:r>
            <a:r>
              <a:rPr lang="zh-CN" altLang="zh-CN" sz="2400" dirty="0" smtClean="0">
                <a:latin typeface="华文楷体" panose="02010600040101010101" pitchFamily="2" charset="-122"/>
                <a:ea typeface="华文楷体" panose="02010600040101010101" pitchFamily="2" charset="-122"/>
              </a:rPr>
              <a:t>在汉</a:t>
            </a:r>
            <a:r>
              <a:rPr lang="zh-CN" altLang="zh-CN" sz="2400" dirty="0">
                <a:latin typeface="华文楷体" panose="02010600040101010101" pitchFamily="2" charset="-122"/>
                <a:ea typeface="华文楷体" panose="02010600040101010101" pitchFamily="2" charset="-122"/>
              </a:rPr>
              <a:t>明重量符合的条件下还有一种可能的代换对为</a:t>
            </a:r>
            <a:r>
              <a:rPr lang="en-US" altLang="zh-CN" sz="2400" dirty="0">
                <a:solidFill>
                  <a:srgbClr val="FF0000"/>
                </a:solidFill>
                <a:latin typeface="华文楷体" panose="02010600040101010101" pitchFamily="2" charset="-122"/>
                <a:ea typeface="华文楷体" panose="02010600040101010101" pitchFamily="2" charset="-122"/>
              </a:rPr>
              <a:t>7</a:t>
            </a:r>
            <a:r>
              <a:rPr lang="zh-CN" altLang="zh-CN" sz="2400"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D</a:t>
            </a:r>
            <a:r>
              <a:rPr lang="zh-CN" altLang="zh-CN"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en-US" altLang="zh-CN" sz="2400" dirty="0">
                <a:latin typeface="华文楷体" panose="02010600040101010101" pitchFamily="2" charset="-122"/>
                <a:ea typeface="华文楷体" panose="02010600040101010101" pitchFamily="2" charset="-122"/>
              </a:rPr>
              <a:t>        </a:t>
            </a:r>
            <a:r>
              <a:rPr lang="zh-CN" altLang="zh-CN" sz="2400" dirty="0" smtClean="0">
                <a:latin typeface="华文楷体" panose="02010600040101010101" pitchFamily="2" charset="-122"/>
                <a:ea typeface="华文楷体" panose="02010600040101010101" pitchFamily="2" charset="-122"/>
              </a:rPr>
              <a:t>若</a:t>
            </a:r>
            <a:r>
              <a:rPr lang="zh-CN" altLang="en-US" sz="2400" dirty="0" smtClean="0">
                <a:latin typeface="华文楷体" panose="02010600040101010101" pitchFamily="2" charset="-122"/>
                <a:ea typeface="华文楷体" panose="02010600040101010101" pitchFamily="2" charset="-122"/>
              </a:rPr>
              <a:t>差分结果</a:t>
            </a:r>
            <a:r>
              <a:rPr lang="en-US" altLang="zh-CN" sz="2400" dirty="0" smtClean="0">
                <a:latin typeface="华文楷体" panose="02010600040101010101" pitchFamily="2" charset="-122"/>
                <a:ea typeface="华文楷体" panose="02010600040101010101" pitchFamily="2" charset="-122"/>
              </a:rPr>
              <a:t>ΔX=0010</a:t>
            </a:r>
            <a:r>
              <a:rPr lang="zh-CN" altLang="zh-CN" sz="2400" dirty="0">
                <a:latin typeface="华文楷体" panose="02010600040101010101" pitchFamily="2" charset="-122"/>
                <a:ea typeface="华文楷体" panose="02010600040101010101" pitchFamily="2" charset="-122"/>
              </a:rPr>
              <a:t>，且注入故障后测得</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华文楷体" panose="02010600040101010101" pitchFamily="2" charset="-122"/>
                <a:ea typeface="华文楷体" panose="02010600040101010101" pitchFamily="2" charset="-122"/>
              </a:rPr>
              <a:t>汉明重量为</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，此时</a:t>
            </a:r>
            <a:r>
              <a:rPr lang="en-US" altLang="zh-CN" sz="2400" dirty="0">
                <a:latin typeface="华文楷体" panose="02010600040101010101" pitchFamily="2" charset="-122"/>
                <a:ea typeface="华文楷体" panose="02010600040101010101" pitchFamily="2" charset="-122"/>
              </a:rPr>
              <a:t>D(1101)</a:t>
            </a:r>
            <a:r>
              <a:rPr lang="zh-CN" altLang="zh-CN" sz="2400" dirty="0">
                <a:latin typeface="华文楷体" panose="02010600040101010101" pitchFamily="2" charset="-122"/>
                <a:ea typeface="华文楷体" panose="02010600040101010101" pitchFamily="2" charset="-122"/>
              </a:rPr>
              <a:t>经过</a:t>
            </a:r>
            <a:r>
              <a:rPr lang="en-US" altLang="zh-CN" sz="2400" dirty="0">
                <a:latin typeface="华文楷体" panose="02010600040101010101" pitchFamily="2" charset="-122"/>
                <a:ea typeface="华文楷体" panose="02010600040101010101" pitchFamily="2" charset="-122"/>
              </a:rPr>
              <a:t>ΔX=0010</a:t>
            </a:r>
            <a:r>
              <a:rPr lang="zh-CN" altLang="zh-CN" sz="2400" dirty="0">
                <a:latin typeface="华文楷体" panose="02010600040101010101" pitchFamily="2" charset="-122"/>
                <a:ea typeface="华文楷体" panose="02010600040101010101" pitchFamily="2" charset="-122"/>
              </a:rPr>
              <a:t>后</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华文楷体" panose="02010600040101010101" pitchFamily="2" charset="-122"/>
                <a:ea typeface="华文楷体" panose="02010600040101010101" pitchFamily="2" charset="-122"/>
              </a:rPr>
              <a:t>=1111</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满足汉明重量为</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而</a:t>
            </a:r>
            <a:r>
              <a:rPr lang="en-US" altLang="zh-CN" sz="2400" dirty="0">
                <a:latin typeface="华文楷体" panose="02010600040101010101" pitchFamily="2" charset="-122"/>
                <a:ea typeface="华文楷体" panose="02010600040101010101" pitchFamily="2" charset="-122"/>
              </a:rPr>
              <a:t>7</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D</a:t>
            </a:r>
            <a:r>
              <a:rPr lang="zh-CN" altLang="zh-CN" sz="2400" dirty="0">
                <a:latin typeface="华文楷体" panose="02010600040101010101" pitchFamily="2" charset="-122"/>
                <a:ea typeface="华文楷体" panose="02010600040101010101" pitchFamily="2" charset="-122"/>
              </a:rPr>
              <a:t>不满足，故此位置</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盒值唯一确定</a:t>
            </a:r>
            <a:r>
              <a:rPr lang="zh-CN" altLang="en-US" sz="2400" dirty="0">
                <a:latin typeface="华文楷体" panose="02010600040101010101" pitchFamily="2" charset="-122"/>
                <a:ea typeface="华文楷体" panose="02010600040101010101" pitchFamily="2" charset="-122"/>
              </a:rPr>
              <a:t>。即通过</a:t>
            </a:r>
            <a:r>
              <a:rPr lang="en-US" altLang="zh-CN" sz="2400" dirty="0">
                <a:latin typeface="华文楷体" panose="02010600040101010101" pitchFamily="2" charset="-122"/>
                <a:ea typeface="华文楷体" panose="02010600040101010101" pitchFamily="2" charset="-122"/>
              </a:rPr>
              <a:t>ΔX</a:t>
            </a:r>
            <a:r>
              <a:rPr lang="zh-CN" altLang="en-US" sz="2400" dirty="0">
                <a:latin typeface="华文楷体" panose="02010600040101010101" pitchFamily="2" charset="-122"/>
                <a:ea typeface="华文楷体" panose="02010600040101010101" pitchFamily="2" charset="-122"/>
              </a:rPr>
              <a:t>的值否定了另一组可能取值。</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416579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什么是代数解析器</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dirty="0"/>
              <a:t>判断</a:t>
            </a:r>
            <a:r>
              <a:rPr lang="en-US" altLang="zh-CN" dirty="0">
                <a:solidFill>
                  <a:srgbClr val="FF0000"/>
                </a:solidFill>
              </a:rPr>
              <a:t>CNF</a:t>
            </a:r>
            <a:r>
              <a:rPr lang="zh-CN" altLang="en-US" dirty="0">
                <a:solidFill>
                  <a:srgbClr val="FF0000"/>
                </a:solidFill>
              </a:rPr>
              <a:t>公式能</a:t>
            </a:r>
            <a:r>
              <a:rPr lang="zh-CN" altLang="en-US" dirty="0"/>
              <a:t>否为真的工具被称为</a:t>
            </a:r>
            <a:r>
              <a:rPr lang="en-US" altLang="zh-CN" dirty="0"/>
              <a:t>SAT</a:t>
            </a:r>
            <a:r>
              <a:rPr lang="zh-CN" altLang="en-US" dirty="0"/>
              <a:t>求解器</a:t>
            </a:r>
            <a:r>
              <a:rPr lang="en-US" altLang="zh-CN" dirty="0"/>
              <a:t>(</a:t>
            </a:r>
            <a:r>
              <a:rPr lang="zh-CN" altLang="en-US" dirty="0"/>
              <a:t>自动化工具角度</a:t>
            </a:r>
            <a:r>
              <a:rPr lang="en-US" altLang="zh-CN" dirty="0"/>
              <a:t>)</a:t>
            </a:r>
          </a:p>
          <a:p>
            <a:pPr>
              <a:lnSpc>
                <a:spcPct val="150000"/>
              </a:lnSpc>
            </a:pPr>
            <a:endParaRPr lang="en-US" altLang="zh-CN" dirty="0"/>
          </a:p>
          <a:p>
            <a:pPr>
              <a:lnSpc>
                <a:spcPct val="150000"/>
              </a:lnSpc>
              <a:buFont typeface="Wingdings" panose="05000000000000000000" pitchFamily="2" charset="2"/>
              <a:buChar char="l"/>
            </a:pPr>
            <a:r>
              <a:rPr lang="zh-CN" altLang="en-US" dirty="0"/>
              <a:t>解决</a:t>
            </a:r>
            <a:r>
              <a:rPr lang="en-US" altLang="zh-CN" dirty="0"/>
              <a:t>SAT</a:t>
            </a:r>
            <a:r>
              <a:rPr lang="zh-CN" altLang="en-US" dirty="0"/>
              <a:t>问题的求解工具，</a:t>
            </a:r>
            <a:r>
              <a:rPr lang="en-US" altLang="zh-CN" dirty="0"/>
              <a:t>SAT</a:t>
            </a:r>
            <a:r>
              <a:rPr lang="zh-CN" altLang="en-US" dirty="0"/>
              <a:t>问题的</a:t>
            </a:r>
            <a:r>
              <a:rPr lang="zh-CN" altLang="en-US" dirty="0">
                <a:solidFill>
                  <a:srgbClr val="FF0000"/>
                </a:solidFill>
              </a:rPr>
              <a:t>布尔公式</a:t>
            </a:r>
            <a:r>
              <a:rPr lang="zh-CN" altLang="en-US" dirty="0"/>
              <a:t>的标准形式是</a:t>
            </a:r>
            <a:r>
              <a:rPr lang="zh-CN" altLang="en-US" dirty="0">
                <a:solidFill>
                  <a:srgbClr val="FF0000"/>
                </a:solidFill>
              </a:rPr>
              <a:t>合取范式（</a:t>
            </a:r>
            <a:r>
              <a:rPr lang="en-US" altLang="zh-CN" dirty="0">
                <a:solidFill>
                  <a:srgbClr val="FF0000"/>
                </a:solidFill>
              </a:rPr>
              <a:t>CNF</a:t>
            </a:r>
            <a:r>
              <a:rPr lang="zh-CN" altLang="en-US" dirty="0">
                <a:solidFill>
                  <a:srgbClr val="FF0000"/>
                </a:solidFill>
              </a:rPr>
              <a:t>）</a:t>
            </a:r>
            <a:endParaRPr lang="en-US" altLang="zh-CN" dirty="0">
              <a:solidFill>
                <a:srgbClr val="FF0000"/>
              </a:solidFill>
            </a:endParaRPr>
          </a:p>
          <a:p>
            <a:pPr>
              <a:lnSpc>
                <a:spcPct val="150000"/>
              </a:lnSpc>
            </a:pPr>
            <a:endParaRPr lang="en-US" altLang="zh-CN" dirty="0"/>
          </a:p>
        </p:txBody>
      </p:sp>
    </p:spTree>
    <p:extLst>
      <p:ext uri="{BB962C8B-B14F-4D97-AF65-F5344CB8AC3E}">
        <p14:creationId xmlns:p14="http://schemas.microsoft.com/office/powerpoint/2010/main" val="3330700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方案优化</a:t>
            </a:r>
            <a:endParaRPr lang="zh-CN" altLang="en-US" dirty="0"/>
          </a:p>
        </p:txBody>
      </p:sp>
      <p:sp>
        <p:nvSpPr>
          <p:cNvPr id="3" name="内容占位符 2"/>
          <p:cNvSpPr>
            <a:spLocks noGrp="1"/>
          </p:cNvSpPr>
          <p:nvPr>
            <p:ph idx="1"/>
          </p:nvPr>
        </p:nvSpPr>
        <p:spPr/>
        <p:txBody>
          <a:bodyPr>
            <a:normAutofit/>
          </a:bodyPr>
          <a:lstStyle/>
          <a:p>
            <a:pPr marL="342900" indent="-342900">
              <a:lnSpc>
                <a:spcPct val="150000"/>
              </a:lnSpc>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在</a:t>
            </a:r>
            <a:r>
              <a:rPr lang="zh-CN" altLang="en-US" sz="2400" dirty="0">
                <a:latin typeface="华文楷体" panose="02010600040101010101" pitchFamily="2" charset="-122"/>
                <a:ea typeface="华文楷体" panose="02010600040101010101" pitchFamily="2" charset="-122"/>
              </a:rPr>
              <a:t>恢复</a:t>
            </a:r>
            <a:r>
              <a:rPr lang="zh-CN" altLang="en-US" sz="2400" dirty="0">
                <a:solidFill>
                  <a:srgbClr val="FF0000"/>
                </a:solidFill>
                <a:latin typeface="华文楷体" panose="02010600040101010101" pitchFamily="2" charset="-122"/>
                <a:ea typeface="华文楷体" panose="02010600040101010101" pitchFamily="2" charset="-122"/>
              </a:rPr>
              <a:t>最后一组</a:t>
            </a:r>
            <a:r>
              <a:rPr lang="zh-CN" altLang="en-US" sz="2400" dirty="0">
                <a:latin typeface="华文楷体" panose="02010600040101010101" pitchFamily="2" charset="-122"/>
                <a:ea typeface="华文楷体" panose="02010600040101010101" pitchFamily="2" charset="-122"/>
              </a:rPr>
              <a:t>白化密钥时</a:t>
            </a:r>
            <a:r>
              <a:rPr lang="zh-CN" altLang="en-US" sz="2400" dirty="0" smtClean="0">
                <a:latin typeface="华文楷体" panose="02010600040101010101" pitchFamily="2" charset="-122"/>
                <a:ea typeface="华文楷体" panose="02010600040101010101" pitchFamily="2" charset="-122"/>
              </a:rPr>
              <a:t>，仅</a:t>
            </a:r>
            <a:r>
              <a:rPr lang="zh-CN" altLang="en-US" sz="2400" dirty="0">
                <a:latin typeface="华文楷体" panose="02010600040101010101" pitchFamily="2" charset="-122"/>
                <a:ea typeface="华文楷体" panose="02010600040101010101" pitchFamily="2" charset="-122"/>
              </a:rPr>
              <a:t>需输出一组解，对</a:t>
            </a:r>
            <a:r>
              <a:rPr lang="zh-CN" altLang="en-US" sz="2400" dirty="0">
                <a:solidFill>
                  <a:srgbClr val="FF0000"/>
                </a:solidFill>
                <a:latin typeface="华文楷体" panose="02010600040101010101" pitchFamily="2" charset="-122"/>
                <a:ea typeface="华文楷体" panose="02010600040101010101" pitchFamily="2" charset="-122"/>
              </a:rPr>
              <a:t>最后一轮</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16</a:t>
            </a:r>
            <a:r>
              <a:rPr lang="zh-CN" altLang="en-US" sz="2400" dirty="0">
                <a:latin typeface="华文楷体" panose="02010600040101010101" pitchFamily="2" charset="-122"/>
                <a:ea typeface="华文楷体" panose="02010600040101010101" pitchFamily="2" charset="-122"/>
              </a:rPr>
              <a:t>个</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盒进行穷举分析，判断该</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盒取值是否唯一。若不唯一，则添加另一对为候选值。</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如此操作搜索空间</a:t>
            </a:r>
            <a:r>
              <a:rPr lang="zh-CN" altLang="en-US" sz="2400" dirty="0">
                <a:latin typeface="华文楷体" panose="02010600040101010101" pitchFamily="2" charset="-122"/>
                <a:ea typeface="华文楷体" panose="02010600040101010101" pitchFamily="2" charset="-122"/>
              </a:rPr>
              <a:t>小于在求解器输出的全部解中搜索。</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且搜索空间随故障影响到的</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盒数量而改变</a:t>
            </a:r>
            <a:r>
              <a:rPr lang="zh-CN" altLang="en-US" sz="2400" dirty="0" smtClean="0">
                <a:latin typeface="华文楷体" panose="02010600040101010101" pitchFamily="2" charset="-122"/>
                <a:ea typeface="华文楷体" panose="02010600040101010101" pitchFamily="2" charset="-122"/>
              </a:rPr>
              <a:t>。若</a:t>
            </a:r>
            <a:r>
              <a:rPr lang="zh-CN" altLang="en-US" sz="2400" dirty="0">
                <a:solidFill>
                  <a:srgbClr val="FF0000"/>
                </a:solidFill>
                <a:latin typeface="华文楷体" panose="02010600040101010101" pitchFamily="2" charset="-122"/>
                <a:ea typeface="华文楷体" panose="02010600040101010101" pitchFamily="2" charset="-122"/>
              </a:rPr>
              <a:t>故障扩散到更多</a:t>
            </a:r>
            <a:r>
              <a:rPr lang="en-US" altLang="zh-CN" sz="2400" dirty="0">
                <a:solidFill>
                  <a:srgbClr val="FF0000"/>
                </a:solidFill>
                <a:latin typeface="华文楷体" panose="02010600040101010101" pitchFamily="2" charset="-122"/>
                <a:ea typeface="华文楷体" panose="02010600040101010101" pitchFamily="2" charset="-122"/>
              </a:rPr>
              <a:t>S</a:t>
            </a:r>
            <a:r>
              <a:rPr lang="zh-CN" altLang="en-US" sz="2400" dirty="0">
                <a:solidFill>
                  <a:srgbClr val="FF0000"/>
                </a:solidFill>
                <a:latin typeface="华文楷体" panose="02010600040101010101" pitchFamily="2" charset="-122"/>
                <a:ea typeface="华文楷体" panose="02010600040101010101" pitchFamily="2" charset="-122"/>
              </a:rPr>
              <a:t>盒</a:t>
            </a:r>
            <a:r>
              <a:rPr lang="zh-CN" altLang="en-US" sz="2400" dirty="0">
                <a:latin typeface="华文楷体" panose="02010600040101010101" pitchFamily="2" charset="-122"/>
                <a:ea typeface="华文楷体" panose="02010600040101010101" pitchFamily="2" charset="-122"/>
              </a:rPr>
              <a:t>，则可能使更多</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盒取值唯一，从而缩小搜索空间。</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994757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50000"/>
              </a:lnSpc>
            </a:pPr>
            <a:r>
              <a:rPr lang="zh-CN" altLang="en-US" dirty="0"/>
              <a:t>在代数解析器方面我们还能做什么（硬件加速）</a:t>
            </a:r>
            <a:endParaRPr lang="en-US" altLang="zh-CN"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7369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代数解析器相关概念</a:t>
            </a:r>
          </a:p>
        </p:txBody>
      </p:sp>
      <p:sp>
        <p:nvSpPr>
          <p:cNvPr id="3" name="内容占位符 2"/>
          <p:cNvSpPr>
            <a:spLocks noGrp="1"/>
          </p:cNvSpPr>
          <p:nvPr>
            <p:ph idx="1"/>
          </p:nvPr>
        </p:nvSpPr>
        <p:spPr/>
        <p:txBody>
          <a:bodyPr/>
          <a:lstStyle/>
          <a:p>
            <a:pPr>
              <a:lnSpc>
                <a:spcPct val="150000"/>
              </a:lnSpc>
            </a:pPr>
            <a:endParaRPr lang="en-US" altLang="zh-CN" dirty="0"/>
          </a:p>
          <a:p>
            <a:endParaRPr lang="zh-CN" altLang="en-US" dirty="0"/>
          </a:p>
        </p:txBody>
      </p:sp>
    </p:spTree>
    <p:extLst>
      <p:ext uri="{BB962C8B-B14F-4D97-AF65-F5344CB8AC3E}">
        <p14:creationId xmlns:p14="http://schemas.microsoft.com/office/powerpoint/2010/main" val="287138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CNF</a:t>
            </a:r>
            <a:r>
              <a:rPr lang="zh-CN" altLang="en-US" dirty="0"/>
              <a:t>形式</a:t>
            </a:r>
          </a:p>
        </p:txBody>
      </p:sp>
      <p:sp>
        <p:nvSpPr>
          <p:cNvPr id="3" name="内容占位符 2"/>
          <p:cNvSpPr>
            <a:spLocks noGrp="1"/>
          </p:cNvSpPr>
          <p:nvPr>
            <p:ph idx="1"/>
          </p:nvPr>
        </p:nvSpPr>
        <p:spPr/>
        <p:txBody>
          <a:bodyPr/>
          <a:lstStyle/>
          <a:p>
            <a:pPr>
              <a:lnSpc>
                <a:spcPct val="150000"/>
              </a:lnSpc>
            </a:pPr>
            <a:r>
              <a:rPr lang="zh-CN" altLang="en-US" dirty="0"/>
              <a:t>字：一个布尔变量或一个布尔变量的取反：</a:t>
            </a:r>
            <a:r>
              <a:rPr lang="en-US" altLang="zh-CN" dirty="0"/>
              <a:t>x</a:t>
            </a:r>
            <a:r>
              <a:rPr lang="en-US" altLang="zh-CN" baseline="-25000" dirty="0"/>
              <a:t>1</a:t>
            </a:r>
            <a:r>
              <a:rPr lang="en-US" altLang="zh-CN" dirty="0"/>
              <a:t>,¬x</a:t>
            </a:r>
            <a:r>
              <a:rPr lang="en-US" altLang="zh-CN" baseline="-25000" dirty="0"/>
              <a:t>2</a:t>
            </a:r>
          </a:p>
          <a:p>
            <a:pPr>
              <a:lnSpc>
                <a:spcPct val="150000"/>
              </a:lnSpc>
            </a:pPr>
            <a:r>
              <a:rPr lang="zh-CN" altLang="en-US" dirty="0"/>
              <a:t>子句：一些字的“或”（析取）（布尔加）</a:t>
            </a:r>
            <a:endParaRPr lang="en-US" altLang="zh-CN" dirty="0"/>
          </a:p>
          <a:p>
            <a:pPr>
              <a:lnSpc>
                <a:spcPct val="150000"/>
              </a:lnSpc>
            </a:pPr>
            <a:r>
              <a:rPr lang="zh-CN" altLang="en-US" dirty="0"/>
              <a:t>合取范式</a:t>
            </a:r>
            <a:r>
              <a:rPr lang="en-US" altLang="zh-CN" dirty="0"/>
              <a:t>(CNF)</a:t>
            </a:r>
            <a:r>
              <a:rPr lang="zh-CN" altLang="en-US" dirty="0"/>
              <a:t>：一些子句的“与”（合取）构成的布尔公式</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p:txBody>
      </p:sp>
      <p:sp>
        <p:nvSpPr>
          <p:cNvPr id="4" name="矩形 3"/>
          <p:cNvSpPr/>
          <p:nvPr/>
        </p:nvSpPr>
        <p:spPr>
          <a:xfrm>
            <a:off x="0" y="4607302"/>
            <a:ext cx="2944092" cy="646331"/>
          </a:xfrm>
          <a:prstGeom prst="rect">
            <a:avLst/>
          </a:prstGeom>
        </p:spPr>
        <p:txBody>
          <a:bodyPr wrap="square">
            <a:spAutoFit/>
          </a:bodyPr>
          <a:lstStyle/>
          <a:p>
            <a:r>
              <a:rPr lang="en-US" altLang="zh-CN" sz="3600" i="1" dirty="0">
                <a:latin typeface="CMMI12"/>
              </a:rPr>
              <a:t>a </a:t>
            </a:r>
            <a:r>
              <a:rPr lang="en-US" altLang="zh-CN" sz="3600" dirty="0">
                <a:latin typeface="CMR12"/>
              </a:rPr>
              <a:t>= </a:t>
            </a:r>
            <a:r>
              <a:rPr lang="en-US" altLang="zh-CN" sz="3600" i="1" dirty="0">
                <a:latin typeface="CMMI12"/>
              </a:rPr>
              <a:t>x</a:t>
            </a:r>
            <a:r>
              <a:rPr lang="en-US" altLang="zh-CN" b="0" i="0" u="none" strike="noStrike" baseline="0" dirty="0">
                <a:latin typeface="CMR8"/>
              </a:rPr>
              <a:t>1</a:t>
            </a:r>
            <a:r>
              <a:rPr lang="en-US" altLang="zh-CN" sz="3600" i="1" dirty="0">
                <a:latin typeface="CMMI12"/>
              </a:rPr>
              <a:t>x</a:t>
            </a:r>
            <a:r>
              <a:rPr lang="en-US" altLang="zh-CN" b="0" i="0" u="none" strike="noStrike" baseline="0" dirty="0">
                <a:latin typeface="CMR8"/>
              </a:rPr>
              <a:t>2</a:t>
            </a:r>
            <a:r>
              <a:rPr lang="en-US" altLang="zh-CN" sz="3600" i="1" dirty="0">
                <a:latin typeface="CMMI12"/>
              </a:rPr>
              <a:t>x</a:t>
            </a:r>
            <a:r>
              <a:rPr lang="en-US" altLang="zh-CN" b="0" i="0" u="none" strike="noStrike" baseline="0" dirty="0">
                <a:latin typeface="CMR8"/>
              </a:rPr>
              <a:t>3</a:t>
            </a:r>
            <a:r>
              <a:rPr lang="en-US" altLang="zh-CN" sz="3600" i="1" dirty="0">
                <a:latin typeface="CMMI12"/>
              </a:rPr>
              <a:t>x</a:t>
            </a:r>
            <a:r>
              <a:rPr lang="en-US" altLang="zh-CN" b="0" i="0" u="none" strike="noStrike" baseline="0" dirty="0">
                <a:latin typeface="CMR8"/>
              </a:rPr>
              <a:t>4</a:t>
            </a:r>
            <a:endParaRPr lang="zh-CN" altLang="en-US" sz="3600" dirty="0"/>
          </a:p>
        </p:txBody>
      </p:sp>
      <p:cxnSp>
        <p:nvCxnSpPr>
          <p:cNvPr id="5" name="直接箭头连接符 4"/>
          <p:cNvCxnSpPr/>
          <p:nvPr/>
        </p:nvCxnSpPr>
        <p:spPr>
          <a:xfrm>
            <a:off x="2379691" y="5028880"/>
            <a:ext cx="11988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3578491" y="4719275"/>
            <a:ext cx="8440328" cy="619211"/>
          </a:xfrm>
          <a:prstGeom prst="rect">
            <a:avLst/>
          </a:prstGeom>
        </p:spPr>
      </p:pic>
      <p:sp>
        <p:nvSpPr>
          <p:cNvPr id="7" name="矩形 6"/>
          <p:cNvSpPr/>
          <p:nvPr/>
        </p:nvSpPr>
        <p:spPr>
          <a:xfrm>
            <a:off x="6079877" y="5253633"/>
            <a:ext cx="2834430"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CNF</a:t>
            </a:r>
            <a:r>
              <a:rPr lang="zh-CN" altLang="en-US" sz="5400" dirty="0">
                <a:ln w="0"/>
                <a:solidFill>
                  <a:schemeClr val="accent1"/>
                </a:solidFill>
                <a:effectLst>
                  <a:outerShdw blurRad="38100" dist="25400" dir="5400000" algn="ctr" rotWithShape="0">
                    <a:srgbClr val="6E747A">
                      <a:alpha val="43000"/>
                    </a:srgbClr>
                  </a:outerShdw>
                </a:effectLst>
              </a:rPr>
              <a:t>形式</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5635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a:t>
            </a:r>
            <a:r>
              <a:rPr lang="zh-CN" altLang="en-US" dirty="0"/>
              <a:t>问题</a:t>
            </a:r>
          </a:p>
        </p:txBody>
      </p:sp>
      <p:sp>
        <p:nvSpPr>
          <p:cNvPr id="3" name="内容占位符 2"/>
          <p:cNvSpPr>
            <a:spLocks noGrp="1"/>
          </p:cNvSpPr>
          <p:nvPr>
            <p:ph idx="1"/>
          </p:nvPr>
        </p:nvSpPr>
        <p:spPr/>
        <p:txBody>
          <a:bodyPr>
            <a:normAutofit/>
          </a:bodyPr>
          <a:lstStyle/>
          <a:p>
            <a:pPr>
              <a:lnSpc>
                <a:spcPct val="150000"/>
              </a:lnSpc>
              <a:buFont typeface="Wingdings" panose="05000000000000000000" pitchFamily="2" charset="2"/>
              <a:buChar char="l"/>
            </a:pPr>
            <a:r>
              <a:rPr lang="zh-CN" altLang="en-US" dirty="0"/>
              <a:t>可满足性问题</a:t>
            </a:r>
            <a:r>
              <a:rPr lang="en-US" altLang="zh-CN" dirty="0"/>
              <a:t>(The propositional satisfiability problem, </a:t>
            </a:r>
            <a:r>
              <a:rPr lang="en-US" altLang="zh-CN" dirty="0" smtClean="0"/>
              <a:t>SAT)</a:t>
            </a:r>
            <a:endParaRPr lang="en-US" altLang="zh-CN" dirty="0"/>
          </a:p>
          <a:p>
            <a:pPr>
              <a:lnSpc>
                <a:spcPct val="150000"/>
              </a:lnSpc>
              <a:buFont typeface="Wingdings" panose="05000000000000000000" pitchFamily="2" charset="2"/>
              <a:buChar char="l"/>
            </a:pPr>
            <a:r>
              <a:rPr lang="en-US" altLang="zh-CN" dirty="0"/>
              <a:t>SAT</a:t>
            </a:r>
            <a:r>
              <a:rPr lang="zh-CN" altLang="en-US" dirty="0"/>
              <a:t>问题用于判断布尔逻辑公式是否存在一组满足解或者求所有的满足解</a:t>
            </a:r>
            <a:endParaRPr lang="en-US" altLang="zh-CN" dirty="0"/>
          </a:p>
          <a:p>
            <a:pPr>
              <a:lnSpc>
                <a:spcPct val="150000"/>
              </a:lnSpc>
            </a:pPr>
            <a:r>
              <a:rPr lang="zh-CN" altLang="en-US" dirty="0"/>
              <a:t>是第一个被证明的</a:t>
            </a:r>
            <a:r>
              <a:rPr lang="en-US" altLang="zh-CN" dirty="0"/>
              <a:t>NP</a:t>
            </a:r>
            <a:r>
              <a:rPr lang="zh-CN" altLang="en-US" dirty="0"/>
              <a:t>问题</a:t>
            </a:r>
            <a:endParaRPr lang="en-US" altLang="zh-CN" dirty="0"/>
          </a:p>
          <a:p>
            <a:pPr>
              <a:lnSpc>
                <a:spcPct val="150000"/>
              </a:lnSpc>
              <a:buFont typeface="Wingdings" panose="05000000000000000000" pitchFamily="2" charset="2"/>
              <a:buChar char="l"/>
            </a:pPr>
            <a:r>
              <a:rPr lang="en-US" altLang="zh-CN" dirty="0"/>
              <a:t>NP</a:t>
            </a:r>
            <a:r>
              <a:rPr lang="zh-CN" altLang="en-US" dirty="0"/>
              <a:t>问题（就是能在多项式时间验证答案正确与否的问题）</a:t>
            </a:r>
          </a:p>
          <a:p>
            <a:endParaRPr lang="zh-CN" altLang="en-US" dirty="0"/>
          </a:p>
        </p:txBody>
      </p:sp>
    </p:spTree>
    <p:extLst>
      <p:ext uri="{BB962C8B-B14F-4D97-AF65-F5344CB8AC3E}">
        <p14:creationId xmlns:p14="http://schemas.microsoft.com/office/powerpoint/2010/main" val="138571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a:t>
            </a:r>
            <a:r>
              <a:rPr lang="zh-CN" altLang="en-US" dirty="0"/>
              <a:t>问题</a:t>
            </a:r>
          </a:p>
        </p:txBody>
      </p:sp>
      <p:sp>
        <p:nvSpPr>
          <p:cNvPr id="3" name="内容占位符 2"/>
          <p:cNvSpPr>
            <a:spLocks noGrp="1"/>
          </p:cNvSpPr>
          <p:nvPr>
            <p:ph idx="1"/>
          </p:nvPr>
        </p:nvSpPr>
        <p:spPr/>
        <p:txBody>
          <a:bodyPr/>
          <a:lstStyle/>
          <a:p>
            <a:pPr>
              <a:lnSpc>
                <a:spcPct val="150000"/>
              </a:lnSpc>
            </a:pPr>
            <a:r>
              <a:rPr lang="zh-CN" altLang="en-US" dirty="0"/>
              <a:t>可满足性问题可以描述为：</a:t>
            </a:r>
            <a:endParaRPr lang="en-US" altLang="zh-CN" dirty="0"/>
          </a:p>
          <a:p>
            <a:pPr>
              <a:lnSpc>
                <a:spcPct val="150000"/>
              </a:lnSpc>
            </a:pPr>
            <a:r>
              <a:rPr lang="zh-CN" altLang="en-US" dirty="0"/>
              <a:t>给一个布尔命题公式，找到一组变量的赋值使得该命题公式为 真（即公式可满足），或证明不可能为 真（即不可满足）</a:t>
            </a:r>
            <a:r>
              <a:rPr lang="zh-CN" altLang="en-US" dirty="0" smtClean="0"/>
              <a:t>。</a:t>
            </a:r>
            <a:endParaRPr lang="en-US" altLang="zh-CN" dirty="0" smtClean="0"/>
          </a:p>
          <a:p>
            <a:pPr>
              <a:lnSpc>
                <a:spcPct val="150000"/>
              </a:lnSpc>
            </a:pPr>
            <a:endParaRPr lang="en-US" altLang="zh-CN" dirty="0"/>
          </a:p>
          <a:p>
            <a:pPr>
              <a:lnSpc>
                <a:spcPct val="150000"/>
              </a:lnSpc>
            </a:pPr>
            <a:r>
              <a:rPr lang="zh-CN" altLang="en-US" dirty="0" smtClean="0"/>
              <a:t>可满足性问题的全解问题：给定一个</a:t>
            </a:r>
            <a:r>
              <a:rPr lang="en-US" altLang="zh-CN" dirty="0" smtClean="0"/>
              <a:t>CNF</a:t>
            </a:r>
            <a:r>
              <a:rPr lang="zh-CN" altLang="en-US" dirty="0" smtClean="0"/>
              <a:t>，产生全部</a:t>
            </a:r>
            <a:r>
              <a:rPr lang="en-US" altLang="zh-CN" dirty="0" smtClean="0"/>
              <a:t>/</a:t>
            </a:r>
            <a:r>
              <a:rPr lang="zh-CN" altLang="en-US" dirty="0" smtClean="0"/>
              <a:t>部分满意的赋值。</a:t>
            </a:r>
            <a:endParaRPr lang="en-US" altLang="zh-CN" dirty="0" smtClean="0"/>
          </a:p>
          <a:p>
            <a:pPr>
              <a:lnSpc>
                <a:spcPct val="150000"/>
              </a:lnSpc>
            </a:pPr>
            <a:r>
              <a:rPr lang="en-US" altLang="zh-CN" dirty="0" smtClean="0"/>
              <a:t>SAT</a:t>
            </a:r>
            <a:r>
              <a:rPr lang="zh-CN" altLang="en-US" dirty="0" smtClean="0"/>
              <a:t>全解求解器相较于普通求解器，只能求解变量较少的实例</a:t>
            </a:r>
            <a:endParaRPr lang="en-US" altLang="zh-CN" dirty="0"/>
          </a:p>
          <a:p>
            <a:endParaRPr lang="zh-CN" altLang="en-US" dirty="0"/>
          </a:p>
        </p:txBody>
      </p:sp>
    </p:spTree>
    <p:extLst>
      <p:ext uri="{BB962C8B-B14F-4D97-AF65-F5344CB8AC3E}">
        <p14:creationId xmlns:p14="http://schemas.microsoft.com/office/powerpoint/2010/main" val="213737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电路可满足性问题</a:t>
            </a:r>
          </a:p>
        </p:txBody>
      </p:sp>
      <p:sp>
        <p:nvSpPr>
          <p:cNvPr id="3" name="内容占位符 2"/>
          <p:cNvSpPr>
            <a:spLocks noGrp="1"/>
          </p:cNvSpPr>
          <p:nvPr>
            <p:ph idx="1"/>
          </p:nvPr>
        </p:nvSpPr>
        <p:spPr/>
        <p:txBody>
          <a:bodyPr/>
          <a:lstStyle/>
          <a:p>
            <a:r>
              <a:rPr lang="zh-CN" altLang="en-US" dirty="0"/>
              <a:t>电路可满足性问题是最著名的</a:t>
            </a:r>
            <a:r>
              <a:rPr lang="en-US" altLang="zh-CN" dirty="0"/>
              <a:t>NP</a:t>
            </a:r>
            <a:r>
              <a:rPr lang="zh-CN" altLang="en-US" dirty="0"/>
              <a:t>完全问题之一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对一个特定的电路，能否找到一组输入，使得电路的输出为</a:t>
            </a:r>
            <a:r>
              <a:rPr lang="en-US" altLang="zh-CN" dirty="0"/>
              <a:t>T</a:t>
            </a:r>
            <a:endParaRPr lang="zh-CN" altLang="en-US" dirty="0"/>
          </a:p>
        </p:txBody>
      </p:sp>
      <p:pic>
        <p:nvPicPr>
          <p:cNvPr id="4" name="图片 3"/>
          <p:cNvPicPr>
            <a:picLocks noChangeAspect="1"/>
          </p:cNvPicPr>
          <p:nvPr/>
        </p:nvPicPr>
        <p:blipFill>
          <a:blip r:embed="rId3"/>
          <a:stretch>
            <a:fillRect/>
          </a:stretch>
        </p:blipFill>
        <p:spPr>
          <a:xfrm>
            <a:off x="2199005" y="2610831"/>
            <a:ext cx="5474414" cy="2287359"/>
          </a:xfrm>
          <a:prstGeom prst="rect">
            <a:avLst/>
          </a:prstGeom>
        </p:spPr>
      </p:pic>
    </p:spTree>
    <p:extLst>
      <p:ext uri="{BB962C8B-B14F-4D97-AF65-F5344CB8AC3E}">
        <p14:creationId xmlns:p14="http://schemas.microsoft.com/office/powerpoint/2010/main" val="152845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代数解析器相关概念</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dirty="0"/>
              <a:t>数学求解角度：基于冲突驱动，子句学习</a:t>
            </a:r>
            <a:r>
              <a:rPr lang="en-US" altLang="zh-CN" dirty="0"/>
              <a:t>(the conflict-</a:t>
            </a:r>
            <a:r>
              <a:rPr lang="en-US" altLang="zh-CN" dirty="0" err="1"/>
              <a:t>driven,clause</a:t>
            </a:r>
            <a:r>
              <a:rPr lang="en-US" altLang="zh-CN" dirty="0"/>
              <a:t>-learning</a:t>
            </a:r>
            <a:r>
              <a:rPr lang="zh-CN" altLang="en-US" dirty="0"/>
              <a:t>，简称</a:t>
            </a:r>
            <a:r>
              <a:rPr lang="en-US" altLang="zh-CN" dirty="0"/>
              <a:t>CDCL)</a:t>
            </a:r>
          </a:p>
          <a:p>
            <a:pPr>
              <a:lnSpc>
                <a:spcPct val="150000"/>
              </a:lnSpc>
              <a:buFont typeface="Wingdings" panose="05000000000000000000" pitchFamily="2" charset="2"/>
              <a:buChar char="l"/>
            </a:pPr>
            <a:r>
              <a:rPr lang="zh-CN" altLang="en-US" dirty="0"/>
              <a:t>利用计算机的计算能力设计求解器，高效率的伪遍历</a:t>
            </a:r>
            <a:r>
              <a:rPr lang="zh-CN" altLang="en-US" dirty="0" smtClean="0"/>
              <a:t>排除</a:t>
            </a:r>
            <a:endParaRPr lang="en-US" altLang="zh-CN" dirty="0" smtClean="0"/>
          </a:p>
          <a:p>
            <a:pPr>
              <a:lnSpc>
                <a:spcPct val="150000"/>
              </a:lnSpc>
              <a:buFont typeface="Wingdings" panose="05000000000000000000" pitchFamily="2" charset="2"/>
              <a:buChar char="l"/>
            </a:pPr>
            <a:r>
              <a:rPr lang="zh-CN" altLang="en-US" dirty="0" smtClean="0"/>
              <a:t>计算机上的求解框架：基于</a:t>
            </a:r>
            <a:r>
              <a:rPr lang="en-US" altLang="zh-CN" dirty="0" smtClean="0"/>
              <a:t>DPLL</a:t>
            </a:r>
            <a:r>
              <a:rPr lang="zh-CN" altLang="en-US" dirty="0" smtClean="0"/>
              <a:t>框架；基于组合</a:t>
            </a:r>
            <a:r>
              <a:rPr lang="en-US" altLang="zh-CN" dirty="0" smtClean="0"/>
              <a:t>(portfolio)</a:t>
            </a:r>
            <a:r>
              <a:rPr lang="zh-CN" altLang="en-US" dirty="0" smtClean="0"/>
              <a:t>；端到端基于深度神经网络；</a:t>
            </a:r>
            <a:endParaRPr lang="zh-CN" altLang="en-US" dirty="0"/>
          </a:p>
          <a:p>
            <a:pPr>
              <a:lnSpc>
                <a:spcPct val="150000"/>
              </a:lnSpc>
            </a:pPr>
            <a:endParaRPr lang="en-US" altLang="zh-CN" dirty="0"/>
          </a:p>
          <a:p>
            <a:pPr>
              <a:lnSpc>
                <a:spcPct val="150000"/>
              </a:lnSpc>
            </a:pPr>
            <a:endParaRPr lang="en-US" altLang="zh-CN" dirty="0"/>
          </a:p>
        </p:txBody>
      </p:sp>
    </p:spTree>
    <p:extLst>
      <p:ext uri="{BB962C8B-B14F-4D97-AF65-F5344CB8AC3E}">
        <p14:creationId xmlns:p14="http://schemas.microsoft.com/office/powerpoint/2010/main" val="3308950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985</TotalTime>
  <Words>1799</Words>
  <Application>Microsoft Office PowerPoint</Application>
  <PresentationFormat>宽屏</PresentationFormat>
  <Paragraphs>202</Paragraphs>
  <Slides>31</Slides>
  <Notes>14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50" baseType="lpstr">
      <vt:lpstr>CMMI12</vt:lpstr>
      <vt:lpstr>CMR12</vt:lpstr>
      <vt:lpstr>CMR8</vt:lpstr>
      <vt:lpstr>等线</vt:lpstr>
      <vt:lpstr>仿宋</vt:lpstr>
      <vt:lpstr>华文仿宋</vt:lpstr>
      <vt:lpstr>华文楷体</vt:lpstr>
      <vt:lpstr>宋体</vt:lpstr>
      <vt:lpstr>微软雅黑</vt:lpstr>
      <vt:lpstr>Arial</vt:lpstr>
      <vt:lpstr>Cambria Math</vt:lpstr>
      <vt:lpstr>Times New Roman</vt:lpstr>
      <vt:lpstr>Tw Cen MT</vt:lpstr>
      <vt:lpstr>Tw Cen MT Condensed</vt:lpstr>
      <vt:lpstr>Wingdings</vt:lpstr>
      <vt:lpstr>Wingdings 3</vt:lpstr>
      <vt:lpstr>积分</vt:lpstr>
      <vt:lpstr>MathType 7.0 Equation</vt:lpstr>
      <vt:lpstr>Visio</vt:lpstr>
      <vt:lpstr>代数解析器及其密码学领域 的应用与优化</vt:lpstr>
      <vt:lpstr>为什么</vt:lpstr>
      <vt:lpstr>什么是代数解析器</vt:lpstr>
      <vt:lpstr>代数解析器相关概念</vt:lpstr>
      <vt:lpstr>CNF形式</vt:lpstr>
      <vt:lpstr>SAT问题</vt:lpstr>
      <vt:lpstr>SAT问题</vt:lpstr>
      <vt:lpstr>电路可满足性问题</vt:lpstr>
      <vt:lpstr>代数解析器相关概念</vt:lpstr>
      <vt:lpstr>搜寻可满足解</vt:lpstr>
      <vt:lpstr>暴力穷举 vs SAT求解</vt:lpstr>
      <vt:lpstr>代数解析器解决什么问题</vt:lpstr>
      <vt:lpstr>PowerPoint 演示文稿</vt:lpstr>
      <vt:lpstr>密码学中代数解析器的应用</vt:lpstr>
      <vt:lpstr>密码学中代数解析器的应用</vt:lpstr>
      <vt:lpstr>代数密码分析</vt:lpstr>
      <vt:lpstr>代数密码分析</vt:lpstr>
      <vt:lpstr>加密算法（PRESENT算法）</vt:lpstr>
      <vt:lpstr>S盒代换操作的等效表示</vt:lpstr>
      <vt:lpstr>算法转化</vt:lpstr>
      <vt:lpstr>相关工作</vt:lpstr>
      <vt:lpstr>结合旁路分析与故障分析</vt:lpstr>
      <vt:lpstr>结合旁路分析与故障分析</vt:lpstr>
      <vt:lpstr>结合旁路分析与故障分析</vt:lpstr>
      <vt:lpstr>结合旁路分析与故障分析</vt:lpstr>
      <vt:lpstr>结果分析</vt:lpstr>
      <vt:lpstr>方案优化</vt:lpstr>
      <vt:lpstr>方案优化</vt:lpstr>
      <vt:lpstr>方案优化</vt:lpstr>
      <vt:lpstr>方案优化</vt:lpstr>
      <vt:lpstr>在代数解析器方面我们还能做什么（硬件加速）</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代数解析器在密码学领域的应用与优化</dc:title>
  <dc:creator>杨 博麟</dc:creator>
  <cp:lastModifiedBy>杨 博麟</cp:lastModifiedBy>
  <cp:revision>105</cp:revision>
  <dcterms:created xsi:type="dcterms:W3CDTF">2019-11-22T06:52:38Z</dcterms:created>
  <dcterms:modified xsi:type="dcterms:W3CDTF">2019-11-26T03:46:51Z</dcterms:modified>
</cp:coreProperties>
</file>