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02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C30D-06B2-4F50-B0FC-7D6F69F21F8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F8555-AABE-4ED4-970F-911EF17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8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8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香农从数学的角度来说，要破解一个好的加密算法，工作量和破解一个相同复杂度的方程组相等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8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按照老师交给我们的思路，研究生要找到问题并解决问题，找到问题的本质。这里也用问题来开场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两种角度理解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7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1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如果要用</a:t>
            </a:r>
            <a:r>
              <a:rPr lang="en-US" altLang="zh-CN" dirty="0" smtClean="0"/>
              <a:t>CNF</a:t>
            </a:r>
            <a:r>
              <a:rPr lang="zh-CN" altLang="en-US" dirty="0" smtClean="0"/>
              <a:t>形式来描述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的关系，则需要右边这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个子句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CNF</a:t>
            </a:r>
            <a:r>
              <a:rPr lang="zh-CN" altLang="en-US" dirty="0"/>
              <a:t>是可满足的，代表该</a:t>
            </a:r>
            <a:r>
              <a:rPr lang="en-US" altLang="zh-CN" dirty="0"/>
              <a:t>CNF</a:t>
            </a:r>
            <a:r>
              <a:rPr lang="zh-CN" altLang="en-US" dirty="0"/>
              <a:t>中所有子句是可满足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6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给大家简单解释一下</a:t>
            </a:r>
            <a:endParaRPr lang="en-US" altLang="zh-CN" dirty="0"/>
          </a:p>
          <a:p>
            <a:r>
              <a:rPr lang="zh-CN" altLang="en-US" dirty="0"/>
              <a:t>简单讲就是求解时间跟输入变量规模大小相关，是变量数目</a:t>
            </a:r>
            <a:r>
              <a:rPr lang="en-US" altLang="zh-CN" dirty="0"/>
              <a:t>n</a:t>
            </a:r>
            <a:r>
              <a:rPr lang="zh-CN" altLang="en-US" dirty="0"/>
              <a:t>的多项式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0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这个可满足性问题，最早就是由电路可满足性问题抽象而来的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3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追问完相关基础问题后，再回头关注一下代数解析器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9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在搜索相关文献的时候搜到本校一篇博士论文，就是结合可满足性问题与电路等价性验证的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2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55" y="1554480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1436" y="3886201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21178" y="4241641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9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65176" indent="-137160">
              <a:buClrTx/>
              <a:buFont typeface="Wingdings" panose="05000000000000000000" pitchFamily="2" charset="2"/>
              <a:buChar char="l"/>
              <a:defRPr/>
            </a:lvl2pPr>
            <a:lvl3pPr>
              <a:buClrTx/>
              <a:defRPr/>
            </a:lvl3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1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8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BBA1E7-AF4F-4C39-B464-6F0900B997F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854" y="1554480"/>
            <a:ext cx="9293543" cy="1463040"/>
          </a:xfrm>
        </p:spPr>
        <p:txBody>
          <a:bodyPr/>
          <a:lstStyle/>
          <a:p>
            <a:r>
              <a:rPr lang="zh-CN" altLang="en-US" dirty="0"/>
              <a:t>代数解析器及其密码学</a:t>
            </a:r>
            <a:r>
              <a:rPr lang="zh-CN" altLang="en-US" dirty="0" smtClean="0"/>
              <a:t>领域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</a:t>
            </a:r>
            <a:r>
              <a:rPr lang="zh-CN" altLang="en-US" dirty="0"/>
              <a:t>应用与优化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32808" y="3931976"/>
            <a:ext cx="4477447" cy="16557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杨博麟</a:t>
            </a:r>
          </a:p>
        </p:txBody>
      </p:sp>
    </p:spTree>
    <p:extLst>
      <p:ext uri="{BB962C8B-B14F-4D97-AF65-F5344CB8AC3E}">
        <p14:creationId xmlns:p14="http://schemas.microsoft.com/office/powerpoint/2010/main" val="40593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搜寻可满足解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高效率的伪遍历排除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78" y="2596509"/>
            <a:ext cx="7395788" cy="3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暴力穷举 </a:t>
            </a:r>
            <a:r>
              <a:rPr lang="en-US" altLang="zh-CN" dirty="0" smtClean="0"/>
              <a:t>vs SAT</a:t>
            </a:r>
            <a:r>
              <a:rPr lang="zh-CN" altLang="en-US" dirty="0" smtClean="0"/>
              <a:t>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对某一候选值进行全部过程计算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验证失败后抛弃全部过程，重新开始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基于上述</a:t>
            </a:r>
            <a:r>
              <a:rPr lang="en-US" altLang="zh-CN" dirty="0" smtClean="0"/>
              <a:t>CDCL</a:t>
            </a:r>
            <a:r>
              <a:rPr lang="zh-CN" altLang="en-US" dirty="0" smtClean="0"/>
              <a:t>方法建立搜索空间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变量冲突出现时，产生一个冲突子句</a:t>
            </a:r>
            <a:r>
              <a:rPr lang="zh-CN" altLang="en-US" dirty="0"/>
              <a:t>，</a:t>
            </a:r>
            <a:r>
              <a:rPr lang="zh-CN" altLang="en-US" dirty="0" smtClean="0"/>
              <a:t>认证此部分空间无需再搜索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基于此空间，直接对下部分空间进行搜索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014E9-FEAF-4C7D-8467-67C2F305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代数解析器解决什么问题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79FDE-C2E0-42AD-9524-E8C30476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变量规模大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子句规模大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现实场景（电路正确性问题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密码学领域相关问题求解（</a:t>
            </a:r>
            <a:r>
              <a:rPr lang="en-US" altLang="zh-CN" dirty="0" err="1" smtClean="0"/>
              <a:t>CryptoMiniSAT</a:t>
            </a:r>
            <a:r>
              <a:rPr lang="zh-CN" altLang="en-US" dirty="0" smtClean="0"/>
              <a:t>求解器）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7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EE43-3B5F-4FE7-BD3A-5546327F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B674-9393-4687-9209-B7DA2C1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094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A2649-2794-45E2-855D-42F560B9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50" y="124719"/>
            <a:ext cx="5392221" cy="66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密码学中代数</a:t>
            </a:r>
            <a:r>
              <a:rPr lang="zh-CN" altLang="en-US" dirty="0"/>
              <a:t>解析</a:t>
            </a:r>
            <a:r>
              <a:rPr lang="zh-CN" altLang="en-US" dirty="0" smtClean="0"/>
              <a:t>器的应用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007"/>
          <a:stretch/>
        </p:blipFill>
        <p:spPr>
          <a:xfrm>
            <a:off x="1024128" y="2208779"/>
            <a:ext cx="6953739" cy="35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代数密码分析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zh-CN" altLang="zh-CN" dirty="0"/>
              <a:t>针对加密算法进行代数分析，主要工作由两部分组成：</a:t>
            </a:r>
            <a:endParaRPr lang="en-US" altLang="zh-CN" dirty="0"/>
          </a:p>
          <a:p>
            <a:pPr lvl="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第一步构建加密算法等价的代数方程组；</a:t>
            </a:r>
            <a:endParaRPr lang="en-US" altLang="zh-CN" dirty="0"/>
          </a:p>
          <a:p>
            <a:pPr lvl="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第二步求解该方程组并利用解得的中间变量，恢复加密算法中的密钥等信息。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代数密码分析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通常采用的求解方法有两种：</a:t>
            </a: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0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Grobner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的求解方法，此理论可以有效将多元多项式进行降阶处理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转化为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可满足性（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Satisfiability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）问题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SAT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），即寻找是否存在满足限定要求的布尔变量的取值集合。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</a:t>
            </a:r>
            <a:endParaRPr lang="zh-CN" altLang="en-US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F9CD6884-85E1-4EDD-A2F3-668CC1E0E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84832"/>
            <a:ext cx="76771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什么是代数解析器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代数解析器相关的概念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代数解析器解决什么问题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为什么密码学中可以用代数解析器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在代数解析器方面我们还能做什么（硬件加速）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0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什么是代数解析器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判断</a:t>
            </a:r>
            <a:r>
              <a:rPr lang="en-US" altLang="zh-CN" dirty="0">
                <a:solidFill>
                  <a:srgbClr val="FF0000"/>
                </a:solidFill>
              </a:rPr>
              <a:t>CNF</a:t>
            </a:r>
            <a:r>
              <a:rPr lang="zh-CN" altLang="en-US" dirty="0">
                <a:solidFill>
                  <a:srgbClr val="FF0000"/>
                </a:solidFill>
              </a:rPr>
              <a:t>公式</a:t>
            </a:r>
            <a:r>
              <a:rPr lang="zh-CN" altLang="en-US" dirty="0"/>
              <a:t>是否为真的工具被称为</a:t>
            </a:r>
            <a:r>
              <a:rPr lang="en-US" altLang="zh-CN" dirty="0"/>
              <a:t>SAT</a:t>
            </a:r>
            <a:r>
              <a:rPr lang="zh-CN" altLang="en-US" dirty="0"/>
              <a:t>求解器</a:t>
            </a:r>
            <a:r>
              <a:rPr lang="en-US" altLang="zh-CN" dirty="0"/>
              <a:t>(</a:t>
            </a:r>
            <a:r>
              <a:rPr lang="zh-CN" altLang="en-US" dirty="0"/>
              <a:t>自动化工具角度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解决</a:t>
            </a:r>
            <a:r>
              <a:rPr lang="en-US" altLang="zh-CN" dirty="0"/>
              <a:t>SAT</a:t>
            </a:r>
            <a:r>
              <a:rPr lang="zh-CN" altLang="en-US" dirty="0"/>
              <a:t>问题的求解</a:t>
            </a:r>
            <a:r>
              <a:rPr lang="zh-CN" altLang="en-US" dirty="0" smtClean="0"/>
              <a:t>工具，</a:t>
            </a:r>
            <a:r>
              <a:rPr lang="en-US" altLang="zh-CN" dirty="0"/>
              <a:t>SAT</a:t>
            </a:r>
            <a:r>
              <a:rPr lang="zh-CN" altLang="en-US" dirty="0"/>
              <a:t>问题的</a:t>
            </a:r>
            <a:r>
              <a:rPr lang="zh-CN" altLang="en-US" dirty="0">
                <a:solidFill>
                  <a:srgbClr val="FF0000"/>
                </a:solidFill>
              </a:rPr>
              <a:t>布尔公式</a:t>
            </a:r>
            <a:r>
              <a:rPr lang="zh-CN" altLang="en-US" dirty="0"/>
              <a:t>的标准形式是</a:t>
            </a:r>
            <a:r>
              <a:rPr lang="zh-CN" altLang="en-US" dirty="0">
                <a:solidFill>
                  <a:srgbClr val="FF0000"/>
                </a:solidFill>
              </a:rPr>
              <a:t>合取范式（</a:t>
            </a:r>
            <a:r>
              <a:rPr lang="en-US" altLang="zh-CN" dirty="0">
                <a:solidFill>
                  <a:srgbClr val="FF0000"/>
                </a:solidFill>
              </a:rPr>
              <a:t>CNF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7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代数解析器相关概念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3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CNF</a:t>
            </a:r>
            <a:r>
              <a:rPr lang="zh-CN" altLang="en-US" dirty="0"/>
              <a:t>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字：一个布尔变量或一个布尔变量</a:t>
            </a:r>
            <a:r>
              <a:rPr lang="zh-CN" altLang="en-US" dirty="0" smtClean="0"/>
              <a:t>的取反：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,¬x</a:t>
            </a:r>
            <a:r>
              <a:rPr lang="en-US" altLang="zh-CN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子句：一些字的“或”（析取</a:t>
            </a:r>
            <a:r>
              <a:rPr lang="zh-CN" altLang="en-US" dirty="0" smtClean="0"/>
              <a:t>）（布尔加）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合取范式</a:t>
            </a:r>
            <a:r>
              <a:rPr lang="en-US" altLang="zh-CN" dirty="0"/>
              <a:t>(CNF)</a:t>
            </a:r>
            <a:r>
              <a:rPr lang="zh-CN" altLang="en-US" dirty="0"/>
              <a:t>：一些子句的“与”（合取）构成的布尔公式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607302"/>
            <a:ext cx="294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i="1" dirty="0">
                <a:latin typeface="CMMI12"/>
              </a:rPr>
              <a:t>a </a:t>
            </a:r>
            <a:r>
              <a:rPr lang="en-US" altLang="zh-CN" sz="3600" dirty="0">
                <a:latin typeface="CMR12"/>
              </a:rPr>
              <a:t>= 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1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2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3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>
                <a:latin typeface="CMR8"/>
              </a:rPr>
              <a:t>4</a:t>
            </a:r>
            <a:endParaRPr lang="zh-CN" altLang="en-US" sz="36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379691" y="5028880"/>
            <a:ext cx="119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1" y="4719275"/>
            <a:ext cx="8440328" cy="6192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79877" y="5253633"/>
            <a:ext cx="2834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CNF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形式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3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可满足性问题</a:t>
            </a:r>
            <a:r>
              <a:rPr lang="en-US" altLang="zh-CN" dirty="0"/>
              <a:t>(The propositional satisfiability problem, </a:t>
            </a:r>
            <a:r>
              <a:rPr lang="en-US" altLang="zh-CN" dirty="0" smtClean="0"/>
              <a:t>SAT0)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SAT</a:t>
            </a:r>
            <a:r>
              <a:rPr lang="zh-CN" altLang="en-US" dirty="0"/>
              <a:t>问题用于判断布尔逻辑公式是否存在一组满足解或者求所有的满足</a:t>
            </a:r>
            <a:r>
              <a:rPr lang="zh-CN" altLang="en-US" dirty="0" smtClean="0"/>
              <a:t>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是第一个被证明的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NP</a:t>
            </a:r>
            <a:r>
              <a:rPr lang="zh-CN" altLang="en-US" dirty="0"/>
              <a:t>问题（就是能在多项式时间验证答案正确与否的问题）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可满足性问题可以描述为：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给一个布尔命题公式，找到一组变量的赋值使得该命题公式为 真（即公式可满足），或证明不可能为 真（即不可满足）。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电路可满足性问题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电路可满足性问题是最著名的</a:t>
            </a:r>
            <a:r>
              <a:rPr lang="en-US" altLang="zh-CN" dirty="0"/>
              <a:t>NP</a:t>
            </a:r>
            <a:r>
              <a:rPr lang="zh-CN" altLang="en-US" dirty="0"/>
              <a:t>完全问题之一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对一个特定的电路，能否找到一组输入，使得电路的输出为</a:t>
            </a:r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05" y="2610831"/>
            <a:ext cx="5474414" cy="22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代数解析器相关概念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数学求解角度：基于冲突驱动，子句学习</a:t>
            </a:r>
            <a:r>
              <a:rPr lang="en-US" altLang="zh-CN" dirty="0"/>
              <a:t>(the conflict-</a:t>
            </a:r>
            <a:r>
              <a:rPr lang="en-US" altLang="zh-CN" dirty="0" err="1"/>
              <a:t>driven,clause</a:t>
            </a:r>
            <a:r>
              <a:rPr lang="en-US" altLang="zh-CN" dirty="0"/>
              <a:t>-learning</a:t>
            </a:r>
            <a:r>
              <a:rPr lang="zh-CN" altLang="en-US" dirty="0"/>
              <a:t>，简称</a:t>
            </a:r>
            <a:r>
              <a:rPr lang="en-US" altLang="zh-CN" dirty="0"/>
              <a:t>CDCL)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利用计算机的计算能力设计求解</a:t>
            </a:r>
            <a:r>
              <a:rPr lang="zh-CN" altLang="en-US" dirty="0"/>
              <a:t>器，高效率的伪遍历排除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9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831</TotalTime>
  <Words>684</Words>
  <Application>Microsoft Office PowerPoint</Application>
  <PresentationFormat>宽屏</PresentationFormat>
  <Paragraphs>91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CMMI12</vt:lpstr>
      <vt:lpstr>CMR12</vt:lpstr>
      <vt:lpstr>CMR8</vt:lpstr>
      <vt:lpstr>等线</vt:lpstr>
      <vt:lpstr>华文仿宋</vt:lpstr>
      <vt:lpstr>华文楷体</vt:lpstr>
      <vt:lpstr>Arial</vt:lpstr>
      <vt:lpstr>Tw Cen MT</vt:lpstr>
      <vt:lpstr>Tw Cen MT Condensed</vt:lpstr>
      <vt:lpstr>Wingdings</vt:lpstr>
      <vt:lpstr>Wingdings 3</vt:lpstr>
      <vt:lpstr>积分</vt:lpstr>
      <vt:lpstr>代数解析器及其密码学领域 的应用与优化</vt:lpstr>
      <vt:lpstr>为什么</vt:lpstr>
      <vt:lpstr>什么是代数解析器</vt:lpstr>
      <vt:lpstr>代数解析器相关概念</vt:lpstr>
      <vt:lpstr>CNF形式</vt:lpstr>
      <vt:lpstr>SAT问题</vt:lpstr>
      <vt:lpstr>SAT问题</vt:lpstr>
      <vt:lpstr>电路可满足性问题</vt:lpstr>
      <vt:lpstr>代数解析器相关概念</vt:lpstr>
      <vt:lpstr>搜寻可满足解</vt:lpstr>
      <vt:lpstr>暴力穷举 vs SAT求解</vt:lpstr>
      <vt:lpstr>代数解析器解决什么问题</vt:lpstr>
      <vt:lpstr>PowerPoint 演示文稿</vt:lpstr>
      <vt:lpstr>密码学中代数解析器的应用</vt:lpstr>
      <vt:lpstr>代数密码分析</vt:lpstr>
      <vt:lpstr>代数密码分析</vt:lpstr>
      <vt:lpstr>加密算法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代数解析器在密码学领域的应用与优化</dc:title>
  <dc:creator>杨 博麟</dc:creator>
  <cp:lastModifiedBy>杨 博麟</cp:lastModifiedBy>
  <cp:revision>70</cp:revision>
  <dcterms:created xsi:type="dcterms:W3CDTF">2019-11-22T06:52:38Z</dcterms:created>
  <dcterms:modified xsi:type="dcterms:W3CDTF">2019-11-25T08:40:21Z</dcterms:modified>
</cp:coreProperties>
</file>