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0" r:id="rId2"/>
    <p:sldId id="356" r:id="rId3"/>
    <p:sldId id="327" r:id="rId4"/>
    <p:sldId id="326" r:id="rId5"/>
    <p:sldId id="329" r:id="rId6"/>
    <p:sldId id="376" r:id="rId7"/>
    <p:sldId id="352" r:id="rId8"/>
    <p:sldId id="355" r:id="rId9"/>
    <p:sldId id="344" r:id="rId10"/>
    <p:sldId id="373" r:id="rId11"/>
    <p:sldId id="357" r:id="rId12"/>
    <p:sldId id="378" r:id="rId13"/>
    <p:sldId id="377" r:id="rId14"/>
    <p:sldId id="365" r:id="rId15"/>
    <p:sldId id="379" r:id="rId16"/>
    <p:sldId id="380" r:id="rId17"/>
    <p:sldId id="359" r:id="rId18"/>
    <p:sldId id="358" r:id="rId19"/>
    <p:sldId id="360" r:id="rId20"/>
    <p:sldId id="381" r:id="rId21"/>
    <p:sldId id="361" r:id="rId22"/>
    <p:sldId id="362" r:id="rId23"/>
    <p:sldId id="363" r:id="rId24"/>
    <p:sldId id="333" r:id="rId25"/>
    <p:sldId id="364" r:id="rId26"/>
    <p:sldId id="366" r:id="rId27"/>
    <p:sldId id="367" r:id="rId28"/>
    <p:sldId id="368" r:id="rId29"/>
    <p:sldId id="349" r:id="rId30"/>
    <p:sldId id="350"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6" autoAdjust="0"/>
    <p:restoredTop sz="90304" autoAdjust="0"/>
  </p:normalViewPr>
  <p:slideViewPr>
    <p:cSldViewPr>
      <p:cViewPr varScale="1">
        <p:scale>
          <a:sx n="103" d="100"/>
          <a:sy n="103" d="100"/>
        </p:scale>
        <p:origin x="183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927023-1AE5-4BC3-BF36-E3F57DB9769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8B8111B9-8B9F-47C4-8340-CFD2737741FA}">
      <dgm:prSet custT="1">
        <dgm:style>
          <a:lnRef idx="1">
            <a:schemeClr val="accent4"/>
          </a:lnRef>
          <a:fillRef idx="2">
            <a:schemeClr val="accent4"/>
          </a:fillRef>
          <a:effectRef idx="1">
            <a:schemeClr val="accent4"/>
          </a:effectRef>
          <a:fontRef idx="minor">
            <a:schemeClr val="dk1"/>
          </a:fontRef>
        </dgm:style>
      </dgm:prSet>
      <dgm:spPr>
        <a:noFill/>
        <a:ln>
          <a:noFill/>
        </a:ln>
        <a:effectLst/>
      </dgm:spPr>
      <dgm:t>
        <a:bodyPr/>
        <a:lstStyle/>
        <a:p>
          <a:pPr rtl="0"/>
          <a:r>
            <a:rPr kumimoji="1" lang="zh-CN" sz="1800" b="1" i="0" baseline="0" dirty="0">
              <a:latin typeface="+mn-ea"/>
              <a:ea typeface="+mn-ea"/>
            </a:rPr>
            <a:t>姓名</a:t>
          </a:r>
          <a:r>
            <a:rPr kumimoji="1" lang="zh-CN" altLang="en-US" sz="1800" b="1" i="0" baseline="0" dirty="0">
              <a:latin typeface="+mn-ea"/>
              <a:ea typeface="+mn-ea"/>
            </a:rPr>
            <a:t>学号</a:t>
          </a:r>
          <a:r>
            <a:rPr kumimoji="1" lang="en-US" altLang="zh-CN" sz="1800" b="1" i="0" baseline="0" dirty="0">
              <a:latin typeface="+mn-ea"/>
              <a:ea typeface="+mn-ea"/>
            </a:rPr>
            <a:t>  </a:t>
          </a:r>
          <a:r>
            <a:rPr kumimoji="1" lang="zh-CN" altLang="en-US" sz="1800" b="1" i="0" baseline="0" dirty="0">
              <a:latin typeface="+mn-ea"/>
              <a:ea typeface="+mn-ea"/>
            </a:rPr>
            <a:t>杨博麟 </a:t>
          </a:r>
          <a:r>
            <a:rPr kumimoji="1" lang="en-US" altLang="zh-CN" sz="1800" b="1" i="0" baseline="0" dirty="0">
              <a:latin typeface="+mn-ea"/>
              <a:ea typeface="+mn-ea"/>
            </a:rPr>
            <a:t>3150105771</a:t>
          </a:r>
          <a:endParaRPr kumimoji="1" lang="en-US" sz="1800" b="1" i="0" baseline="0" dirty="0">
            <a:latin typeface="+mn-ea"/>
            <a:ea typeface="+mn-ea"/>
          </a:endParaRPr>
        </a:p>
      </dgm:t>
    </dgm:pt>
    <dgm:pt modelId="{00C7AF7D-F9DD-4F38-ADA2-16036B69B1C0}" type="parTrans" cxnId="{B4E9562D-5C28-449E-A80C-3996DAACD739}">
      <dgm:prSet/>
      <dgm:spPr/>
      <dgm:t>
        <a:bodyPr/>
        <a:lstStyle/>
        <a:p>
          <a:endParaRPr lang="zh-CN" altLang="en-US" sz="2800" b="1"/>
        </a:p>
      </dgm:t>
    </dgm:pt>
    <dgm:pt modelId="{D79C78AD-1223-454D-965B-A0777F38619B}" type="sibTrans" cxnId="{B4E9562D-5C28-449E-A80C-3996DAACD739}">
      <dgm:prSet/>
      <dgm:spPr/>
      <dgm:t>
        <a:bodyPr/>
        <a:lstStyle/>
        <a:p>
          <a:endParaRPr lang="zh-CN" altLang="en-US" sz="2800" b="1"/>
        </a:p>
      </dgm:t>
    </dgm:pt>
    <dgm:pt modelId="{96DAA1CF-DC7E-4CFF-BBE4-BA4D536C1B24}">
      <dgm:prSet custT="1">
        <dgm:style>
          <a:lnRef idx="1">
            <a:schemeClr val="dk1"/>
          </a:lnRef>
          <a:fillRef idx="2">
            <a:schemeClr val="dk1"/>
          </a:fillRef>
          <a:effectRef idx="1">
            <a:schemeClr val="dk1"/>
          </a:effectRef>
          <a:fontRef idx="minor">
            <a:schemeClr val="dk1"/>
          </a:fontRef>
        </dgm:style>
      </dgm:prSet>
      <dgm:spPr>
        <a:noFill/>
        <a:ln>
          <a:noFill/>
        </a:ln>
        <a:effectLst/>
      </dgm:spPr>
      <dgm:t>
        <a:bodyPr/>
        <a:lstStyle/>
        <a:p>
          <a:pPr rtl="0"/>
          <a:r>
            <a:rPr kumimoji="1" lang="zh-CN" altLang="en-US" sz="1800" b="1" i="0" baseline="0" dirty="0">
              <a:latin typeface="+mn-ea"/>
              <a:ea typeface="+mn-ea"/>
            </a:rPr>
            <a:t>指导老师 </a:t>
          </a:r>
          <a:r>
            <a:rPr kumimoji="1" lang="zh-CN" altLang="en-US" sz="1800" b="1" i="0" u="none" baseline="0" dirty="0">
              <a:latin typeface="+mn-ea"/>
              <a:ea typeface="+mn-ea"/>
            </a:rPr>
            <a:t> 张帆</a:t>
          </a:r>
          <a:endParaRPr kumimoji="1" lang="en-US" sz="1800" b="1" i="0" u="none" baseline="0" dirty="0">
            <a:latin typeface="+mn-ea"/>
            <a:ea typeface="+mn-ea"/>
          </a:endParaRPr>
        </a:p>
      </dgm:t>
    </dgm:pt>
    <dgm:pt modelId="{B8B4F205-8BBC-46BC-BFEE-1BCEC526CBBC}" type="parTrans" cxnId="{385984C1-921D-4B68-B864-95C4498035A1}">
      <dgm:prSet/>
      <dgm:spPr/>
      <dgm:t>
        <a:bodyPr/>
        <a:lstStyle/>
        <a:p>
          <a:endParaRPr lang="zh-CN" altLang="en-US" sz="2800" b="1"/>
        </a:p>
      </dgm:t>
    </dgm:pt>
    <dgm:pt modelId="{8FC0BE91-AA04-4CE1-B74C-1280AD5EC698}" type="sibTrans" cxnId="{385984C1-921D-4B68-B864-95C4498035A1}">
      <dgm:prSet/>
      <dgm:spPr/>
      <dgm:t>
        <a:bodyPr/>
        <a:lstStyle/>
        <a:p>
          <a:endParaRPr lang="zh-CN" altLang="en-US" sz="2800" b="1"/>
        </a:p>
      </dgm:t>
    </dgm:pt>
    <dgm:pt modelId="{6A5C06BD-D497-44BF-9462-73ACB3981A9D}">
      <dgm:prSet custT="1">
        <dgm:style>
          <a:lnRef idx="1">
            <a:schemeClr val="dk1"/>
          </a:lnRef>
          <a:fillRef idx="2">
            <a:schemeClr val="dk1"/>
          </a:fillRef>
          <a:effectRef idx="1">
            <a:schemeClr val="dk1"/>
          </a:effectRef>
          <a:fontRef idx="minor">
            <a:schemeClr val="dk1"/>
          </a:fontRef>
        </dgm:style>
      </dgm:prSet>
      <dgm:spPr>
        <a:noFill/>
        <a:ln>
          <a:noFill/>
        </a:ln>
        <a:effectLst/>
      </dgm:spPr>
      <dgm:t>
        <a:bodyPr/>
        <a:lstStyle/>
        <a:p>
          <a:pPr rtl="0"/>
          <a:r>
            <a:rPr kumimoji="1" lang="zh-CN" altLang="en-US" sz="1800" b="1" i="0" baseline="0" dirty="0">
              <a:latin typeface="+mn-ea"/>
              <a:ea typeface="+mn-ea"/>
            </a:rPr>
            <a:t>年级专业  </a:t>
          </a:r>
          <a:r>
            <a:rPr kumimoji="1" lang="en-US" altLang="zh-CN" sz="1800" b="1" i="0" baseline="0" dirty="0">
              <a:latin typeface="+mn-ea"/>
              <a:ea typeface="+mn-ea"/>
            </a:rPr>
            <a:t>2015</a:t>
          </a:r>
          <a:r>
            <a:rPr kumimoji="1" lang="zh-CN" altLang="en-US" sz="1800" b="1" i="0" baseline="0" dirty="0">
              <a:latin typeface="+mn-ea"/>
              <a:ea typeface="+mn-ea"/>
            </a:rPr>
            <a:t>级电子科学与技术</a:t>
          </a:r>
          <a:endParaRPr kumimoji="1" lang="en-US" altLang="en-US" sz="1800" b="1" i="0" baseline="0" dirty="0">
            <a:latin typeface="+mn-ea"/>
            <a:ea typeface="+mn-ea"/>
          </a:endParaRPr>
        </a:p>
      </dgm:t>
    </dgm:pt>
    <dgm:pt modelId="{EF8D0B9E-E3EE-4F06-B070-7F220288E216}" type="parTrans" cxnId="{EEE50523-F5AD-4DCC-87EE-ED2C626A7531}">
      <dgm:prSet/>
      <dgm:spPr/>
      <dgm:t>
        <a:bodyPr/>
        <a:lstStyle/>
        <a:p>
          <a:endParaRPr lang="zh-CN" altLang="en-US" sz="2800" b="1"/>
        </a:p>
      </dgm:t>
    </dgm:pt>
    <dgm:pt modelId="{9CAEB772-880B-4E45-B553-C30B378D4D09}" type="sibTrans" cxnId="{EEE50523-F5AD-4DCC-87EE-ED2C626A7531}">
      <dgm:prSet/>
      <dgm:spPr/>
      <dgm:t>
        <a:bodyPr/>
        <a:lstStyle/>
        <a:p>
          <a:endParaRPr lang="zh-CN" altLang="en-US" sz="2800" b="1"/>
        </a:p>
      </dgm:t>
    </dgm:pt>
    <dgm:pt modelId="{69EB6D41-A56C-4CAE-8ECD-75F05E7FD13F}" type="pres">
      <dgm:prSet presAssocID="{F4927023-1AE5-4BC3-BF36-E3F57DB9769E}" presName="linear" presStyleCnt="0">
        <dgm:presLayoutVars>
          <dgm:animLvl val="lvl"/>
          <dgm:resizeHandles val="exact"/>
        </dgm:presLayoutVars>
      </dgm:prSet>
      <dgm:spPr/>
      <dgm:t>
        <a:bodyPr/>
        <a:lstStyle/>
        <a:p>
          <a:endParaRPr lang="zh-CN" altLang="en-US"/>
        </a:p>
      </dgm:t>
    </dgm:pt>
    <dgm:pt modelId="{E87CA40F-3650-4744-A1FF-B73D21A8F392}" type="pres">
      <dgm:prSet presAssocID="{8B8111B9-8B9F-47C4-8340-CFD2737741FA}" presName="parentText" presStyleLbl="node1" presStyleIdx="0" presStyleCnt="3">
        <dgm:presLayoutVars>
          <dgm:chMax val="0"/>
          <dgm:bulletEnabled val="1"/>
        </dgm:presLayoutVars>
      </dgm:prSet>
      <dgm:spPr/>
      <dgm:t>
        <a:bodyPr/>
        <a:lstStyle/>
        <a:p>
          <a:endParaRPr lang="zh-CN" altLang="en-US"/>
        </a:p>
      </dgm:t>
    </dgm:pt>
    <dgm:pt modelId="{8D8D048C-5016-47E6-AC39-89EFD60971C1}" type="pres">
      <dgm:prSet presAssocID="{D79C78AD-1223-454D-965B-A0777F38619B}" presName="spacer" presStyleCnt="0"/>
      <dgm:spPr/>
    </dgm:pt>
    <dgm:pt modelId="{E40F19CA-0865-4A11-8B97-2AA9ADAE1DD6}" type="pres">
      <dgm:prSet presAssocID="{96DAA1CF-DC7E-4CFF-BBE4-BA4D536C1B24}" presName="parentText" presStyleLbl="node1" presStyleIdx="1" presStyleCnt="3">
        <dgm:presLayoutVars>
          <dgm:chMax val="0"/>
          <dgm:bulletEnabled val="1"/>
        </dgm:presLayoutVars>
      </dgm:prSet>
      <dgm:spPr/>
      <dgm:t>
        <a:bodyPr/>
        <a:lstStyle/>
        <a:p>
          <a:endParaRPr lang="zh-CN" altLang="en-US"/>
        </a:p>
      </dgm:t>
    </dgm:pt>
    <dgm:pt modelId="{7BD601B6-2B56-467F-A34E-1EEF48EF6962}" type="pres">
      <dgm:prSet presAssocID="{8FC0BE91-AA04-4CE1-B74C-1280AD5EC698}" presName="spacer" presStyleCnt="0"/>
      <dgm:spPr/>
    </dgm:pt>
    <dgm:pt modelId="{57A1A330-7FE2-4A2A-872B-025431B19A62}" type="pres">
      <dgm:prSet presAssocID="{6A5C06BD-D497-44BF-9462-73ACB3981A9D}" presName="parentText" presStyleLbl="node1" presStyleIdx="2" presStyleCnt="3">
        <dgm:presLayoutVars>
          <dgm:chMax val="0"/>
          <dgm:bulletEnabled val="1"/>
        </dgm:presLayoutVars>
      </dgm:prSet>
      <dgm:spPr/>
      <dgm:t>
        <a:bodyPr/>
        <a:lstStyle/>
        <a:p>
          <a:endParaRPr lang="zh-CN" altLang="en-US"/>
        </a:p>
      </dgm:t>
    </dgm:pt>
  </dgm:ptLst>
  <dgm:cxnLst>
    <dgm:cxn modelId="{83928209-8BE5-49D1-932B-B58A45274D9D}" type="presOf" srcId="{6A5C06BD-D497-44BF-9462-73ACB3981A9D}" destId="{57A1A330-7FE2-4A2A-872B-025431B19A62}" srcOrd="0" destOrd="0" presId="urn:microsoft.com/office/officeart/2005/8/layout/vList2"/>
    <dgm:cxn modelId="{385984C1-921D-4B68-B864-95C4498035A1}" srcId="{F4927023-1AE5-4BC3-BF36-E3F57DB9769E}" destId="{96DAA1CF-DC7E-4CFF-BBE4-BA4D536C1B24}" srcOrd="1" destOrd="0" parTransId="{B8B4F205-8BBC-46BC-BFEE-1BCEC526CBBC}" sibTransId="{8FC0BE91-AA04-4CE1-B74C-1280AD5EC698}"/>
    <dgm:cxn modelId="{4355DE5C-275D-4751-8E2A-EFAF41987629}" type="presOf" srcId="{F4927023-1AE5-4BC3-BF36-E3F57DB9769E}" destId="{69EB6D41-A56C-4CAE-8ECD-75F05E7FD13F}" srcOrd="0" destOrd="0" presId="urn:microsoft.com/office/officeart/2005/8/layout/vList2"/>
    <dgm:cxn modelId="{2BDD5075-8D58-43E5-968E-56F20C36B739}" type="presOf" srcId="{96DAA1CF-DC7E-4CFF-BBE4-BA4D536C1B24}" destId="{E40F19CA-0865-4A11-8B97-2AA9ADAE1DD6}" srcOrd="0" destOrd="0" presId="urn:microsoft.com/office/officeart/2005/8/layout/vList2"/>
    <dgm:cxn modelId="{D5E16971-0341-4F33-8C65-E232DA2A87BF}" type="presOf" srcId="{8B8111B9-8B9F-47C4-8340-CFD2737741FA}" destId="{E87CA40F-3650-4744-A1FF-B73D21A8F392}" srcOrd="0" destOrd="0" presId="urn:microsoft.com/office/officeart/2005/8/layout/vList2"/>
    <dgm:cxn modelId="{B4E9562D-5C28-449E-A80C-3996DAACD739}" srcId="{F4927023-1AE5-4BC3-BF36-E3F57DB9769E}" destId="{8B8111B9-8B9F-47C4-8340-CFD2737741FA}" srcOrd="0" destOrd="0" parTransId="{00C7AF7D-F9DD-4F38-ADA2-16036B69B1C0}" sibTransId="{D79C78AD-1223-454D-965B-A0777F38619B}"/>
    <dgm:cxn modelId="{EEE50523-F5AD-4DCC-87EE-ED2C626A7531}" srcId="{F4927023-1AE5-4BC3-BF36-E3F57DB9769E}" destId="{6A5C06BD-D497-44BF-9462-73ACB3981A9D}" srcOrd="2" destOrd="0" parTransId="{EF8D0B9E-E3EE-4F06-B070-7F220288E216}" sibTransId="{9CAEB772-880B-4E45-B553-C30B378D4D09}"/>
    <dgm:cxn modelId="{A9FD1C93-A9C2-494F-8408-3BA8ABBB2E98}" type="presParOf" srcId="{69EB6D41-A56C-4CAE-8ECD-75F05E7FD13F}" destId="{E87CA40F-3650-4744-A1FF-B73D21A8F392}" srcOrd="0" destOrd="0" presId="urn:microsoft.com/office/officeart/2005/8/layout/vList2"/>
    <dgm:cxn modelId="{3C1DCB9A-F010-4AD8-9FDE-2B02416E04EB}" type="presParOf" srcId="{69EB6D41-A56C-4CAE-8ECD-75F05E7FD13F}" destId="{8D8D048C-5016-47E6-AC39-89EFD60971C1}" srcOrd="1" destOrd="0" presId="urn:microsoft.com/office/officeart/2005/8/layout/vList2"/>
    <dgm:cxn modelId="{3F87CBFE-A175-4FE7-AB28-9FE1B01C6538}" type="presParOf" srcId="{69EB6D41-A56C-4CAE-8ECD-75F05E7FD13F}" destId="{E40F19CA-0865-4A11-8B97-2AA9ADAE1DD6}" srcOrd="2" destOrd="0" presId="urn:microsoft.com/office/officeart/2005/8/layout/vList2"/>
    <dgm:cxn modelId="{65B22492-4390-4623-982E-4B47BE6FE651}" type="presParOf" srcId="{69EB6D41-A56C-4CAE-8ECD-75F05E7FD13F}" destId="{7BD601B6-2B56-467F-A34E-1EEF48EF6962}" srcOrd="3" destOrd="0" presId="urn:microsoft.com/office/officeart/2005/8/layout/vList2"/>
    <dgm:cxn modelId="{36694D27-F21F-49EE-948C-650A95677D2B}" type="presParOf" srcId="{69EB6D41-A56C-4CAE-8ECD-75F05E7FD13F}" destId="{57A1A330-7FE2-4A2A-872B-025431B19A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8FAFFC-FE84-41BF-AA1E-5E598F080604}" type="doc">
      <dgm:prSet loTypeId="urn:microsoft.com/office/officeart/2005/8/layout/process1" loCatId="process" qsTypeId="urn:microsoft.com/office/officeart/2005/8/quickstyle/simple1" qsCatId="simple" csTypeId="urn:microsoft.com/office/officeart/2005/8/colors/accent2_2" csCatId="accent2" phldr="1"/>
      <dgm:spPr/>
    </dgm:pt>
    <dgm:pt modelId="{40CFBDA6-B127-496E-903F-6B784088A96D}">
      <dgm:prSet phldrT="[文本]"/>
      <dgm:spPr/>
      <dgm:t>
        <a:bodyPr/>
        <a:lstStyle/>
        <a:p>
          <a:r>
            <a:rPr lang="zh-CN" altLang="en-US" dirty="0"/>
            <a:t>轮密钥加</a:t>
          </a:r>
        </a:p>
      </dgm:t>
    </dgm:pt>
    <dgm:pt modelId="{25A0D8AE-09EE-4E15-82B6-32CA16A8C8F8}" type="parTrans" cxnId="{5E5CDFD7-4592-470C-892D-0E4C9310C8B9}">
      <dgm:prSet/>
      <dgm:spPr/>
      <dgm:t>
        <a:bodyPr/>
        <a:lstStyle/>
        <a:p>
          <a:endParaRPr lang="zh-CN" altLang="en-US"/>
        </a:p>
      </dgm:t>
    </dgm:pt>
    <dgm:pt modelId="{0BBD2571-F2CD-4ABC-B5E1-F58A89A3D449}" type="sibTrans" cxnId="{5E5CDFD7-4592-470C-892D-0E4C9310C8B9}">
      <dgm:prSet/>
      <dgm:spPr/>
      <dgm:t>
        <a:bodyPr/>
        <a:lstStyle/>
        <a:p>
          <a:endParaRPr lang="zh-CN" altLang="en-US"/>
        </a:p>
      </dgm:t>
    </dgm:pt>
    <dgm:pt modelId="{90D36780-10AC-4BEF-B16A-7C5B2781150A}">
      <dgm:prSet phldrT="[文本]"/>
      <dgm:spPr/>
      <dgm:t>
        <a:bodyPr/>
        <a:lstStyle/>
        <a:p>
          <a:r>
            <a:rPr lang="en-US" altLang="zh-CN" dirty="0"/>
            <a:t>S</a:t>
          </a:r>
          <a:r>
            <a:rPr lang="zh-CN" altLang="en-US" dirty="0"/>
            <a:t>盒代换</a:t>
          </a:r>
        </a:p>
      </dgm:t>
    </dgm:pt>
    <dgm:pt modelId="{33FD1E50-D83A-4769-B17C-CFCE8864F3F7}" type="parTrans" cxnId="{F5897EAE-18B9-4479-AA3C-0440C615BA86}">
      <dgm:prSet/>
      <dgm:spPr/>
      <dgm:t>
        <a:bodyPr/>
        <a:lstStyle/>
        <a:p>
          <a:endParaRPr lang="zh-CN" altLang="en-US"/>
        </a:p>
      </dgm:t>
    </dgm:pt>
    <dgm:pt modelId="{CB217084-DD82-46B7-BD7E-851C58879BDC}" type="sibTrans" cxnId="{F5897EAE-18B9-4479-AA3C-0440C615BA86}">
      <dgm:prSet/>
      <dgm:spPr/>
      <dgm:t>
        <a:bodyPr/>
        <a:lstStyle/>
        <a:p>
          <a:endParaRPr lang="zh-CN" altLang="en-US"/>
        </a:p>
      </dgm:t>
    </dgm:pt>
    <dgm:pt modelId="{81CFB8CA-1F15-41A3-8517-B94FD0AB39A0}">
      <dgm:prSet phldrT="[文本]"/>
      <dgm:spPr/>
      <dgm:t>
        <a:bodyPr/>
        <a:lstStyle/>
        <a:p>
          <a:r>
            <a:rPr lang="en-US" altLang="zh-CN" dirty="0"/>
            <a:t>P</a:t>
          </a:r>
          <a:r>
            <a:rPr lang="zh-CN" altLang="en-US" dirty="0"/>
            <a:t>盒置换</a:t>
          </a:r>
        </a:p>
      </dgm:t>
    </dgm:pt>
    <dgm:pt modelId="{77236540-3847-4E97-9AE5-0A6FFB898F38}" type="parTrans" cxnId="{CB8BCC54-49D8-4698-BDAF-93557BCDF89E}">
      <dgm:prSet/>
      <dgm:spPr/>
      <dgm:t>
        <a:bodyPr/>
        <a:lstStyle/>
        <a:p>
          <a:endParaRPr lang="zh-CN" altLang="en-US"/>
        </a:p>
      </dgm:t>
    </dgm:pt>
    <dgm:pt modelId="{7157ED5C-FCC7-43E2-903B-9DC0AD4E6CBC}" type="sibTrans" cxnId="{CB8BCC54-49D8-4698-BDAF-93557BCDF89E}">
      <dgm:prSet/>
      <dgm:spPr/>
      <dgm:t>
        <a:bodyPr/>
        <a:lstStyle/>
        <a:p>
          <a:endParaRPr lang="zh-CN" altLang="en-US"/>
        </a:p>
      </dgm:t>
    </dgm:pt>
    <dgm:pt modelId="{94AEF94B-00DC-432F-9B62-A121F1E850C7}" type="pres">
      <dgm:prSet presAssocID="{088FAFFC-FE84-41BF-AA1E-5E598F080604}" presName="Name0" presStyleCnt="0">
        <dgm:presLayoutVars>
          <dgm:dir/>
          <dgm:resizeHandles val="exact"/>
        </dgm:presLayoutVars>
      </dgm:prSet>
      <dgm:spPr/>
    </dgm:pt>
    <dgm:pt modelId="{6BBB78B4-6EB0-4818-BE43-2A2277A2EA5D}" type="pres">
      <dgm:prSet presAssocID="{40CFBDA6-B127-496E-903F-6B784088A96D}" presName="node" presStyleLbl="node1" presStyleIdx="0" presStyleCnt="3" custScaleX="106667">
        <dgm:presLayoutVars>
          <dgm:bulletEnabled val="1"/>
        </dgm:presLayoutVars>
      </dgm:prSet>
      <dgm:spPr/>
      <dgm:t>
        <a:bodyPr/>
        <a:lstStyle/>
        <a:p>
          <a:endParaRPr lang="zh-CN" altLang="en-US"/>
        </a:p>
      </dgm:t>
    </dgm:pt>
    <dgm:pt modelId="{E44F634F-E628-4443-B8AC-8A8138737F3F}" type="pres">
      <dgm:prSet presAssocID="{0BBD2571-F2CD-4ABC-B5E1-F58A89A3D449}" presName="sibTrans" presStyleLbl="sibTrans2D1" presStyleIdx="0" presStyleCnt="2"/>
      <dgm:spPr/>
      <dgm:t>
        <a:bodyPr/>
        <a:lstStyle/>
        <a:p>
          <a:endParaRPr lang="zh-CN" altLang="en-US"/>
        </a:p>
      </dgm:t>
    </dgm:pt>
    <dgm:pt modelId="{7407CAEA-BF62-4AA4-9FEA-D7D648EF7938}" type="pres">
      <dgm:prSet presAssocID="{0BBD2571-F2CD-4ABC-B5E1-F58A89A3D449}" presName="connectorText" presStyleLbl="sibTrans2D1" presStyleIdx="0" presStyleCnt="2"/>
      <dgm:spPr/>
      <dgm:t>
        <a:bodyPr/>
        <a:lstStyle/>
        <a:p>
          <a:endParaRPr lang="zh-CN" altLang="en-US"/>
        </a:p>
      </dgm:t>
    </dgm:pt>
    <dgm:pt modelId="{7C537B17-9C93-454B-A7B6-67591630840D}" type="pres">
      <dgm:prSet presAssocID="{90D36780-10AC-4BEF-B16A-7C5B2781150A}" presName="node" presStyleLbl="node1" presStyleIdx="1" presStyleCnt="3" custScaleX="250567">
        <dgm:presLayoutVars>
          <dgm:bulletEnabled val="1"/>
        </dgm:presLayoutVars>
      </dgm:prSet>
      <dgm:spPr/>
      <dgm:t>
        <a:bodyPr/>
        <a:lstStyle/>
        <a:p>
          <a:endParaRPr lang="zh-CN" altLang="en-US"/>
        </a:p>
      </dgm:t>
    </dgm:pt>
    <dgm:pt modelId="{82EC1782-124C-4C7C-8807-45261CF5D298}" type="pres">
      <dgm:prSet presAssocID="{CB217084-DD82-46B7-BD7E-851C58879BDC}" presName="sibTrans" presStyleLbl="sibTrans2D1" presStyleIdx="1" presStyleCnt="2"/>
      <dgm:spPr/>
      <dgm:t>
        <a:bodyPr/>
        <a:lstStyle/>
        <a:p>
          <a:endParaRPr lang="zh-CN" altLang="en-US"/>
        </a:p>
      </dgm:t>
    </dgm:pt>
    <dgm:pt modelId="{9756C1B5-54BC-4823-B009-ABCABDADA6D0}" type="pres">
      <dgm:prSet presAssocID="{CB217084-DD82-46B7-BD7E-851C58879BDC}" presName="connectorText" presStyleLbl="sibTrans2D1" presStyleIdx="1" presStyleCnt="2"/>
      <dgm:spPr/>
      <dgm:t>
        <a:bodyPr/>
        <a:lstStyle/>
        <a:p>
          <a:endParaRPr lang="zh-CN" altLang="en-US"/>
        </a:p>
      </dgm:t>
    </dgm:pt>
    <dgm:pt modelId="{723013AC-1A57-45E4-ABC8-452D4ECE5C66}" type="pres">
      <dgm:prSet presAssocID="{81CFB8CA-1F15-41A3-8517-B94FD0AB39A0}" presName="node" presStyleLbl="node1" presStyleIdx="2" presStyleCnt="3">
        <dgm:presLayoutVars>
          <dgm:bulletEnabled val="1"/>
        </dgm:presLayoutVars>
      </dgm:prSet>
      <dgm:spPr/>
      <dgm:t>
        <a:bodyPr/>
        <a:lstStyle/>
        <a:p>
          <a:endParaRPr lang="zh-CN" altLang="en-US"/>
        </a:p>
      </dgm:t>
    </dgm:pt>
  </dgm:ptLst>
  <dgm:cxnLst>
    <dgm:cxn modelId="{5E5CDFD7-4592-470C-892D-0E4C9310C8B9}" srcId="{088FAFFC-FE84-41BF-AA1E-5E598F080604}" destId="{40CFBDA6-B127-496E-903F-6B784088A96D}" srcOrd="0" destOrd="0" parTransId="{25A0D8AE-09EE-4E15-82B6-32CA16A8C8F8}" sibTransId="{0BBD2571-F2CD-4ABC-B5E1-F58A89A3D449}"/>
    <dgm:cxn modelId="{24EADDE0-380A-41D5-9B2E-2AE531AEFF00}" type="presOf" srcId="{40CFBDA6-B127-496E-903F-6B784088A96D}" destId="{6BBB78B4-6EB0-4818-BE43-2A2277A2EA5D}" srcOrd="0" destOrd="0" presId="urn:microsoft.com/office/officeart/2005/8/layout/process1"/>
    <dgm:cxn modelId="{BF06C186-ABFE-40C6-A5E0-259A3A6F5FF3}" type="presOf" srcId="{CB217084-DD82-46B7-BD7E-851C58879BDC}" destId="{82EC1782-124C-4C7C-8807-45261CF5D298}" srcOrd="0" destOrd="0" presId="urn:microsoft.com/office/officeart/2005/8/layout/process1"/>
    <dgm:cxn modelId="{9D8001A9-338E-420C-A67B-8B1E4B2A0E0E}" type="presOf" srcId="{0BBD2571-F2CD-4ABC-B5E1-F58A89A3D449}" destId="{E44F634F-E628-4443-B8AC-8A8138737F3F}" srcOrd="0" destOrd="0" presId="urn:microsoft.com/office/officeart/2005/8/layout/process1"/>
    <dgm:cxn modelId="{2A90EF29-E5C0-4507-8EB5-F2D5C5FAA2BC}" type="presOf" srcId="{0BBD2571-F2CD-4ABC-B5E1-F58A89A3D449}" destId="{7407CAEA-BF62-4AA4-9FEA-D7D648EF7938}" srcOrd="1" destOrd="0" presId="urn:microsoft.com/office/officeart/2005/8/layout/process1"/>
    <dgm:cxn modelId="{F5897EAE-18B9-4479-AA3C-0440C615BA86}" srcId="{088FAFFC-FE84-41BF-AA1E-5E598F080604}" destId="{90D36780-10AC-4BEF-B16A-7C5B2781150A}" srcOrd="1" destOrd="0" parTransId="{33FD1E50-D83A-4769-B17C-CFCE8864F3F7}" sibTransId="{CB217084-DD82-46B7-BD7E-851C58879BDC}"/>
    <dgm:cxn modelId="{7EB323B5-F7C0-4035-ACDD-E299179C7688}" type="presOf" srcId="{088FAFFC-FE84-41BF-AA1E-5E598F080604}" destId="{94AEF94B-00DC-432F-9B62-A121F1E850C7}" srcOrd="0" destOrd="0" presId="urn:microsoft.com/office/officeart/2005/8/layout/process1"/>
    <dgm:cxn modelId="{CB8BCC54-49D8-4698-BDAF-93557BCDF89E}" srcId="{088FAFFC-FE84-41BF-AA1E-5E598F080604}" destId="{81CFB8CA-1F15-41A3-8517-B94FD0AB39A0}" srcOrd="2" destOrd="0" parTransId="{77236540-3847-4E97-9AE5-0A6FFB898F38}" sibTransId="{7157ED5C-FCC7-43E2-903B-9DC0AD4E6CBC}"/>
    <dgm:cxn modelId="{D40F7206-BC9B-4CC7-B12D-77BC24A9B229}" type="presOf" srcId="{81CFB8CA-1F15-41A3-8517-B94FD0AB39A0}" destId="{723013AC-1A57-45E4-ABC8-452D4ECE5C66}" srcOrd="0" destOrd="0" presId="urn:microsoft.com/office/officeart/2005/8/layout/process1"/>
    <dgm:cxn modelId="{D4B4C852-60F3-4DA5-8F32-55E1D918D530}" type="presOf" srcId="{CB217084-DD82-46B7-BD7E-851C58879BDC}" destId="{9756C1B5-54BC-4823-B009-ABCABDADA6D0}" srcOrd="1" destOrd="0" presId="urn:microsoft.com/office/officeart/2005/8/layout/process1"/>
    <dgm:cxn modelId="{570CD8A6-30C0-4EF9-9279-6BD400C83AEC}" type="presOf" srcId="{90D36780-10AC-4BEF-B16A-7C5B2781150A}" destId="{7C537B17-9C93-454B-A7B6-67591630840D}" srcOrd="0" destOrd="0" presId="urn:microsoft.com/office/officeart/2005/8/layout/process1"/>
    <dgm:cxn modelId="{AC702C50-F725-4D8A-88AD-3344A2B7D834}" type="presParOf" srcId="{94AEF94B-00DC-432F-9B62-A121F1E850C7}" destId="{6BBB78B4-6EB0-4818-BE43-2A2277A2EA5D}" srcOrd="0" destOrd="0" presId="urn:microsoft.com/office/officeart/2005/8/layout/process1"/>
    <dgm:cxn modelId="{DD2B521E-A6F0-4DAB-968A-DDFB7FFA06EE}" type="presParOf" srcId="{94AEF94B-00DC-432F-9B62-A121F1E850C7}" destId="{E44F634F-E628-4443-B8AC-8A8138737F3F}" srcOrd="1" destOrd="0" presId="urn:microsoft.com/office/officeart/2005/8/layout/process1"/>
    <dgm:cxn modelId="{3A49A5D6-10F9-45C7-BA0C-B362A9FB2C88}" type="presParOf" srcId="{E44F634F-E628-4443-B8AC-8A8138737F3F}" destId="{7407CAEA-BF62-4AA4-9FEA-D7D648EF7938}" srcOrd="0" destOrd="0" presId="urn:microsoft.com/office/officeart/2005/8/layout/process1"/>
    <dgm:cxn modelId="{C42A550E-EB8D-4784-927C-25C4DF3B91A3}" type="presParOf" srcId="{94AEF94B-00DC-432F-9B62-A121F1E850C7}" destId="{7C537B17-9C93-454B-A7B6-67591630840D}" srcOrd="2" destOrd="0" presId="urn:microsoft.com/office/officeart/2005/8/layout/process1"/>
    <dgm:cxn modelId="{9D73944F-AFB7-4919-8112-B7732D12BABE}" type="presParOf" srcId="{94AEF94B-00DC-432F-9B62-A121F1E850C7}" destId="{82EC1782-124C-4C7C-8807-45261CF5D298}" srcOrd="3" destOrd="0" presId="urn:microsoft.com/office/officeart/2005/8/layout/process1"/>
    <dgm:cxn modelId="{9F8DC8DA-D442-4DDC-A335-06FC4214906E}" type="presParOf" srcId="{82EC1782-124C-4C7C-8807-45261CF5D298}" destId="{9756C1B5-54BC-4823-B009-ABCABDADA6D0}" srcOrd="0" destOrd="0" presId="urn:microsoft.com/office/officeart/2005/8/layout/process1"/>
    <dgm:cxn modelId="{3742B75C-137F-4C77-9420-F30AE9BD7066}" type="presParOf" srcId="{94AEF94B-00DC-432F-9B62-A121F1E850C7}" destId="{723013AC-1A57-45E4-ABC8-452D4ECE5C6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CA40F-3650-4744-A1FF-B73D21A8F392}">
      <dsp:nvSpPr>
        <dsp:cNvPr id="0" name=""/>
        <dsp:cNvSpPr/>
      </dsp:nvSpPr>
      <dsp:spPr>
        <a:xfrm>
          <a:off x="0" y="240"/>
          <a:ext cx="3816500" cy="446496"/>
        </a:xfrm>
        <a:prstGeom prst="roundRect">
          <a:avLst/>
        </a:prstGeom>
        <a:noFill/>
        <a:ln w="9525" cap="flat" cmpd="sng" algn="ctr">
          <a:noFill/>
          <a:prstDash val="solid"/>
        </a:ln>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zh-CN" sz="1800" b="1" i="0" kern="1200" baseline="0" dirty="0">
              <a:latin typeface="+mn-ea"/>
              <a:ea typeface="+mn-ea"/>
            </a:rPr>
            <a:t>姓名</a:t>
          </a:r>
          <a:r>
            <a:rPr kumimoji="1" lang="zh-CN" altLang="en-US" sz="1800" b="1" i="0" kern="1200" baseline="0" dirty="0">
              <a:latin typeface="+mn-ea"/>
              <a:ea typeface="+mn-ea"/>
            </a:rPr>
            <a:t>学号</a:t>
          </a:r>
          <a:r>
            <a:rPr kumimoji="1" lang="en-US" altLang="zh-CN" sz="1800" b="1" i="0" kern="1200" baseline="0" dirty="0">
              <a:latin typeface="+mn-ea"/>
              <a:ea typeface="+mn-ea"/>
            </a:rPr>
            <a:t>  </a:t>
          </a:r>
          <a:r>
            <a:rPr kumimoji="1" lang="zh-CN" altLang="en-US" sz="1800" b="1" i="0" kern="1200" baseline="0" dirty="0">
              <a:latin typeface="+mn-ea"/>
              <a:ea typeface="+mn-ea"/>
            </a:rPr>
            <a:t>杨博麟 </a:t>
          </a:r>
          <a:r>
            <a:rPr kumimoji="1" lang="en-US" altLang="zh-CN" sz="1800" b="1" i="0" kern="1200" baseline="0" dirty="0">
              <a:latin typeface="+mn-ea"/>
              <a:ea typeface="+mn-ea"/>
            </a:rPr>
            <a:t>3150105771</a:t>
          </a:r>
          <a:endParaRPr kumimoji="1" lang="en-US" sz="1800" b="1" i="0" kern="1200" baseline="0" dirty="0">
            <a:latin typeface="+mn-ea"/>
            <a:ea typeface="+mn-ea"/>
          </a:endParaRPr>
        </a:p>
      </dsp:txBody>
      <dsp:txXfrm>
        <a:off x="21796" y="22036"/>
        <a:ext cx="3772908" cy="402904"/>
      </dsp:txXfrm>
    </dsp:sp>
    <dsp:sp modelId="{E40F19CA-0865-4A11-8B97-2AA9ADAE1DD6}">
      <dsp:nvSpPr>
        <dsp:cNvPr id="0" name=""/>
        <dsp:cNvSpPr/>
      </dsp:nvSpPr>
      <dsp:spPr>
        <a:xfrm>
          <a:off x="0" y="460827"/>
          <a:ext cx="3816500" cy="446496"/>
        </a:xfrm>
        <a:prstGeom prst="roundRect">
          <a:avLst/>
        </a:prstGeom>
        <a:noFill/>
        <a:ln w="9525" cap="flat" cmpd="sng" algn="ctr">
          <a:noFill/>
          <a:prstDash val="solid"/>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zh-CN" altLang="en-US" sz="1800" b="1" i="0" kern="1200" baseline="0" dirty="0">
              <a:latin typeface="+mn-ea"/>
              <a:ea typeface="+mn-ea"/>
            </a:rPr>
            <a:t>指导老师 </a:t>
          </a:r>
          <a:r>
            <a:rPr kumimoji="1" lang="zh-CN" altLang="en-US" sz="1800" b="1" i="0" u="none" kern="1200" baseline="0" dirty="0">
              <a:latin typeface="+mn-ea"/>
              <a:ea typeface="+mn-ea"/>
            </a:rPr>
            <a:t> 张帆</a:t>
          </a:r>
          <a:endParaRPr kumimoji="1" lang="en-US" sz="1800" b="1" i="0" u="none" kern="1200" baseline="0" dirty="0">
            <a:latin typeface="+mn-ea"/>
            <a:ea typeface="+mn-ea"/>
          </a:endParaRPr>
        </a:p>
      </dsp:txBody>
      <dsp:txXfrm>
        <a:off x="21796" y="482623"/>
        <a:ext cx="3772908" cy="402904"/>
      </dsp:txXfrm>
    </dsp:sp>
    <dsp:sp modelId="{57A1A330-7FE2-4A2A-872B-025431B19A62}">
      <dsp:nvSpPr>
        <dsp:cNvPr id="0" name=""/>
        <dsp:cNvSpPr/>
      </dsp:nvSpPr>
      <dsp:spPr>
        <a:xfrm>
          <a:off x="0" y="921414"/>
          <a:ext cx="3816500" cy="446496"/>
        </a:xfrm>
        <a:prstGeom prst="roundRect">
          <a:avLst/>
        </a:prstGeom>
        <a:noFill/>
        <a:ln w="9525" cap="flat" cmpd="sng" algn="ctr">
          <a:noFill/>
          <a:prstDash val="solid"/>
        </a:ln>
        <a:effectLst/>
        <a:scene3d>
          <a:camera prst="orthographicFront"/>
          <a:lightRig rig="flat" dir="t"/>
        </a:scene3d>
        <a:sp3d/>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kumimoji="1" lang="zh-CN" altLang="en-US" sz="1800" b="1" i="0" kern="1200" baseline="0" dirty="0">
              <a:latin typeface="+mn-ea"/>
              <a:ea typeface="+mn-ea"/>
            </a:rPr>
            <a:t>年级专业  </a:t>
          </a:r>
          <a:r>
            <a:rPr kumimoji="1" lang="en-US" altLang="zh-CN" sz="1800" b="1" i="0" kern="1200" baseline="0" dirty="0">
              <a:latin typeface="+mn-ea"/>
              <a:ea typeface="+mn-ea"/>
            </a:rPr>
            <a:t>2015</a:t>
          </a:r>
          <a:r>
            <a:rPr kumimoji="1" lang="zh-CN" altLang="en-US" sz="1800" b="1" i="0" kern="1200" baseline="0" dirty="0">
              <a:latin typeface="+mn-ea"/>
              <a:ea typeface="+mn-ea"/>
            </a:rPr>
            <a:t>级电子科学与技术</a:t>
          </a:r>
          <a:endParaRPr kumimoji="1" lang="en-US" altLang="en-US" sz="1800" b="1" i="0" kern="1200" baseline="0" dirty="0">
            <a:latin typeface="+mn-ea"/>
            <a:ea typeface="+mn-ea"/>
          </a:endParaRPr>
        </a:p>
      </dsp:txBody>
      <dsp:txXfrm>
        <a:off x="21796" y="943210"/>
        <a:ext cx="3772908" cy="402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B78B4-6EB0-4818-BE43-2A2277A2EA5D}">
      <dsp:nvSpPr>
        <dsp:cNvPr id="0" name=""/>
        <dsp:cNvSpPr/>
      </dsp:nvSpPr>
      <dsp:spPr>
        <a:xfrm>
          <a:off x="1748" y="1030943"/>
          <a:ext cx="1248165" cy="70209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a:t>轮密钥加</a:t>
          </a:r>
        </a:p>
      </dsp:txBody>
      <dsp:txXfrm>
        <a:off x="22312" y="1051507"/>
        <a:ext cx="1207037" cy="660962"/>
      </dsp:txXfrm>
    </dsp:sp>
    <dsp:sp modelId="{E44F634F-E628-4443-B8AC-8A8138737F3F}">
      <dsp:nvSpPr>
        <dsp:cNvPr id="0" name=""/>
        <dsp:cNvSpPr/>
      </dsp:nvSpPr>
      <dsp:spPr>
        <a:xfrm>
          <a:off x="1366928" y="1236889"/>
          <a:ext cx="248072" cy="29019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66928" y="1294928"/>
        <a:ext cx="173650" cy="174119"/>
      </dsp:txXfrm>
    </dsp:sp>
    <dsp:sp modelId="{7C537B17-9C93-454B-A7B6-67591630840D}">
      <dsp:nvSpPr>
        <dsp:cNvPr id="0" name=""/>
        <dsp:cNvSpPr/>
      </dsp:nvSpPr>
      <dsp:spPr>
        <a:xfrm>
          <a:off x="1717974" y="1030943"/>
          <a:ext cx="2932013" cy="70209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zh-CN" sz="1900" kern="1200" dirty="0"/>
            <a:t>S</a:t>
          </a:r>
          <a:r>
            <a:rPr lang="zh-CN" altLang="en-US" sz="1900" kern="1200" dirty="0"/>
            <a:t>盒代换</a:t>
          </a:r>
        </a:p>
      </dsp:txBody>
      <dsp:txXfrm>
        <a:off x="1738538" y="1051507"/>
        <a:ext cx="2890885" cy="660962"/>
      </dsp:txXfrm>
    </dsp:sp>
    <dsp:sp modelId="{82EC1782-124C-4C7C-8807-45261CF5D298}">
      <dsp:nvSpPr>
        <dsp:cNvPr id="0" name=""/>
        <dsp:cNvSpPr/>
      </dsp:nvSpPr>
      <dsp:spPr>
        <a:xfrm>
          <a:off x="4767002" y="1236889"/>
          <a:ext cx="248072" cy="29019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767002" y="1294928"/>
        <a:ext cx="173650" cy="174119"/>
      </dsp:txXfrm>
    </dsp:sp>
    <dsp:sp modelId="{723013AC-1A57-45E4-ABC8-452D4ECE5C66}">
      <dsp:nvSpPr>
        <dsp:cNvPr id="0" name=""/>
        <dsp:cNvSpPr/>
      </dsp:nvSpPr>
      <dsp:spPr>
        <a:xfrm>
          <a:off x="5118048" y="1030943"/>
          <a:ext cx="1170151" cy="70209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zh-CN" sz="1900" kern="1200" dirty="0"/>
            <a:t>P</a:t>
          </a:r>
          <a:r>
            <a:rPr lang="zh-CN" altLang="en-US" sz="1900" kern="1200" dirty="0"/>
            <a:t>盒置换</a:t>
          </a:r>
        </a:p>
      </dsp:txBody>
      <dsp:txXfrm>
        <a:off x="5138612" y="1051507"/>
        <a:ext cx="1129023" cy="6609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6E318D4-4DD6-44A8-AC46-02807E3A1658}" type="datetimeFigureOut">
              <a:rPr lang="zh-CN" altLang="en-US"/>
              <a:pPr>
                <a:defRPr/>
              </a:pPr>
              <a:t>2019/6/7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8DC0045A-9F69-4D56-8778-F9BF3F5E9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首先向各位老师简单介绍本项研究的情况：</a:t>
            </a:r>
            <a:endParaRPr lang="zh-CN" altLang="en-US" dirty="0"/>
          </a:p>
        </p:txBody>
      </p:sp>
      <p:sp>
        <p:nvSpPr>
          <p:cNvPr id="4" name="灯片编号占位符 3"/>
          <p:cNvSpPr>
            <a:spLocks noGrp="1"/>
          </p:cNvSpPr>
          <p:nvPr>
            <p:ph type="sldNum" sz="quarter" idx="10"/>
          </p:nvPr>
        </p:nvSpPr>
        <p:spPr/>
        <p:txBody>
          <a:bodyPr/>
          <a:lstStyle/>
          <a:p>
            <a:pPr>
              <a:defRPr/>
            </a:pPr>
            <a:fld id="{8DC0045A-9F69-4D56-8778-F9BF3F5E907F}" type="slidenum">
              <a:rPr lang="zh-CN" altLang="en-US" smtClean="0"/>
              <a:pPr>
                <a:defRPr/>
              </a:pPr>
              <a:t>2</a:t>
            </a:fld>
            <a:endParaRPr lang="zh-CN" altLang="en-US"/>
          </a:p>
        </p:txBody>
      </p:sp>
    </p:spTree>
    <p:extLst>
      <p:ext uri="{BB962C8B-B14F-4D97-AF65-F5344CB8AC3E}">
        <p14:creationId xmlns:p14="http://schemas.microsoft.com/office/powerpoint/2010/main" val="366272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本次展示从以下几个角度进行介绍：</a:t>
            </a:r>
            <a:endParaRPr lang="zh-CN" altLang="en-US" dirty="0"/>
          </a:p>
        </p:txBody>
      </p:sp>
      <p:sp>
        <p:nvSpPr>
          <p:cNvPr id="4" name="灯片编号占位符 3"/>
          <p:cNvSpPr>
            <a:spLocks noGrp="1"/>
          </p:cNvSpPr>
          <p:nvPr>
            <p:ph type="sldNum" sz="quarter" idx="10"/>
          </p:nvPr>
        </p:nvSpPr>
        <p:spPr/>
        <p:txBody>
          <a:bodyPr/>
          <a:lstStyle/>
          <a:p>
            <a:pPr>
              <a:defRPr/>
            </a:pPr>
            <a:fld id="{8DC0045A-9F69-4D56-8778-F9BF3F5E907F}" type="slidenum">
              <a:rPr lang="zh-CN" altLang="en-US" smtClean="0"/>
              <a:pPr>
                <a:defRPr/>
              </a:pPr>
              <a:t>3</a:t>
            </a:fld>
            <a:endParaRPr lang="zh-CN" altLang="en-US"/>
          </a:p>
        </p:txBody>
      </p:sp>
    </p:spTree>
    <p:extLst>
      <p:ext uri="{BB962C8B-B14F-4D97-AF65-F5344CB8AC3E}">
        <p14:creationId xmlns:p14="http://schemas.microsoft.com/office/powerpoint/2010/main" val="179591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C0045A-9F69-4D56-8778-F9BF3F5E907F}" type="slidenum">
              <a:rPr lang="zh-CN" altLang="en-US" smtClean="0"/>
              <a:pPr>
                <a:defRPr/>
              </a:pPr>
              <a:t>4</a:t>
            </a:fld>
            <a:endParaRPr lang="zh-CN" altLang="en-US"/>
          </a:p>
        </p:txBody>
      </p:sp>
    </p:spTree>
    <p:extLst>
      <p:ext uri="{BB962C8B-B14F-4D97-AF65-F5344CB8AC3E}">
        <p14:creationId xmlns:p14="http://schemas.microsoft.com/office/powerpoint/2010/main" val="47746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C0045A-9F69-4D56-8778-F9BF3F5E907F}" type="slidenum">
              <a:rPr lang="zh-CN" altLang="en-US" smtClean="0"/>
              <a:pPr>
                <a:defRPr/>
              </a:pPr>
              <a:t>16</a:t>
            </a:fld>
            <a:endParaRPr lang="zh-CN" altLang="en-US"/>
          </a:p>
        </p:txBody>
      </p:sp>
    </p:spTree>
    <p:extLst>
      <p:ext uri="{BB962C8B-B14F-4D97-AF65-F5344CB8AC3E}">
        <p14:creationId xmlns:p14="http://schemas.microsoft.com/office/powerpoint/2010/main" val="409491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C0045A-9F69-4D56-8778-F9BF3F5E907F}" type="slidenum">
              <a:rPr lang="zh-CN" altLang="en-US" smtClean="0"/>
              <a:pPr>
                <a:defRPr/>
              </a:pPr>
              <a:t>17</a:t>
            </a:fld>
            <a:endParaRPr lang="zh-CN" altLang="en-US"/>
          </a:p>
        </p:txBody>
      </p:sp>
    </p:spTree>
    <p:extLst>
      <p:ext uri="{BB962C8B-B14F-4D97-AF65-F5344CB8AC3E}">
        <p14:creationId xmlns:p14="http://schemas.microsoft.com/office/powerpoint/2010/main" val="89138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45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040B31-BF5C-45FC-9CEB-E6233107FE61}" type="slidenum">
              <a:rPr lang="zh-CN" altLang="en-US" smtClean="0"/>
              <a:pPr/>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53DD0F-4693-4DF5-B65D-B8669E8DD0BA}" type="slidenum">
              <a:rPr lang="en-US" altLang="zh-CN"/>
              <a:pPr>
                <a:defRPr/>
              </a:pPr>
              <a:t>‹#›</a:t>
            </a:fld>
            <a:endParaRPr lang="en-US" altLang="zh-CN"/>
          </a:p>
        </p:txBody>
      </p:sp>
    </p:spTree>
    <p:extLst>
      <p:ext uri="{BB962C8B-B14F-4D97-AF65-F5344CB8AC3E}">
        <p14:creationId xmlns:p14="http://schemas.microsoft.com/office/powerpoint/2010/main" val="200927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22C209-0D5B-46D2-A923-DE71D7D68B67}" type="slidenum">
              <a:rPr lang="en-US" altLang="zh-CN"/>
              <a:pPr>
                <a:defRPr/>
              </a:pPr>
              <a:t>‹#›</a:t>
            </a:fld>
            <a:endParaRPr lang="en-US" altLang="zh-CN"/>
          </a:p>
        </p:txBody>
      </p:sp>
    </p:spTree>
    <p:extLst>
      <p:ext uri="{BB962C8B-B14F-4D97-AF65-F5344CB8AC3E}">
        <p14:creationId xmlns:p14="http://schemas.microsoft.com/office/powerpoint/2010/main" val="339615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C3F72B-7CE4-43FC-826F-4E826C6BDBDA}" type="slidenum">
              <a:rPr lang="en-US" altLang="zh-CN"/>
              <a:pPr>
                <a:defRPr/>
              </a:pPr>
              <a:t>‹#›</a:t>
            </a:fld>
            <a:endParaRPr lang="en-US" altLang="zh-CN"/>
          </a:p>
        </p:txBody>
      </p:sp>
    </p:spTree>
    <p:extLst>
      <p:ext uri="{BB962C8B-B14F-4D97-AF65-F5344CB8AC3E}">
        <p14:creationId xmlns:p14="http://schemas.microsoft.com/office/powerpoint/2010/main" val="171594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520E67B-993E-479A-9C6A-44751A193BAE}" type="slidenum">
              <a:rPr lang="en-US" altLang="zh-CN"/>
              <a:pPr>
                <a:defRPr/>
              </a:pPr>
              <a:t>‹#›</a:t>
            </a:fld>
            <a:endParaRPr lang="en-US" altLang="zh-CN"/>
          </a:p>
        </p:txBody>
      </p:sp>
    </p:spTree>
    <p:extLst>
      <p:ext uri="{BB962C8B-B14F-4D97-AF65-F5344CB8AC3E}">
        <p14:creationId xmlns:p14="http://schemas.microsoft.com/office/powerpoint/2010/main" val="172925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9EAE2B-74EB-4A97-ADB8-F92E01BC7D4B}" type="slidenum">
              <a:rPr lang="en-US" altLang="zh-CN"/>
              <a:pPr>
                <a:defRPr/>
              </a:pPr>
              <a:t>‹#›</a:t>
            </a:fld>
            <a:endParaRPr lang="en-US" altLang="zh-CN"/>
          </a:p>
        </p:txBody>
      </p:sp>
    </p:spTree>
    <p:extLst>
      <p:ext uri="{BB962C8B-B14F-4D97-AF65-F5344CB8AC3E}">
        <p14:creationId xmlns:p14="http://schemas.microsoft.com/office/powerpoint/2010/main" val="116829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1B8321D-9B50-433B-8A83-3F0C05DC4FC5}" type="slidenum">
              <a:rPr lang="en-US" altLang="zh-CN"/>
              <a:pPr>
                <a:defRPr/>
              </a:pPr>
              <a:t>‹#›</a:t>
            </a:fld>
            <a:endParaRPr lang="en-US" altLang="zh-CN"/>
          </a:p>
        </p:txBody>
      </p:sp>
    </p:spTree>
    <p:extLst>
      <p:ext uri="{BB962C8B-B14F-4D97-AF65-F5344CB8AC3E}">
        <p14:creationId xmlns:p14="http://schemas.microsoft.com/office/powerpoint/2010/main" val="80228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3EE9C7F-574F-497C-80EB-8023DC3B1E95}" type="slidenum">
              <a:rPr lang="en-US" altLang="zh-CN"/>
              <a:pPr>
                <a:defRPr/>
              </a:pPr>
              <a:t>‹#›</a:t>
            </a:fld>
            <a:endParaRPr lang="en-US" altLang="zh-CN"/>
          </a:p>
        </p:txBody>
      </p:sp>
    </p:spTree>
    <p:extLst>
      <p:ext uri="{BB962C8B-B14F-4D97-AF65-F5344CB8AC3E}">
        <p14:creationId xmlns:p14="http://schemas.microsoft.com/office/powerpoint/2010/main" val="60268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19B12DB-E01E-4728-942D-6A7F530CDE07}" type="slidenum">
              <a:rPr lang="en-US" altLang="zh-CN"/>
              <a:pPr>
                <a:defRPr/>
              </a:pPr>
              <a:t>‹#›</a:t>
            </a:fld>
            <a:endParaRPr lang="en-US" altLang="zh-CN"/>
          </a:p>
        </p:txBody>
      </p:sp>
    </p:spTree>
    <p:extLst>
      <p:ext uri="{BB962C8B-B14F-4D97-AF65-F5344CB8AC3E}">
        <p14:creationId xmlns:p14="http://schemas.microsoft.com/office/powerpoint/2010/main" val="101586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18136EF-532B-4ECF-99B2-EE53BBC36A10}" type="slidenum">
              <a:rPr lang="en-US" altLang="zh-CN"/>
              <a:pPr>
                <a:defRPr/>
              </a:pPr>
              <a:t>‹#›</a:t>
            </a:fld>
            <a:endParaRPr lang="en-US" altLang="zh-CN"/>
          </a:p>
        </p:txBody>
      </p:sp>
    </p:spTree>
    <p:extLst>
      <p:ext uri="{BB962C8B-B14F-4D97-AF65-F5344CB8AC3E}">
        <p14:creationId xmlns:p14="http://schemas.microsoft.com/office/powerpoint/2010/main" val="188741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D6A1B29-8565-445C-97C8-85E8BFA3396A}" type="slidenum">
              <a:rPr lang="en-US" altLang="zh-CN"/>
              <a:pPr>
                <a:defRPr/>
              </a:pPr>
              <a:t>‹#›</a:t>
            </a:fld>
            <a:endParaRPr lang="en-US" altLang="zh-CN"/>
          </a:p>
        </p:txBody>
      </p:sp>
    </p:spTree>
    <p:extLst>
      <p:ext uri="{BB962C8B-B14F-4D97-AF65-F5344CB8AC3E}">
        <p14:creationId xmlns:p14="http://schemas.microsoft.com/office/powerpoint/2010/main" val="380806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533B3A-78BE-44BC-A7F5-85C9BAEF9348}" type="slidenum">
              <a:rPr lang="en-US" altLang="zh-CN"/>
              <a:pPr>
                <a:defRPr/>
              </a:pPr>
              <a:t>‹#›</a:t>
            </a:fld>
            <a:endParaRPr lang="en-US" altLang="zh-CN"/>
          </a:p>
        </p:txBody>
      </p:sp>
    </p:spTree>
    <p:extLst>
      <p:ext uri="{BB962C8B-B14F-4D97-AF65-F5344CB8AC3E}">
        <p14:creationId xmlns:p14="http://schemas.microsoft.com/office/powerpoint/2010/main" val="323907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A748D6B-AD1E-4F1E-84F8-74ADA463B105}" type="slidenum">
              <a:rPr lang="en-US" altLang="zh-CN"/>
              <a:pPr>
                <a:defRPr/>
              </a:pPr>
              <a:t>‹#›</a:t>
            </a:fld>
            <a:endParaRPr lang="en-US" altLang="zh-CN"/>
          </a:p>
        </p:txBody>
      </p:sp>
    </p:spTree>
    <p:extLst>
      <p:ext uri="{BB962C8B-B14F-4D97-AF65-F5344CB8AC3E}">
        <p14:creationId xmlns:p14="http://schemas.microsoft.com/office/powerpoint/2010/main" val="358655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87A7370-7420-4DD0-8D3B-E83E4ADB1CFC}" type="slidenum">
              <a:rPr lang="en-US" altLang="zh-CN"/>
              <a:pPr>
                <a:defRPr/>
              </a:pPr>
              <a:t>‹#›</a:t>
            </a:fld>
            <a:endParaRPr lang="en-US" altLang="zh-CN"/>
          </a:p>
        </p:txBody>
      </p:sp>
      <p:pic>
        <p:nvPicPr>
          <p:cNvPr id="1031" name="图片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0" y="6308725"/>
            <a:ext cx="91106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descr="C:\Documents and Settings\sqz\桌面\图片1.jpg"/>
          <p:cNvPicPr>
            <a:picLocks noChangeAspect="1" noChangeArrowheads="1"/>
          </p:cNvPicPr>
          <p:nvPr userDrawn="1"/>
        </p:nvPicPr>
        <p:blipFill>
          <a:blip r:embed="rId15">
            <a:extLst>
              <a:ext uri="{28A0092B-C50C-407E-A947-70E740481C1C}">
                <a14:useLocalDpi xmlns:a14="http://schemas.microsoft.com/office/drawing/2010/main" val="0"/>
              </a:ext>
            </a:extLst>
          </a:blip>
          <a:srcRect l="397" t="671" r="217" b="51665"/>
          <a:stretch>
            <a:fillRect/>
          </a:stretch>
        </p:blipFill>
        <p:spPr bwMode="auto">
          <a:xfrm>
            <a:off x="0" y="0"/>
            <a:ext cx="9142413"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3.png"/><Relationship Id="rId4" Type="http://schemas.openxmlformats.org/officeDocument/2006/relationships/diagramQuickStyle" Target="../diagrams/quickStyle2.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750" y="1622425"/>
            <a:ext cx="7993063" cy="1446213"/>
          </a:xfrm>
          <a:prstGeom prst="rect">
            <a:avLst/>
          </a:prstGeom>
          <a:noFill/>
        </p:spPr>
        <p:txBody>
          <a:bodyPr>
            <a:spAutoFit/>
          </a:bodyPr>
          <a:lstStyle/>
          <a:p>
            <a:pPr algn="ctr" eaLnBrk="1" hangingPunct="1">
              <a:defRPr/>
            </a:pPr>
            <a:r>
              <a:rPr lang="zh-CN" altLang="en-US" sz="4400" b="1" dirty="0">
                <a:latin typeface="Times New Roman" pitchFamily="18" charset="0"/>
                <a:ea typeface="+mn-ea"/>
                <a:cs typeface="Times New Roman" pitchFamily="18" charset="0"/>
              </a:rPr>
              <a:t>功耗和故障结合的</a:t>
            </a:r>
            <a:br>
              <a:rPr lang="zh-CN" altLang="en-US" sz="4400" b="1" dirty="0">
                <a:latin typeface="Times New Roman" pitchFamily="18" charset="0"/>
                <a:ea typeface="+mn-ea"/>
                <a:cs typeface="Times New Roman" pitchFamily="18" charset="0"/>
              </a:rPr>
            </a:br>
            <a:r>
              <a:rPr lang="zh-CN" altLang="en-US" sz="4400" b="1" dirty="0">
                <a:latin typeface="Times New Roman" pitchFamily="18" charset="0"/>
                <a:ea typeface="+mn-ea"/>
                <a:cs typeface="Times New Roman" pitchFamily="18" charset="0"/>
              </a:rPr>
              <a:t>组合旁路攻击</a:t>
            </a:r>
          </a:p>
        </p:txBody>
      </p:sp>
      <p:graphicFrame>
        <p:nvGraphicFramePr>
          <p:cNvPr id="4" name="图示 3"/>
          <p:cNvGraphicFramePr/>
          <p:nvPr>
            <p:extLst>
              <p:ext uri="{D42A27DB-BD31-4B8C-83A1-F6EECF244321}">
                <p14:modId xmlns:p14="http://schemas.microsoft.com/office/powerpoint/2010/main" val="3405165500"/>
              </p:ext>
            </p:extLst>
          </p:nvPr>
        </p:nvGraphicFramePr>
        <p:xfrm>
          <a:off x="2628031" y="3717032"/>
          <a:ext cx="3816500" cy="1368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0">
            <a:extLst>
              <a:ext uri="{FF2B5EF4-FFF2-40B4-BE49-F238E27FC236}">
                <a16:creationId xmlns:a16="http://schemas.microsoft.com/office/drawing/2014/main" id="{B52C4460-7000-45E6-83DC-AC5FBDA331CC}"/>
              </a:ext>
            </a:extLst>
          </p:cNvPr>
          <p:cNvSpPr txBox="1"/>
          <p:nvPr/>
        </p:nvSpPr>
        <p:spPr>
          <a:xfrm>
            <a:off x="652463" y="1911350"/>
            <a:ext cx="3998912" cy="461963"/>
          </a:xfrm>
          <a:prstGeom prst="rect">
            <a:avLst/>
          </a:prstGeom>
          <a:noFill/>
          <a:ln>
            <a:noFill/>
          </a:ln>
        </p:spPr>
        <p:txBody>
          <a:bodyPr>
            <a:spAutoFit/>
          </a:bodyPr>
          <a:lstStyle/>
          <a:p>
            <a:pPr eaLnBrk="1" hangingPunct="1">
              <a:defRPr/>
            </a:pPr>
            <a:r>
              <a:rPr lang="en-US" altLang="zh-CN"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PRESENT</a:t>
            </a:r>
            <a:r>
              <a:rPr lang="zh-CN" altLang="en-US"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加密算法</a:t>
            </a:r>
          </a:p>
        </p:txBody>
      </p:sp>
      <p:sp>
        <p:nvSpPr>
          <p:cNvPr id="3" name="矩形 27">
            <a:extLst>
              <a:ext uri="{FF2B5EF4-FFF2-40B4-BE49-F238E27FC236}">
                <a16:creationId xmlns:a16="http://schemas.microsoft.com/office/drawing/2014/main" id="{A63AEDA2-17F2-4E37-853A-60F9E7A8C77E}"/>
              </a:ext>
            </a:extLst>
          </p:cNvPr>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矩形 11">
            <a:extLst>
              <a:ext uri="{FF2B5EF4-FFF2-40B4-BE49-F238E27FC236}">
                <a16:creationId xmlns:a16="http://schemas.microsoft.com/office/drawing/2014/main" id="{71F23205-2C78-4342-AED5-C80166CDC4D7}"/>
              </a:ext>
            </a:extLst>
          </p:cNvPr>
          <p:cNvSpPr>
            <a:spLocks noChangeArrowheads="1"/>
          </p:cNvSpPr>
          <p:nvPr/>
        </p:nvSpPr>
        <p:spPr bwMode="auto">
          <a:xfrm>
            <a:off x="348105" y="2592206"/>
            <a:ext cx="3997325" cy="3577518"/>
          </a:xfrm>
          <a:prstGeom prst="rect">
            <a:avLst/>
          </a:prstGeom>
          <a:noFill/>
          <a:ln>
            <a:noFill/>
          </a:ln>
          <a:extLst>
            <a:ext uri="{909E8E84-426E-40dd-AFC4-6F175D3DCCD1}"/>
            <a:ext uri="{91240B29-F687-4f45-9708-019B960494DF}"/>
          </a:extLst>
        </p:spPr>
        <p:txBody>
          <a:bodyPr>
            <a:spAutoFit/>
          </a:bodyPr>
          <a:lstStyle/>
          <a:p>
            <a:pPr marL="342900" indent="-342900" algn="just" eaLnBrk="1" hangingPunct="1">
              <a:lnSpc>
                <a:spcPct val="120000"/>
              </a:lnSpc>
              <a:spcBef>
                <a:spcPts val="1800"/>
              </a:spcBef>
              <a:buFont typeface="Arial" panose="020B0604020202020204" pitchFamily="34" charset="0"/>
              <a:buChar char="•"/>
              <a:defRPr/>
            </a:pP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PRESENT</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算法每轮的轮函数由三部分组成：</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gn="just" eaLnBrk="1" hangingPunct="1">
              <a:lnSpc>
                <a:spcPct val="120000"/>
              </a:lnSpc>
              <a:spcBef>
                <a:spcPts val="1800"/>
              </a:spcBef>
              <a:buFont typeface="Arial" panose="020B0604020202020204" pitchFamily="34" charset="0"/>
              <a:buChar char="•"/>
              <a:defRPr/>
            </a:pP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轮密钥加</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gn="just" eaLnBrk="1" hangingPunct="1">
              <a:lnSpc>
                <a:spcPct val="120000"/>
              </a:lnSpc>
              <a:spcBef>
                <a:spcPts val="1800"/>
              </a:spcBef>
              <a:buFont typeface="Arial" panose="020B0604020202020204" pitchFamily="34" charset="0"/>
              <a:buChar char="•"/>
              <a:defRPr/>
            </a:pP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盒代换</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gn="just" eaLnBrk="1" hangingPunct="1">
              <a:lnSpc>
                <a:spcPct val="120000"/>
              </a:lnSpc>
              <a:spcBef>
                <a:spcPts val="1800"/>
              </a:spcBef>
              <a:buFont typeface="Arial" panose="020B0604020202020204" pitchFamily="34" charset="0"/>
              <a:buChar char="•"/>
              <a:defRPr/>
            </a:pP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盒置换</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gn="just" eaLnBrk="1" hangingPunct="1">
              <a:lnSpc>
                <a:spcPct val="120000"/>
              </a:lnSpc>
              <a:spcBef>
                <a:spcPts val="1800"/>
              </a:spcBef>
              <a:defRPr/>
            </a:pP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取其中两轮</a:t>
            </a: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PRESENT</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算法结构示意图如右图所示</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2933FA36-4813-42E4-B066-1294A7F499A7}"/>
              </a:ext>
            </a:extLst>
          </p:cNvPr>
          <p:cNvSpPr/>
          <p:nvPr/>
        </p:nvSpPr>
        <p:spPr>
          <a:xfrm>
            <a:off x="7885113" y="4797425"/>
            <a:ext cx="1008062" cy="144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2050" name="图片 1">
            <a:extLst>
              <a:ext uri="{FF2B5EF4-FFF2-40B4-BE49-F238E27FC236}">
                <a16:creationId xmlns:a16="http://schemas.microsoft.com/office/drawing/2014/main" id="{F9CD6884-85E1-4EDD-A2F3-668CC1E0E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973" y="3266602"/>
            <a:ext cx="4541837" cy="251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箭头连接符 13">
            <a:extLst>
              <a:ext uri="{FF2B5EF4-FFF2-40B4-BE49-F238E27FC236}">
                <a16:creationId xmlns:a16="http://schemas.microsoft.com/office/drawing/2014/main" id="{742E7545-4D80-469D-8F12-0748640F5DD6}"/>
              </a:ext>
            </a:extLst>
          </p:cNvPr>
          <p:cNvCxnSpPr/>
          <p:nvPr/>
        </p:nvCxnSpPr>
        <p:spPr>
          <a:xfrm flipV="1">
            <a:off x="1835696" y="3501008"/>
            <a:ext cx="2592288" cy="2880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DB09AB70-C020-4CB2-AFE9-E99C6B9B9C6D}"/>
              </a:ext>
            </a:extLst>
          </p:cNvPr>
          <p:cNvCxnSpPr>
            <a:cxnSpLocks/>
          </p:cNvCxnSpPr>
          <p:nvPr/>
        </p:nvCxnSpPr>
        <p:spPr>
          <a:xfrm flipV="1">
            <a:off x="1824337" y="3754584"/>
            <a:ext cx="2747663" cy="62708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F20CBE02-1B97-41BD-8DCE-4CD55D2DABB3}"/>
              </a:ext>
            </a:extLst>
          </p:cNvPr>
          <p:cNvCxnSpPr>
            <a:cxnSpLocks/>
          </p:cNvCxnSpPr>
          <p:nvPr/>
        </p:nvCxnSpPr>
        <p:spPr>
          <a:xfrm flipV="1">
            <a:off x="1824337" y="4312116"/>
            <a:ext cx="2815491" cy="67439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文本框 58"/>
          <p:cNvSpPr txBox="1">
            <a:spLocks noChangeArrowheads="1"/>
          </p:cNvSpPr>
          <p:nvPr/>
        </p:nvSpPr>
        <p:spPr bwMode="auto">
          <a:xfrm>
            <a:off x="1412657" y="762076"/>
            <a:ext cx="1687721" cy="646331"/>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0"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1"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2"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3"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4"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extLst>
      <p:ext uri="{BB962C8B-B14F-4D97-AF65-F5344CB8AC3E}">
        <p14:creationId xmlns:p14="http://schemas.microsoft.com/office/powerpoint/2010/main" val="275006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密钥扩展算法</a:t>
            </a:r>
          </a:p>
        </p:txBody>
      </p:sp>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矩形 1">
            <a:extLst>
              <a:ext uri="{FF2B5EF4-FFF2-40B4-BE49-F238E27FC236}">
                <a16:creationId xmlns:a16="http://schemas.microsoft.com/office/drawing/2014/main" id="{FE3B0115-D478-4E98-8E43-93CDDC96457D}"/>
              </a:ext>
            </a:extLst>
          </p:cNvPr>
          <p:cNvSpPr/>
          <p:nvPr/>
        </p:nvSpPr>
        <p:spPr>
          <a:xfrm>
            <a:off x="517524" y="2574925"/>
            <a:ext cx="7942907" cy="858377"/>
          </a:xfrm>
          <a:prstGeom prst="rect">
            <a:avLst/>
          </a:prstGeom>
        </p:spPr>
        <p:txBody>
          <a:bodyPr wrap="square">
            <a:spAutoFit/>
          </a:bodyPr>
          <a:lstStyle/>
          <a:p>
            <a:pPr indent="304800" algn="just">
              <a:lnSpc>
                <a:spcPct val="150000"/>
              </a:lnSpc>
              <a:spcAft>
                <a:spcPts val="0"/>
              </a:spcAft>
            </a:pPr>
            <a:r>
              <a:rPr lang="en-US" altLang="zh-CN" dirty="0">
                <a:latin typeface="Times New Roman" panose="02020603050405020304" pitchFamily="18" charset="0"/>
                <a:ea typeface="仿宋" panose="02010609060101010101" pitchFamily="49" charset="-122"/>
                <a:cs typeface="Times New Roman" panose="02020603050405020304" pitchFamily="18" charset="0"/>
              </a:rPr>
              <a:t>PRESENT</a:t>
            </a:r>
            <a:r>
              <a:rPr lang="zh-CN" altLang="zh-CN" dirty="0">
                <a:latin typeface="Times New Roman" panose="02020603050405020304" pitchFamily="18" charset="0"/>
                <a:ea typeface="仿宋" panose="02010609060101010101" pitchFamily="49" charset="-122"/>
                <a:cs typeface="Times New Roman" panose="02020603050405020304" pitchFamily="18" charset="0"/>
              </a:rPr>
              <a:t>各轮的</a:t>
            </a:r>
            <a:r>
              <a:rPr lang="en-US" altLang="zh-CN" dirty="0">
                <a:latin typeface="Times New Roman" panose="02020603050405020304" pitchFamily="18" charset="0"/>
                <a:ea typeface="仿宋" panose="02010609060101010101" pitchFamily="49" charset="-122"/>
                <a:cs typeface="Times New Roman" panose="02020603050405020304" pitchFamily="18" charset="0"/>
              </a:rPr>
              <a:t>80</a:t>
            </a:r>
            <a:r>
              <a:rPr lang="zh-CN" altLang="zh-CN" dirty="0">
                <a:latin typeface="Times New Roman" panose="02020603050405020304" pitchFamily="18" charset="0"/>
                <a:ea typeface="仿宋" panose="02010609060101010101" pitchFamily="49" charset="-122"/>
                <a:cs typeface="Times New Roman" panose="02020603050405020304" pitchFamily="18" charset="0"/>
              </a:rPr>
              <a:t>比特轮密钥由上一轮的轮密钥经过密钥扩展函数后得到。该密钥扩展函数如下：</a:t>
            </a:r>
            <a:endParaRPr lang="zh-CN" altLang="zh-CN" sz="1400" dirty="0">
              <a:latin typeface="宋体" panose="02010600030101010101" pitchFamily="2" charset="-122"/>
              <a:cs typeface="Times New Roman" panose="02020603050405020304" pitchFamily="18" charset="0"/>
            </a:endParaRPr>
          </a:p>
        </p:txBody>
      </p:sp>
      <p:sp>
        <p:nvSpPr>
          <p:cNvPr id="4" name="Rectangle 2">
            <a:extLst>
              <a:ext uri="{FF2B5EF4-FFF2-40B4-BE49-F238E27FC236}">
                <a16:creationId xmlns:a16="http://schemas.microsoft.com/office/drawing/2014/main" id="{A47FE5B8-BE6A-4DEB-9A18-708E1FA37AB9}"/>
              </a:ext>
            </a:extLst>
          </p:cNvPr>
          <p:cNvSpPr>
            <a:spLocks noChangeArrowheads="1"/>
          </p:cNvSpPr>
          <p:nvPr/>
        </p:nvSpPr>
        <p:spPr bwMode="auto">
          <a:xfrm>
            <a:off x="2051719" y="3751779"/>
            <a:ext cx="114389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E5A6643E-968D-409B-ABC7-A6B84C78EE6B}"/>
              </a:ext>
            </a:extLst>
          </p:cNvPr>
          <p:cNvGraphicFramePr>
            <a:graphicFrameLocks noChangeAspect="1"/>
          </p:cNvGraphicFramePr>
          <p:nvPr>
            <p:extLst>
              <p:ext uri="{D42A27DB-BD31-4B8C-83A1-F6EECF244321}">
                <p14:modId xmlns:p14="http://schemas.microsoft.com/office/powerpoint/2010/main" val="3787091514"/>
              </p:ext>
            </p:extLst>
          </p:nvPr>
        </p:nvGraphicFramePr>
        <p:xfrm>
          <a:off x="1466423" y="3712702"/>
          <a:ext cx="6369904" cy="1405413"/>
        </p:xfrm>
        <a:graphic>
          <a:graphicData uri="http://schemas.openxmlformats.org/presentationml/2006/ole">
            <mc:AlternateContent xmlns:mc="http://schemas.openxmlformats.org/markup-compatibility/2006">
              <mc:Choice xmlns:v="urn:schemas-microsoft-com:vml" Requires="v">
                <p:oleObj spid="_x0000_s3178" name="Equation" r:id="rId3" imgW="3111500" imgH="685800" progId="Equation.DSMT4">
                  <p:embed/>
                </p:oleObj>
              </mc:Choice>
              <mc:Fallback>
                <p:oleObj name="Equation" r:id="rId3" imgW="3111500" imgH="685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423" y="3712702"/>
                        <a:ext cx="6369904" cy="1405413"/>
                      </a:xfrm>
                      <a:prstGeom prst="rect">
                        <a:avLst/>
                      </a:prstGeom>
                      <a:noFill/>
                    </p:spPr>
                  </p:pic>
                </p:oleObj>
              </mc:Fallback>
            </mc:AlternateContent>
          </a:graphicData>
        </a:graphic>
      </p:graphicFrame>
      <p:cxnSp>
        <p:nvCxnSpPr>
          <p:cNvPr id="15" name="直接连接符 14"/>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文本框 58"/>
          <p:cNvSpPr txBox="1">
            <a:spLocks noChangeArrowheads="1"/>
          </p:cNvSpPr>
          <p:nvPr/>
        </p:nvSpPr>
        <p:spPr bwMode="auto">
          <a:xfrm>
            <a:off x="1412657" y="762076"/>
            <a:ext cx="1687721" cy="646331"/>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17"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18"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19"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6"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7"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47FE5B8-BE6A-4DEB-9A18-708E1FA37AB9}"/>
              </a:ext>
            </a:extLst>
          </p:cNvPr>
          <p:cNvSpPr>
            <a:spLocks noChangeArrowheads="1"/>
          </p:cNvSpPr>
          <p:nvPr/>
        </p:nvSpPr>
        <p:spPr bwMode="auto">
          <a:xfrm>
            <a:off x="2051719" y="3751779"/>
            <a:ext cx="114389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TextBox 30">
            <a:extLst>
              <a:ext uri="{FF2B5EF4-FFF2-40B4-BE49-F238E27FC236}">
                <a16:creationId xmlns:a16="http://schemas.microsoft.com/office/drawing/2014/main" id="{5903798B-02F1-40AE-8282-67D4B8175565}"/>
              </a:ext>
            </a:extLst>
          </p:cNvPr>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代数密码分析</a:t>
            </a:r>
          </a:p>
        </p:txBody>
      </p:sp>
      <p:sp>
        <p:nvSpPr>
          <p:cNvPr id="16" name="矩形 27">
            <a:extLst>
              <a:ext uri="{FF2B5EF4-FFF2-40B4-BE49-F238E27FC236}">
                <a16:creationId xmlns:a16="http://schemas.microsoft.com/office/drawing/2014/main" id="{0E9AD15F-972B-4E87-8846-4D9A72657D33}"/>
              </a:ext>
            </a:extLst>
          </p:cNvPr>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矩形 16">
            <a:extLst>
              <a:ext uri="{FF2B5EF4-FFF2-40B4-BE49-F238E27FC236}">
                <a16:creationId xmlns:a16="http://schemas.microsoft.com/office/drawing/2014/main" id="{EF81360D-E004-41C7-B4CD-2901163F5682}"/>
              </a:ext>
            </a:extLst>
          </p:cNvPr>
          <p:cNvSpPr/>
          <p:nvPr/>
        </p:nvSpPr>
        <p:spPr>
          <a:xfrm>
            <a:off x="382588" y="2687638"/>
            <a:ext cx="8424936" cy="2779864"/>
          </a:xfrm>
          <a:prstGeom prst="rect">
            <a:avLst/>
          </a:prstGeom>
        </p:spPr>
        <p:txBody>
          <a:bodyPr wrap="square">
            <a:spAutoFit/>
          </a:bodyPr>
          <a:lstStyle/>
          <a:p>
            <a:pPr>
              <a:lnSpc>
                <a:spcPct val="200000"/>
              </a:lnSpc>
              <a:spcBef>
                <a:spcPts val="1200"/>
              </a:spcBef>
            </a:pPr>
            <a:r>
              <a:rPr lang="zh-CN" altLang="zh-CN" sz="2000" b="1" kern="100" dirty="0">
                <a:latin typeface="华文楷体" panose="02010600040101010101" pitchFamily="2" charset="-122"/>
                <a:ea typeface="华文楷体" panose="02010600040101010101" pitchFamily="2" charset="-122"/>
                <a:cs typeface="Times New Roman" panose="02020603050405020304" pitchFamily="18" charset="0"/>
              </a:rPr>
              <a:t>针对加密算法进行代数分析，主要工作由两部分组成</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nSpc>
                <a:spcPct val="200000"/>
              </a:lnSpc>
              <a:spcBef>
                <a:spcPts val="1200"/>
              </a:spcBef>
              <a:buFont typeface="Arial" panose="020B0604020202020204" pitchFamily="34" charset="0"/>
              <a:buChar char="•"/>
            </a:pP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第一步构建加密算法等价的代数方程组；</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nSpc>
                <a:spcPct val="200000"/>
              </a:lnSpc>
              <a:spcBef>
                <a:spcPts val="1200"/>
              </a:spcBef>
              <a:buFont typeface="Arial" panose="020B0604020202020204" pitchFamily="34" charset="0"/>
              <a:buChar char="•"/>
            </a:pP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第二步求解该方程组并利用解得的中间变量，恢复加密算法中的密钥等信息。</a:t>
            </a:r>
            <a:endParaRPr lang="zh-CN" altLang="en-US" sz="2000" dirty="0">
              <a:latin typeface="华文楷体" panose="02010600040101010101" pitchFamily="2" charset="-122"/>
              <a:ea typeface="华文楷体" panose="02010600040101010101" pitchFamily="2" charset="-122"/>
            </a:endParaRPr>
          </a:p>
        </p:txBody>
      </p:sp>
      <p:cxnSp>
        <p:nvCxnSpPr>
          <p:cNvPr id="14" name="直接连接符 13"/>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文本框 58"/>
          <p:cNvSpPr txBox="1">
            <a:spLocks noChangeArrowheads="1"/>
          </p:cNvSpPr>
          <p:nvPr/>
        </p:nvSpPr>
        <p:spPr bwMode="auto">
          <a:xfrm>
            <a:off x="1412657" y="762076"/>
            <a:ext cx="1687721" cy="646331"/>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19"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6"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7"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8"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9"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extLst>
      <p:ext uri="{BB962C8B-B14F-4D97-AF65-F5344CB8AC3E}">
        <p14:creationId xmlns:p14="http://schemas.microsoft.com/office/powerpoint/2010/main" val="405632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47FE5B8-BE6A-4DEB-9A18-708E1FA37AB9}"/>
              </a:ext>
            </a:extLst>
          </p:cNvPr>
          <p:cNvSpPr>
            <a:spLocks noChangeArrowheads="1"/>
          </p:cNvSpPr>
          <p:nvPr/>
        </p:nvSpPr>
        <p:spPr bwMode="auto">
          <a:xfrm>
            <a:off x="2051719" y="3751779"/>
            <a:ext cx="114389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TextBox 30">
            <a:extLst>
              <a:ext uri="{FF2B5EF4-FFF2-40B4-BE49-F238E27FC236}">
                <a16:creationId xmlns:a16="http://schemas.microsoft.com/office/drawing/2014/main" id="{5903798B-02F1-40AE-8282-67D4B8175565}"/>
              </a:ext>
            </a:extLst>
          </p:cNvPr>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代数密码分析</a:t>
            </a:r>
          </a:p>
        </p:txBody>
      </p:sp>
      <p:sp>
        <p:nvSpPr>
          <p:cNvPr id="16" name="矩形 27">
            <a:extLst>
              <a:ext uri="{FF2B5EF4-FFF2-40B4-BE49-F238E27FC236}">
                <a16:creationId xmlns:a16="http://schemas.microsoft.com/office/drawing/2014/main" id="{0E9AD15F-972B-4E87-8846-4D9A72657D33}"/>
              </a:ext>
            </a:extLst>
          </p:cNvPr>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矩形 17">
            <a:extLst>
              <a:ext uri="{FF2B5EF4-FFF2-40B4-BE49-F238E27FC236}">
                <a16:creationId xmlns:a16="http://schemas.microsoft.com/office/drawing/2014/main" id="{0B792ADB-9713-4033-9354-4E981913CC47}"/>
              </a:ext>
            </a:extLst>
          </p:cNvPr>
          <p:cNvSpPr/>
          <p:nvPr/>
        </p:nvSpPr>
        <p:spPr>
          <a:xfrm>
            <a:off x="382588" y="2655363"/>
            <a:ext cx="8481255" cy="2862322"/>
          </a:xfrm>
          <a:prstGeom prst="rect">
            <a:avLst/>
          </a:prstGeom>
        </p:spPr>
        <p:txBody>
          <a:bodyPr wrap="square">
            <a:spAutoFit/>
          </a:bodyPr>
          <a:lstStyle/>
          <a:p>
            <a:pPr>
              <a:lnSpc>
                <a:spcPct val="150000"/>
              </a:lnSpc>
              <a:spcBef>
                <a:spcPts val="1200"/>
              </a:spcBef>
            </a:pPr>
            <a:r>
              <a:rPr lang="zh-CN" altLang="en-US" sz="2000" b="1" dirty="0">
                <a:latin typeface="华文楷体" panose="02010600040101010101" pitchFamily="2" charset="-122"/>
                <a:ea typeface="华文楷体" panose="02010600040101010101" pitchFamily="2" charset="-122"/>
              </a:rPr>
              <a:t>通常采用的求解方法有两种：</a:t>
            </a:r>
            <a:endParaRPr lang="en-US" altLang="zh-CN" sz="2000" b="1" dirty="0">
              <a:latin typeface="华文楷体" panose="02010600040101010101" pitchFamily="2" charset="-122"/>
              <a:ea typeface="华文楷体" panose="02010600040101010101" pitchFamily="2" charset="-122"/>
            </a:endParaRPr>
          </a:p>
          <a:p>
            <a:pPr marL="285750" indent="-285750">
              <a:lnSpc>
                <a:spcPct val="150000"/>
              </a:lnSpc>
              <a:spcBef>
                <a:spcPts val="1200"/>
              </a:spcBef>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基于</a:t>
            </a:r>
            <a:r>
              <a:rPr lang="en-US" altLang="zh-CN" sz="2000" dirty="0" err="1">
                <a:solidFill>
                  <a:srgbClr val="FF0000"/>
                </a:solidFill>
                <a:latin typeface="华文楷体" panose="02010600040101010101" pitchFamily="2" charset="-122"/>
                <a:ea typeface="华文楷体" panose="02010600040101010101" pitchFamily="2" charset="-122"/>
              </a:rPr>
              <a:t>Grobner</a:t>
            </a:r>
            <a:r>
              <a:rPr lang="zh-CN" altLang="en-US" sz="2000" dirty="0">
                <a:solidFill>
                  <a:srgbClr val="FF0000"/>
                </a:solidFill>
                <a:latin typeface="华文楷体" panose="02010600040101010101" pitchFamily="2" charset="-122"/>
                <a:ea typeface="华文楷体" panose="02010600040101010101" pitchFamily="2" charset="-122"/>
              </a:rPr>
              <a:t>基</a:t>
            </a:r>
            <a:r>
              <a:rPr lang="zh-CN" altLang="en-US" sz="2000" dirty="0">
                <a:latin typeface="华文楷体" panose="02010600040101010101" pitchFamily="2" charset="-122"/>
                <a:ea typeface="华文楷体" panose="02010600040101010101" pitchFamily="2" charset="-122"/>
              </a:rPr>
              <a:t>的求解方法，此理论可以有效将多元多项式进行降阶处理</a:t>
            </a:r>
            <a:endParaRPr lang="en-US" altLang="zh-CN" sz="2000" dirty="0">
              <a:latin typeface="华文楷体" panose="02010600040101010101" pitchFamily="2" charset="-122"/>
              <a:ea typeface="华文楷体" panose="02010600040101010101" pitchFamily="2" charset="-122"/>
            </a:endParaRPr>
          </a:p>
          <a:p>
            <a:pPr marL="285750" indent="-285750">
              <a:lnSpc>
                <a:spcPct val="150000"/>
              </a:lnSpc>
              <a:spcBef>
                <a:spcPts val="1200"/>
              </a:spcBef>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转化为</a:t>
            </a:r>
            <a:r>
              <a:rPr lang="zh-CN" altLang="en-US" sz="2000" dirty="0">
                <a:solidFill>
                  <a:srgbClr val="FF0000"/>
                </a:solidFill>
                <a:latin typeface="华文楷体" panose="02010600040101010101" pitchFamily="2" charset="-122"/>
                <a:ea typeface="华文楷体" panose="02010600040101010101" pitchFamily="2" charset="-122"/>
              </a:rPr>
              <a:t>可满足性（</a:t>
            </a:r>
            <a:r>
              <a:rPr lang="en-US" altLang="zh-CN" sz="2000" dirty="0">
                <a:solidFill>
                  <a:srgbClr val="FF0000"/>
                </a:solidFill>
                <a:latin typeface="华文楷体" panose="02010600040101010101" pitchFamily="2" charset="-122"/>
                <a:ea typeface="华文楷体" panose="02010600040101010101" pitchFamily="2" charset="-122"/>
              </a:rPr>
              <a:t>Satisfiability</a:t>
            </a:r>
            <a:r>
              <a:rPr lang="zh-CN" altLang="en-US" sz="2000" dirty="0">
                <a:solidFill>
                  <a:srgbClr val="FF0000"/>
                </a:solidFill>
                <a:latin typeface="华文楷体" panose="02010600040101010101" pitchFamily="2" charset="-122"/>
                <a:ea typeface="华文楷体" panose="02010600040101010101" pitchFamily="2" charset="-122"/>
              </a:rPr>
              <a:t>）问题</a:t>
            </a:r>
            <a:r>
              <a:rPr lang="zh-CN" altLang="en-US" sz="2000" dirty="0">
                <a:latin typeface="华文楷体" panose="02010600040101010101" pitchFamily="2" charset="-122"/>
                <a:ea typeface="华文楷体" panose="02010600040101010101" pitchFamily="2" charset="-122"/>
              </a:rPr>
              <a:t>（</a:t>
            </a:r>
            <a:r>
              <a:rPr lang="en-US" altLang="zh-CN" sz="2000" dirty="0">
                <a:solidFill>
                  <a:srgbClr val="FF0000"/>
                </a:solidFill>
                <a:latin typeface="华文楷体" panose="02010600040101010101" pitchFamily="2" charset="-122"/>
                <a:ea typeface="华文楷体" panose="02010600040101010101" pitchFamily="2" charset="-122"/>
              </a:rPr>
              <a:t>SAT</a:t>
            </a:r>
            <a:r>
              <a:rPr lang="zh-CN" altLang="en-US" sz="2000" dirty="0">
                <a:latin typeface="华文楷体" panose="02010600040101010101" pitchFamily="2" charset="-122"/>
                <a:ea typeface="华文楷体" panose="02010600040101010101" pitchFamily="2" charset="-122"/>
              </a:rPr>
              <a:t>），即寻找是否存在满足限定要求的布尔变量的取值集合。</a:t>
            </a:r>
            <a:endParaRPr lang="en-US" altLang="zh-CN" sz="2000" dirty="0">
              <a:latin typeface="华文楷体" panose="02010600040101010101" pitchFamily="2" charset="-122"/>
              <a:ea typeface="华文楷体" panose="02010600040101010101" pitchFamily="2" charset="-122"/>
            </a:endParaRPr>
          </a:p>
          <a:p>
            <a:pPr marL="285750" indent="-285750">
              <a:lnSpc>
                <a:spcPct val="150000"/>
              </a:lnSpc>
              <a:spcBef>
                <a:spcPts val="1200"/>
              </a:spcBef>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本研究主要采用转化为</a:t>
            </a:r>
            <a:r>
              <a:rPr lang="en-US" altLang="zh-CN" sz="2000" dirty="0">
                <a:latin typeface="华文楷体" panose="02010600040101010101" pitchFamily="2" charset="-122"/>
                <a:ea typeface="华文楷体" panose="02010600040101010101" pitchFamily="2" charset="-122"/>
              </a:rPr>
              <a:t>SAT</a:t>
            </a:r>
            <a:r>
              <a:rPr lang="zh-CN" altLang="en-US" sz="2000" dirty="0">
                <a:latin typeface="华文楷体" panose="02010600040101010101" pitchFamily="2" charset="-122"/>
                <a:ea typeface="华文楷体" panose="02010600040101010101" pitchFamily="2" charset="-122"/>
              </a:rPr>
              <a:t>问题的方法进行求解。</a:t>
            </a:r>
          </a:p>
        </p:txBody>
      </p:sp>
      <p:cxnSp>
        <p:nvCxnSpPr>
          <p:cNvPr id="14" name="直接连接符 13"/>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文本框 58"/>
          <p:cNvSpPr txBox="1">
            <a:spLocks noChangeArrowheads="1"/>
          </p:cNvSpPr>
          <p:nvPr/>
        </p:nvSpPr>
        <p:spPr bwMode="auto">
          <a:xfrm>
            <a:off x="1412657" y="762076"/>
            <a:ext cx="1687721" cy="646331"/>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19"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6"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7"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8"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9"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extLst>
      <p:ext uri="{BB962C8B-B14F-4D97-AF65-F5344CB8AC3E}">
        <p14:creationId xmlns:p14="http://schemas.microsoft.com/office/powerpoint/2010/main" val="300372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0492" name="TextBox 30"/>
          <p:cNvSpPr txBox="1">
            <a:spLocks noChangeArrowheads="1"/>
          </p:cNvSpPr>
          <p:nvPr/>
        </p:nvSpPr>
        <p:spPr bwMode="auto">
          <a:xfrm>
            <a:off x="652462" y="1911350"/>
            <a:ext cx="478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问题与</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CryptoMiniSAT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求解器</a:t>
            </a:r>
          </a:p>
        </p:txBody>
      </p:sp>
      <p:sp>
        <p:nvSpPr>
          <p:cNvPr id="20493" name="文本框 1"/>
          <p:cNvSpPr txBox="1">
            <a:spLocks noChangeArrowheads="1"/>
          </p:cNvSpPr>
          <p:nvPr/>
        </p:nvSpPr>
        <p:spPr bwMode="auto">
          <a:xfrm>
            <a:off x="382588" y="2413156"/>
            <a:ext cx="850989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CryptoMiniSAT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是最常用的</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SAT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问题求解器之一。其输入为描述问题的合取范式（</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CNF</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）即每个子句的合取，在计算机中，将变量用数字表示，每个子句为析取式或异或式。如果问题有解，求解器会输出满足条件的布尔值集合。例如：</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spcBef>
                <a:spcPct val="0"/>
              </a:spcBef>
              <a:buFontTx/>
              <a:buNone/>
            </a:pP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216413227"/>
              </p:ext>
            </p:extLst>
          </p:nvPr>
        </p:nvGraphicFramePr>
        <p:xfrm>
          <a:off x="3170930" y="4485173"/>
          <a:ext cx="2933207" cy="879963"/>
        </p:xfrm>
        <a:graphic>
          <a:graphicData uri="http://schemas.openxmlformats.org/presentationml/2006/ole">
            <mc:AlternateContent xmlns:mc="http://schemas.openxmlformats.org/markup-compatibility/2006">
              <mc:Choice xmlns:v="urn:schemas-microsoft-com:vml" Requires="v">
                <p:oleObj spid="_x0000_s4176" r:id="rId3" imgW="1524000" imgH="457200" progId="Unknown">
                  <p:embed/>
                </p:oleObj>
              </mc:Choice>
              <mc:Fallback>
                <p:oleObj r:id="rId3" imgW="1524000" imgH="457200" progId="Unknown">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930" y="4485173"/>
                        <a:ext cx="2933207" cy="879963"/>
                      </a:xfrm>
                      <a:prstGeom prst="rect">
                        <a:avLst/>
                      </a:prstGeom>
                      <a:noFill/>
                    </p:spPr>
                  </p:pic>
                </p:oleObj>
              </mc:Fallback>
            </mc:AlternateContent>
          </a:graphicData>
        </a:graphic>
      </p:graphicFrame>
      <p:sp>
        <p:nvSpPr>
          <p:cNvPr id="7" name="文本框 6"/>
          <p:cNvSpPr txBox="1"/>
          <p:nvPr/>
        </p:nvSpPr>
        <p:spPr>
          <a:xfrm>
            <a:off x="382588" y="5554300"/>
            <a:ext cx="5378395" cy="707886"/>
          </a:xfrm>
          <a:prstGeom prst="rect">
            <a:avLst/>
          </a:prstGeom>
          <a:noFill/>
        </p:spPr>
        <p:txBody>
          <a:bodyPr wrap="none" rtlCol="0">
            <a:spAutoFit/>
          </a:bodyPr>
          <a:lstStyle/>
          <a:p>
            <a:r>
              <a:rPr lang="zh-CN" altLang="en-US" sz="2000" dirty="0">
                <a:latin typeface="华文楷体" panose="02010600040101010101" pitchFamily="2" charset="-122"/>
                <a:ea typeface="华文楷体" panose="02010600040101010101" pitchFamily="2" charset="-122"/>
              </a:rPr>
              <a:t>此输入可输出的一组解为：</a:t>
            </a:r>
            <a:r>
              <a:rPr lang="en-US" altLang="zh-CN" dirty="0"/>
              <a:t>1 -2 3 -4 -5</a:t>
            </a:r>
          </a:p>
          <a:p>
            <a:r>
              <a:rPr lang="zh-CN" altLang="en-US" sz="2000" dirty="0">
                <a:latin typeface="华文楷体" panose="02010600040101010101" pitchFamily="2" charset="-122"/>
                <a:ea typeface="华文楷体" panose="02010600040101010101" pitchFamily="2" charset="-122"/>
              </a:rPr>
              <a:t>数字前带“</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”表示该变量取</a:t>
            </a:r>
            <a:r>
              <a:rPr lang="en-US" altLang="zh-CN" sz="2000" dirty="0">
                <a:latin typeface="华文楷体" panose="02010600040101010101" pitchFamily="2" charset="-122"/>
                <a:ea typeface="华文楷体" panose="02010600040101010101" pitchFamily="2" charset="-122"/>
              </a:rPr>
              <a:t>0</a:t>
            </a:r>
            <a:r>
              <a:rPr lang="zh-CN" altLang="en-US" sz="2000" dirty="0">
                <a:latin typeface="华文楷体" panose="02010600040101010101" pitchFamily="2" charset="-122"/>
                <a:ea typeface="华文楷体" panose="02010600040101010101" pitchFamily="2" charset="-122"/>
              </a:rPr>
              <a:t>，否则表示取</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a:t>
            </a:r>
          </a:p>
        </p:txBody>
      </p:sp>
      <p:cxnSp>
        <p:nvCxnSpPr>
          <p:cNvPr id="21" name="直接连接符 20"/>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文本框 58"/>
          <p:cNvSpPr txBox="1">
            <a:spLocks noChangeArrowheads="1"/>
          </p:cNvSpPr>
          <p:nvPr/>
        </p:nvSpPr>
        <p:spPr bwMode="auto">
          <a:xfrm>
            <a:off x="1412657" y="762076"/>
            <a:ext cx="1687721" cy="646331"/>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3"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4"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5"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6"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7"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extLst>
      <p:ext uri="{BB962C8B-B14F-4D97-AF65-F5344CB8AC3E}">
        <p14:creationId xmlns:p14="http://schemas.microsoft.com/office/powerpoint/2010/main" val="180966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27"/>
          <p:cNvSpPr/>
          <p:nvPr/>
        </p:nvSpPr>
        <p:spPr>
          <a:xfrm>
            <a:off x="382588" y="1683181"/>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0492" name="TextBox 30"/>
          <p:cNvSpPr txBox="1">
            <a:spLocks noChangeArrowheads="1"/>
          </p:cNvSpPr>
          <p:nvPr/>
        </p:nvSpPr>
        <p:spPr bwMode="auto">
          <a:xfrm>
            <a:off x="652462" y="1570468"/>
            <a:ext cx="49996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PRESENT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算法转化为代数方程组</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图示 4"/>
          <p:cNvGraphicFramePr/>
          <p:nvPr>
            <p:extLst>
              <p:ext uri="{D42A27DB-BD31-4B8C-83A1-F6EECF244321}">
                <p14:modId xmlns:p14="http://schemas.microsoft.com/office/powerpoint/2010/main" val="404233031"/>
              </p:ext>
            </p:extLst>
          </p:nvPr>
        </p:nvGraphicFramePr>
        <p:xfrm>
          <a:off x="1105904" y="1175619"/>
          <a:ext cx="6289948" cy="2763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图片 7"/>
          <p:cNvPicPr>
            <a:picLocks noChangeAspect="1"/>
          </p:cNvPicPr>
          <p:nvPr/>
        </p:nvPicPr>
        <p:blipFill>
          <a:blip r:embed="rId7"/>
          <a:stretch>
            <a:fillRect/>
          </a:stretch>
        </p:blipFill>
        <p:spPr>
          <a:xfrm>
            <a:off x="1170491" y="3081929"/>
            <a:ext cx="1200000" cy="1790476"/>
          </a:xfrm>
          <a:prstGeom prst="rect">
            <a:avLst/>
          </a:prstGeom>
        </p:spPr>
      </p:pic>
      <p:sp>
        <p:nvSpPr>
          <p:cNvPr id="9" name="文本框 8"/>
          <p:cNvSpPr txBox="1"/>
          <p:nvPr/>
        </p:nvSpPr>
        <p:spPr>
          <a:xfrm>
            <a:off x="1133615" y="4879548"/>
            <a:ext cx="646331" cy="369332"/>
          </a:xfrm>
          <a:prstGeom prst="rect">
            <a:avLst/>
          </a:prstGeom>
          <a:noFill/>
        </p:spPr>
        <p:txBody>
          <a:bodyPr wrap="none" rtlCol="0">
            <a:spAutoFit/>
          </a:bodyPr>
          <a:lstStyle/>
          <a:p>
            <a:r>
              <a:rPr lang="en-US" altLang="zh-CN" dirty="0"/>
              <a:t>……</a:t>
            </a:r>
            <a:endParaRPr lang="zh-CN" altLang="en-US" dirty="0"/>
          </a:p>
        </p:txBody>
      </p:sp>
      <p:pic>
        <p:nvPicPr>
          <p:cNvPr id="11" name="图片 10"/>
          <p:cNvPicPr>
            <a:picLocks noChangeAspect="1"/>
          </p:cNvPicPr>
          <p:nvPr/>
        </p:nvPicPr>
        <p:blipFill>
          <a:blip r:embed="rId8"/>
          <a:stretch>
            <a:fillRect/>
          </a:stretch>
        </p:blipFill>
        <p:spPr>
          <a:xfrm>
            <a:off x="6338833" y="3067643"/>
            <a:ext cx="1152381" cy="1819048"/>
          </a:xfrm>
          <a:prstGeom prst="rect">
            <a:avLst/>
          </a:prstGeom>
        </p:spPr>
      </p:pic>
      <p:sp>
        <p:nvSpPr>
          <p:cNvPr id="22" name="文本框 21"/>
          <p:cNvSpPr txBox="1"/>
          <p:nvPr/>
        </p:nvSpPr>
        <p:spPr>
          <a:xfrm>
            <a:off x="6220102" y="4796372"/>
            <a:ext cx="646331" cy="369332"/>
          </a:xfrm>
          <a:prstGeom prst="rect">
            <a:avLst/>
          </a:prstGeom>
          <a:noFill/>
        </p:spPr>
        <p:txBody>
          <a:bodyPr wrap="none" rtlCol="0">
            <a:spAutoFit/>
          </a:bodyPr>
          <a:lstStyle/>
          <a:p>
            <a:r>
              <a:rPr lang="en-US" altLang="zh-CN" dirty="0"/>
              <a:t>……</a:t>
            </a:r>
            <a:endParaRPr lang="zh-CN" altLang="en-US" dirty="0"/>
          </a:p>
        </p:txBody>
      </p:sp>
      <p:sp>
        <p:nvSpPr>
          <p:cNvPr id="12" name="文本框 11"/>
          <p:cNvSpPr txBox="1"/>
          <p:nvPr/>
        </p:nvSpPr>
        <p:spPr>
          <a:xfrm>
            <a:off x="484688" y="5246998"/>
            <a:ext cx="7807970" cy="1015663"/>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轮密钥加和</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盒置换均为线性操作，用前述的异或子句即可实现。</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盒代换作为</a:t>
            </a:r>
            <a:r>
              <a:rPr lang="en-US" altLang="zh-CN" sz="2000" dirty="0">
                <a:latin typeface="华文楷体" panose="02010600040101010101" pitchFamily="2" charset="-122"/>
                <a:ea typeface="华文楷体" panose="02010600040101010101" pitchFamily="2" charset="-122"/>
              </a:rPr>
              <a:t>PRESENT</a:t>
            </a:r>
            <a:r>
              <a:rPr lang="zh-CN" altLang="en-US" sz="2000" dirty="0">
                <a:latin typeface="华文楷体" panose="02010600040101010101" pitchFamily="2" charset="-122"/>
                <a:ea typeface="华文楷体" panose="02010600040101010101" pitchFamily="2" charset="-122"/>
              </a:rPr>
              <a:t>中唯一的非线性操作，转化为代数方程式时存在高次项，需要添加虚拟变量。</a:t>
            </a:r>
          </a:p>
        </p:txBody>
      </p:sp>
      <p:pic>
        <p:nvPicPr>
          <p:cNvPr id="13" name="图片 12"/>
          <p:cNvPicPr>
            <a:picLocks noChangeAspect="1"/>
          </p:cNvPicPr>
          <p:nvPr/>
        </p:nvPicPr>
        <p:blipFill>
          <a:blip r:embed="rId9"/>
          <a:stretch>
            <a:fillRect/>
          </a:stretch>
        </p:blipFill>
        <p:spPr>
          <a:xfrm>
            <a:off x="2589307" y="3048216"/>
            <a:ext cx="3206374" cy="942307"/>
          </a:xfrm>
          <a:prstGeom prst="rect">
            <a:avLst/>
          </a:prstGeom>
        </p:spPr>
      </p:pic>
      <p:pic>
        <p:nvPicPr>
          <p:cNvPr id="14" name="图片 13"/>
          <p:cNvPicPr>
            <a:picLocks noChangeAspect="1"/>
          </p:cNvPicPr>
          <p:nvPr/>
        </p:nvPicPr>
        <p:blipFill>
          <a:blip r:embed="rId10"/>
          <a:stretch>
            <a:fillRect/>
          </a:stretch>
        </p:blipFill>
        <p:spPr>
          <a:xfrm>
            <a:off x="2729790" y="3998328"/>
            <a:ext cx="3619048" cy="847619"/>
          </a:xfrm>
          <a:prstGeom prst="rect">
            <a:avLst/>
          </a:prstGeom>
        </p:spPr>
      </p:pic>
      <p:sp>
        <p:nvSpPr>
          <p:cNvPr id="26" name="文本框 25"/>
          <p:cNvSpPr txBox="1"/>
          <p:nvPr/>
        </p:nvSpPr>
        <p:spPr>
          <a:xfrm>
            <a:off x="2729790" y="4858945"/>
            <a:ext cx="646331" cy="369332"/>
          </a:xfrm>
          <a:prstGeom prst="rect">
            <a:avLst/>
          </a:prstGeom>
          <a:noFill/>
        </p:spPr>
        <p:txBody>
          <a:bodyPr wrap="none" rtlCol="0">
            <a:spAutoFit/>
          </a:bodyPr>
          <a:lstStyle/>
          <a:p>
            <a:r>
              <a:rPr lang="en-US" altLang="zh-CN" dirty="0"/>
              <a:t>……</a:t>
            </a:r>
            <a:endParaRPr lang="zh-CN" altLang="en-US" dirty="0"/>
          </a:p>
        </p:txBody>
      </p:sp>
      <p:cxnSp>
        <p:nvCxnSpPr>
          <p:cNvPr id="23" name="直接连接符 22"/>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58"/>
          <p:cNvSpPr txBox="1">
            <a:spLocks noChangeArrowheads="1"/>
          </p:cNvSpPr>
          <p:nvPr/>
        </p:nvSpPr>
        <p:spPr bwMode="auto">
          <a:xfrm>
            <a:off x="1412657" y="762076"/>
            <a:ext cx="1687721" cy="646331"/>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5"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7"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8"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9"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30"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extLst>
      <p:ext uri="{BB962C8B-B14F-4D97-AF65-F5344CB8AC3E}">
        <p14:creationId xmlns:p14="http://schemas.microsoft.com/office/powerpoint/2010/main" val="17190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Arial" charset="0"/>
                <a:ea typeface="华文楷体" panose="02010600040101010101" pitchFamily="2" charset="-122"/>
              </a:rPr>
              <a:t>旁路信息分析（功耗）</a:t>
            </a:r>
          </a:p>
        </p:txBody>
      </p:sp>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300" name="Rectangle 21"/>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800"/>
              <a:t> </a:t>
            </a:r>
            <a:endParaRPr lang="zh-CN" altLang="zh-CN" sz="1800"/>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11204" r="6217"/>
          <a:stretch/>
        </p:blipFill>
        <p:spPr>
          <a:xfrm>
            <a:off x="365919" y="2852936"/>
            <a:ext cx="4572000" cy="2074951"/>
          </a:xfrm>
          <a:prstGeom prst="rect">
            <a:avLst/>
          </a:prstGeom>
        </p:spPr>
      </p:pic>
      <p:sp>
        <p:nvSpPr>
          <p:cNvPr id="7" name="文本框 6"/>
          <p:cNvSpPr txBox="1"/>
          <p:nvPr/>
        </p:nvSpPr>
        <p:spPr>
          <a:xfrm>
            <a:off x="5069074" y="2428657"/>
            <a:ext cx="3902479" cy="3323987"/>
          </a:xfrm>
          <a:prstGeom prst="rect">
            <a:avLst/>
          </a:prstGeom>
          <a:noFill/>
        </p:spPr>
        <p:txBody>
          <a:bodyPr wrap="square" rtlCol="0">
            <a:spAutoFit/>
          </a:bodyPr>
          <a:lstStyle/>
          <a:p>
            <a:pPr>
              <a:spcBef>
                <a:spcPts val="1200"/>
              </a:spcBef>
            </a:pPr>
            <a:r>
              <a:rPr lang="zh-CN" altLang="en-US" sz="2000" dirty="0">
                <a:latin typeface="华文楷体" panose="02010600040101010101" pitchFamily="2" charset="-122"/>
                <a:ea typeface="华文楷体" panose="02010600040101010101" pitchFamily="2" charset="-122"/>
              </a:rPr>
              <a:t>左图为仿真功耗曲线，周期性的变化对应轮函数的迭代</a:t>
            </a:r>
            <a:r>
              <a:rPr lang="zh-CN" altLang="en-US" sz="2000" dirty="0" smtClean="0">
                <a:latin typeface="华文楷体" panose="02010600040101010101" pitchFamily="2" charset="-122"/>
                <a:ea typeface="华文楷体" panose="02010600040101010101" pitchFamily="2" charset="-122"/>
              </a:rPr>
              <a:t>。可知</a:t>
            </a:r>
            <a:r>
              <a:rPr lang="zh-CN" altLang="en-US" sz="2000" dirty="0">
                <a:latin typeface="华文楷体" panose="02010600040101010101" pitchFamily="2" charset="-122"/>
                <a:ea typeface="华文楷体" panose="02010600040101010101" pitchFamily="2" charset="-122"/>
              </a:rPr>
              <a:t>每一轮的执行时间。</a:t>
            </a:r>
            <a:endParaRPr lang="en-US" altLang="zh-CN" sz="2000" dirty="0">
              <a:latin typeface="华文楷体" panose="02010600040101010101" pitchFamily="2" charset="-122"/>
              <a:ea typeface="华文楷体" panose="02010600040101010101" pitchFamily="2" charset="-122"/>
            </a:endParaRPr>
          </a:p>
          <a:p>
            <a:pPr>
              <a:spcBef>
                <a:spcPts val="1200"/>
              </a:spcBef>
            </a:pPr>
            <a:r>
              <a:rPr lang="zh-CN" altLang="en-US" sz="2000" dirty="0">
                <a:latin typeface="华文楷体" panose="02010600040101010101" pitchFamily="2" charset="-122"/>
                <a:ea typeface="华文楷体" panose="02010600040101010101" pitchFamily="2" charset="-122"/>
              </a:rPr>
              <a:t>此外，</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盒代换的输入输出均为半字节（</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比特，</a:t>
            </a:r>
            <a:r>
              <a:rPr lang="en-US" altLang="zh-CN" sz="2000" dirty="0">
                <a:latin typeface="华文楷体" panose="02010600040101010101" pitchFamily="2" charset="-122"/>
                <a:ea typeface="华文楷体" panose="02010600040101010101" pitchFamily="2" charset="-122"/>
              </a:rPr>
              <a:t>nibble</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用汉明重量模型进行分析：</a:t>
            </a:r>
            <a:endParaRPr lang="en-US" altLang="zh-CN" sz="2000" dirty="0">
              <a:latin typeface="华文楷体" panose="02010600040101010101" pitchFamily="2" charset="-122"/>
              <a:ea typeface="华文楷体" panose="02010600040101010101" pitchFamily="2" charset="-122"/>
            </a:endParaRPr>
          </a:p>
          <a:p>
            <a:pPr>
              <a:spcBef>
                <a:spcPts val="1200"/>
              </a:spcBef>
            </a:pPr>
            <a:r>
              <a:rPr lang="zh-CN" altLang="en-US" sz="2000" dirty="0">
                <a:latin typeface="华文楷体" panose="02010600040101010101" pitchFamily="2" charset="-122"/>
                <a:ea typeface="华文楷体" panose="02010600040101010101" pitchFamily="2" charset="-122"/>
              </a:rPr>
              <a:t>某一时间点的功耗与此时数据中被置</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的比特个数成正比。</a:t>
            </a:r>
            <a:endParaRPr lang="en-US" altLang="zh-CN" sz="2000" dirty="0">
              <a:latin typeface="华文楷体" panose="02010600040101010101" pitchFamily="2" charset="-122"/>
              <a:ea typeface="华文楷体" panose="02010600040101010101" pitchFamily="2" charset="-122"/>
            </a:endParaRPr>
          </a:p>
          <a:p>
            <a:pPr>
              <a:spcBef>
                <a:spcPts val="1200"/>
              </a:spcBef>
            </a:pPr>
            <a:endParaRPr lang="en-US" altLang="zh-CN" sz="2000" dirty="0">
              <a:latin typeface="华文楷体" panose="02010600040101010101" pitchFamily="2" charset="-122"/>
              <a:ea typeface="华文楷体" panose="02010600040101010101" pitchFamily="2" charset="-122"/>
            </a:endParaRP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8" name="直接连接符 17"/>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文本框 58"/>
          <p:cNvSpPr txBox="1">
            <a:spLocks noChangeArrowheads="1"/>
          </p:cNvSpPr>
          <p:nvPr/>
        </p:nvSpPr>
        <p:spPr bwMode="auto">
          <a:xfrm>
            <a:off x="1412657" y="762076"/>
            <a:ext cx="1687721" cy="646331"/>
          </a:xfrm>
          <a:prstGeom prst="rect">
            <a:avLst/>
          </a:prstGeom>
          <a:no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0"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1" name="文本框 60"/>
          <p:cNvSpPr txBox="1">
            <a:spLocks noChangeArrowheads="1"/>
          </p:cNvSpPr>
          <p:nvPr/>
        </p:nvSpPr>
        <p:spPr bwMode="auto">
          <a:xfrm>
            <a:off x="3227783" y="762076"/>
            <a:ext cx="1107996" cy="369332"/>
          </a:xfrm>
          <a:prstGeom prst="rect">
            <a:avLst/>
          </a:prstGeom>
          <a:solidFill>
            <a:srgbClr val="0070C0"/>
          </a:solid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2"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3"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4"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extLst>
      <p:ext uri="{BB962C8B-B14F-4D97-AF65-F5344CB8AC3E}">
        <p14:creationId xmlns:p14="http://schemas.microsoft.com/office/powerpoint/2010/main" val="418031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592646" y="1564755"/>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Arial" charset="0"/>
                <a:ea typeface="华文楷体" panose="02010600040101010101" pitchFamily="2" charset="-122"/>
              </a:rPr>
              <a:t>旁路信息分析（功耗）</a:t>
            </a:r>
          </a:p>
        </p:txBody>
      </p:sp>
      <p:sp>
        <p:nvSpPr>
          <p:cNvPr id="66" name="矩形 27"/>
          <p:cNvSpPr/>
          <p:nvPr/>
        </p:nvSpPr>
        <p:spPr>
          <a:xfrm>
            <a:off x="322771" y="1677468"/>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300" name="Rectangle 21"/>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800"/>
              <a:t> </a:t>
            </a:r>
            <a:endParaRPr lang="zh-CN" altLang="zh-CN" sz="1800"/>
          </a:p>
        </p:txBody>
      </p:sp>
      <p:sp>
        <p:nvSpPr>
          <p:cNvPr id="7" name="文本框 6"/>
          <p:cNvSpPr txBox="1"/>
          <p:nvPr/>
        </p:nvSpPr>
        <p:spPr>
          <a:xfrm>
            <a:off x="4591558" y="2228330"/>
            <a:ext cx="3902479" cy="1938992"/>
          </a:xfrm>
          <a:prstGeom prst="rect">
            <a:avLst/>
          </a:prstGeom>
          <a:noFill/>
        </p:spPr>
        <p:txBody>
          <a:bodyPr wrap="square" rtlCol="0">
            <a:spAutoFit/>
          </a:bodyPr>
          <a:lstStyle/>
          <a:p>
            <a:pPr>
              <a:spcBef>
                <a:spcPts val="1200"/>
              </a:spcBef>
            </a:pPr>
            <a:r>
              <a:rPr lang="zh-CN" altLang="en-US" sz="2000" dirty="0">
                <a:latin typeface="华文楷体" panose="02010600040101010101" pitchFamily="2" charset="-122"/>
                <a:ea typeface="华文楷体" panose="02010600040101010101" pitchFamily="2" charset="-122"/>
              </a:rPr>
              <a:t>左图证明，一字节</a:t>
            </a:r>
            <a:r>
              <a:rPr lang="en-US" altLang="zh-CN" sz="2000" dirty="0">
                <a:latin typeface="华文楷体" panose="02010600040101010101" pitchFamily="2" charset="-122"/>
                <a:ea typeface="华文楷体" panose="02010600040101010101" pitchFamily="2" charset="-122"/>
              </a:rPr>
              <a:t>(8</a:t>
            </a:r>
            <a:r>
              <a:rPr lang="zh-CN" altLang="en-US" sz="2000" dirty="0">
                <a:latin typeface="华文楷体" panose="02010600040101010101" pitchFamily="2" charset="-122"/>
                <a:ea typeface="华文楷体" panose="02010600040101010101" pitchFamily="2" charset="-122"/>
              </a:rPr>
              <a:t>比特</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数据，不同汉明重量</a:t>
            </a:r>
            <a:r>
              <a:rPr lang="en-US" altLang="zh-CN" sz="2000" dirty="0">
                <a:latin typeface="华文楷体" panose="02010600040101010101" pitchFamily="2" charset="-122"/>
                <a:ea typeface="华文楷体" panose="02010600040101010101" pitchFamily="2" charset="-122"/>
              </a:rPr>
              <a:t>(0~8)</a:t>
            </a:r>
            <a:r>
              <a:rPr lang="zh-CN" altLang="en-US" sz="2000" dirty="0">
                <a:latin typeface="华文楷体" panose="02010600040101010101" pitchFamily="2" charset="-122"/>
                <a:ea typeface="华文楷体" panose="02010600040101010101" pitchFamily="2" charset="-122"/>
              </a:rPr>
              <a:t>的功耗可以明显区分。</a:t>
            </a:r>
            <a:endParaRPr lang="en-US" altLang="zh-CN" sz="2000" dirty="0">
              <a:latin typeface="华文楷体" panose="02010600040101010101" pitchFamily="2" charset="-122"/>
              <a:ea typeface="华文楷体" panose="02010600040101010101" pitchFamily="2" charset="-122"/>
            </a:endParaRPr>
          </a:p>
          <a:p>
            <a:pPr>
              <a:spcBef>
                <a:spcPts val="1200"/>
              </a:spcBef>
            </a:pPr>
            <a:endParaRPr lang="en-US" altLang="zh-CN" sz="2000" dirty="0">
              <a:latin typeface="华文楷体" panose="02010600040101010101" pitchFamily="2" charset="-122"/>
              <a:ea typeface="华文楷体" panose="02010600040101010101" pitchFamily="2" charset="-122"/>
            </a:endParaRPr>
          </a:p>
          <a:p>
            <a:pPr>
              <a:spcBef>
                <a:spcPts val="1200"/>
              </a:spcBef>
            </a:pPr>
            <a:endParaRPr lang="en-US" altLang="zh-CN" sz="2000" dirty="0">
              <a:latin typeface="华文楷体" panose="02010600040101010101" pitchFamily="2" charset="-122"/>
              <a:ea typeface="华文楷体" panose="02010600040101010101" pitchFamily="2" charset="-122"/>
            </a:endParaRP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4"/>
          <a:stretch>
            <a:fillRect/>
          </a:stretch>
        </p:blipFill>
        <p:spPr>
          <a:xfrm>
            <a:off x="1028923" y="2146022"/>
            <a:ext cx="2977743" cy="2247113"/>
          </a:xfrm>
          <a:prstGeom prst="rect">
            <a:avLst/>
          </a:prstGeom>
        </p:spPr>
      </p:pic>
      <p:sp>
        <p:nvSpPr>
          <p:cNvPr id="20" name="矩形 19"/>
          <p:cNvSpPr/>
          <p:nvPr/>
        </p:nvSpPr>
        <p:spPr>
          <a:xfrm>
            <a:off x="291612" y="4797152"/>
            <a:ext cx="4572000" cy="1477328"/>
          </a:xfrm>
          <a:prstGeom prst="rect">
            <a:avLst/>
          </a:prstGeom>
        </p:spPr>
        <p:txBody>
          <a:bodyPr>
            <a:spAutoFit/>
          </a:bodyPr>
          <a:lstStyle/>
          <a:p>
            <a:pPr>
              <a:spcBef>
                <a:spcPts val="1200"/>
              </a:spcBef>
            </a:pPr>
            <a:r>
              <a:rPr lang="zh-CN" altLang="zh-CN" sz="2000" dirty="0">
                <a:latin typeface="华文楷体" panose="02010600040101010101" pitchFamily="2" charset="-122"/>
                <a:ea typeface="华文楷体" panose="02010600040101010101" pitchFamily="2" charset="-122"/>
              </a:rPr>
              <a:t>设某半字节数据为</a:t>
            </a:r>
            <a:r>
              <a:rPr lang="en-US" altLang="zh-CN" sz="2000" dirty="0">
                <a:latin typeface="华文楷体" panose="02010600040101010101" pitchFamily="2" charset="-122"/>
                <a:ea typeface="华文楷体" panose="02010600040101010101" pitchFamily="2" charset="-122"/>
              </a:rPr>
              <a:t>x</a:t>
            </a:r>
            <a:r>
              <a:rPr lang="en-US" altLang="zh-CN" sz="2000" baseline="-25000" dirty="0">
                <a:latin typeface="华文楷体" panose="02010600040101010101" pitchFamily="2" charset="-122"/>
                <a:ea typeface="华文楷体" panose="02010600040101010101" pitchFamily="2" charset="-122"/>
              </a:rPr>
              <a:t>1</a:t>
            </a:r>
            <a:r>
              <a:rPr lang="en-US" altLang="zh-CN" sz="2000" dirty="0">
                <a:latin typeface="华文楷体" panose="02010600040101010101" pitchFamily="2" charset="-122"/>
                <a:ea typeface="华文楷体" panose="02010600040101010101" pitchFamily="2" charset="-122"/>
              </a:rPr>
              <a:t>x</a:t>
            </a:r>
            <a:r>
              <a:rPr lang="en-US" altLang="zh-CN" sz="2000" baseline="-25000" dirty="0">
                <a:latin typeface="华文楷体" panose="02010600040101010101" pitchFamily="2" charset="-122"/>
                <a:ea typeface="华文楷体" panose="02010600040101010101" pitchFamily="2" charset="-122"/>
              </a:rPr>
              <a:t>2</a:t>
            </a:r>
            <a:r>
              <a:rPr lang="en-US" altLang="zh-CN" sz="2000" dirty="0">
                <a:latin typeface="华文楷体" panose="02010600040101010101" pitchFamily="2" charset="-122"/>
                <a:ea typeface="华文楷体" panose="02010600040101010101" pitchFamily="2" charset="-122"/>
              </a:rPr>
              <a:t>x</a:t>
            </a:r>
            <a:r>
              <a:rPr lang="en-US" altLang="zh-CN" sz="2000" baseline="-25000" dirty="0">
                <a:latin typeface="华文楷体" panose="02010600040101010101" pitchFamily="2" charset="-122"/>
                <a:ea typeface="华文楷体" panose="02010600040101010101" pitchFamily="2" charset="-122"/>
              </a:rPr>
              <a:t>3</a:t>
            </a:r>
            <a:r>
              <a:rPr lang="en-US" altLang="zh-CN" sz="2000" dirty="0">
                <a:latin typeface="华文楷体" panose="02010600040101010101" pitchFamily="2" charset="-122"/>
                <a:ea typeface="华文楷体" panose="02010600040101010101" pitchFamily="2" charset="-122"/>
              </a:rPr>
              <a:t>x</a:t>
            </a:r>
            <a:r>
              <a:rPr lang="en-US" altLang="zh-CN" sz="2000" baseline="-25000" dirty="0">
                <a:latin typeface="华文楷体" panose="02010600040101010101" pitchFamily="2" charset="-122"/>
                <a:ea typeface="华文楷体" panose="02010600040101010101" pitchFamily="2" charset="-122"/>
              </a:rPr>
              <a:t>4</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对应的汉明重量值为</a:t>
            </a:r>
            <a:r>
              <a:rPr lang="en-US" altLang="zh-CN" sz="2000" dirty="0" err="1">
                <a:latin typeface="华文楷体" panose="02010600040101010101" pitchFamily="2" charset="-122"/>
                <a:ea typeface="华文楷体" panose="02010600040101010101" pitchFamily="2" charset="-122"/>
              </a:rPr>
              <a:t>hw</a:t>
            </a:r>
            <a:r>
              <a:rPr lang="zh-CN" altLang="zh-CN" sz="2000" dirty="0">
                <a:latin typeface="华文楷体" panose="02010600040101010101" pitchFamily="2" charset="-122"/>
                <a:ea typeface="华文楷体" panose="02010600040101010101" pitchFamily="2" charset="-122"/>
              </a:rPr>
              <a:t>。则满足</a:t>
            </a:r>
            <a:r>
              <a:rPr lang="zh-CN" altLang="en-US" sz="2000" dirty="0">
                <a:latin typeface="华文楷体" panose="02010600040101010101" pitchFamily="2" charset="-122"/>
                <a:ea typeface="华文楷体" panose="02010600040101010101" pitchFamily="2" charset="-122"/>
              </a:rPr>
              <a:t>右式：</a:t>
            </a:r>
            <a:endParaRPr lang="en-US" altLang="zh-CN" sz="2000" dirty="0">
              <a:latin typeface="华文楷体" panose="02010600040101010101" pitchFamily="2" charset="-122"/>
              <a:ea typeface="华文楷体" panose="02010600040101010101" pitchFamily="2" charset="-122"/>
            </a:endParaRPr>
          </a:p>
          <a:p>
            <a:pPr>
              <a:spcBef>
                <a:spcPts val="1200"/>
              </a:spcBef>
            </a:pPr>
            <a:r>
              <a:rPr lang="zh-CN" altLang="en-US" sz="2000" dirty="0">
                <a:latin typeface="华文楷体" panose="02010600040101010101" pitchFamily="2" charset="-122"/>
                <a:ea typeface="华文楷体" panose="02010600040101010101" pitchFamily="2" charset="-122"/>
              </a:rPr>
              <a:t>根据此关系，可将功耗信息转化为代数方程的形式。</a:t>
            </a:r>
          </a:p>
        </p:txBody>
      </p:sp>
      <p:graphicFrame>
        <p:nvGraphicFramePr>
          <p:cNvPr id="21" name="对象 20"/>
          <p:cNvGraphicFramePr>
            <a:graphicFrameLocks noChangeAspect="1"/>
          </p:cNvGraphicFramePr>
          <p:nvPr>
            <p:extLst>
              <p:ext uri="{D42A27DB-BD31-4B8C-83A1-F6EECF244321}">
                <p14:modId xmlns:p14="http://schemas.microsoft.com/office/powerpoint/2010/main" val="2235481938"/>
              </p:ext>
            </p:extLst>
          </p:nvPr>
        </p:nvGraphicFramePr>
        <p:xfrm>
          <a:off x="5091776" y="4553854"/>
          <a:ext cx="3172542" cy="1611450"/>
        </p:xfrm>
        <a:graphic>
          <a:graphicData uri="http://schemas.openxmlformats.org/presentationml/2006/ole">
            <mc:AlternateContent xmlns:mc="http://schemas.openxmlformats.org/markup-compatibility/2006">
              <mc:Choice xmlns:v="urn:schemas-microsoft-com:vml" Requires="v">
                <p:oleObj spid="_x0000_s9277" r:id="rId5" imgW="1803400" imgH="914400" progId="Unknown">
                  <p:embed/>
                </p:oleObj>
              </mc:Choice>
              <mc:Fallback>
                <p:oleObj r:id="rId5" imgW="1803400" imgH="914400" progId="Unknown">
                  <p:embed/>
                  <p:pic>
                    <p:nvPicPr>
                      <p:cNvPr id="11"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1776" y="4553854"/>
                        <a:ext cx="3172542" cy="1611450"/>
                      </a:xfrm>
                      <a:prstGeom prst="rect">
                        <a:avLst/>
                      </a:prstGeom>
                      <a:noFill/>
                    </p:spPr>
                  </p:pic>
                </p:oleObj>
              </mc:Fallback>
            </mc:AlternateContent>
          </a:graphicData>
        </a:graphic>
      </p:graphicFrame>
      <p:cxnSp>
        <p:nvCxnSpPr>
          <p:cNvPr id="22" name="直接连接符 21"/>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文本框 58"/>
          <p:cNvSpPr txBox="1">
            <a:spLocks noChangeArrowheads="1"/>
          </p:cNvSpPr>
          <p:nvPr/>
        </p:nvSpPr>
        <p:spPr bwMode="auto">
          <a:xfrm>
            <a:off x="1412657" y="762076"/>
            <a:ext cx="1687721" cy="646331"/>
          </a:xfrm>
          <a:prstGeom prst="rect">
            <a:avLst/>
          </a:prstGeom>
          <a:no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4"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5" name="文本框 60"/>
          <p:cNvSpPr txBox="1">
            <a:spLocks noChangeArrowheads="1"/>
          </p:cNvSpPr>
          <p:nvPr/>
        </p:nvSpPr>
        <p:spPr bwMode="auto">
          <a:xfrm>
            <a:off x="3227783" y="762076"/>
            <a:ext cx="1107996" cy="369332"/>
          </a:xfrm>
          <a:prstGeom prst="rect">
            <a:avLst/>
          </a:prstGeom>
          <a:solidFill>
            <a:srgbClr val="0070C0"/>
          </a:solid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6"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31"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32"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622731" y="1537069"/>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故障信息分析</a:t>
            </a:r>
            <a:endParaRPr lang="zh-CN" altLang="en-US" sz="2400" b="1" dirty="0">
              <a:solidFill>
                <a:schemeClr val="tx1">
                  <a:lumMod val="75000"/>
                  <a:lumOff val="25000"/>
                </a:schemeClr>
              </a:solidFill>
              <a:latin typeface="Arial" charset="0"/>
              <a:ea typeface="华文楷体" panose="02010600040101010101" pitchFamily="2" charset="-122"/>
            </a:endParaRPr>
          </a:p>
        </p:txBody>
      </p:sp>
      <p:sp>
        <p:nvSpPr>
          <p:cNvPr id="66" name="矩形 27"/>
          <p:cNvSpPr/>
          <p:nvPr/>
        </p:nvSpPr>
        <p:spPr>
          <a:xfrm>
            <a:off x="352856" y="1649782"/>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324" name="Rectangle 21"/>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800"/>
              <a:t> </a:t>
            </a:r>
            <a:endParaRPr lang="zh-CN" altLang="zh-CN" sz="1800"/>
          </a:p>
        </p:txBody>
      </p:sp>
      <p:sp>
        <p:nvSpPr>
          <p:cNvPr id="13326" name="文本框 1"/>
          <p:cNvSpPr txBox="1">
            <a:spLocks noChangeArrowheads="1"/>
          </p:cNvSpPr>
          <p:nvPr/>
        </p:nvSpPr>
        <p:spPr bwMode="auto">
          <a:xfrm>
            <a:off x="221093" y="2077308"/>
            <a:ext cx="8425631"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spcBef>
                <a:spcPct val="0"/>
              </a:spcBef>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故障传播路径分析：</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ts val="1200"/>
              </a:spcBef>
            </a:pPr>
            <a:r>
              <a:rPr lang="zh-CN" altLang="zh-CN" sz="2000" dirty="0">
                <a:latin typeface="华文楷体" panose="02010600040101010101" pitchFamily="2" charset="-122"/>
                <a:ea typeface="华文楷体" panose="02010600040101010101" pitchFamily="2" charset="-122"/>
              </a:rPr>
              <a:t>假设故障注入在第</a:t>
            </a:r>
            <a:r>
              <a:rPr lang="en-US" altLang="zh-CN" sz="2000" dirty="0">
                <a:solidFill>
                  <a:srgbClr val="FF0000"/>
                </a:solidFill>
                <a:latin typeface="华文楷体" panose="02010600040101010101" pitchFamily="2" charset="-122"/>
                <a:ea typeface="华文楷体" panose="02010600040101010101" pitchFamily="2" charset="-122"/>
              </a:rPr>
              <a:t>x</a:t>
            </a:r>
            <a:r>
              <a:rPr lang="zh-CN" altLang="zh-CN" sz="2000" dirty="0">
                <a:latin typeface="华文楷体" panose="02010600040101010101" pitchFamily="2" charset="-122"/>
                <a:ea typeface="华文楷体" panose="02010600040101010101" pitchFamily="2" charset="-122"/>
              </a:rPr>
              <a:t>轮的第</a:t>
            </a:r>
            <a:r>
              <a:rPr lang="en-US" altLang="zh-CN" sz="2000" dirty="0">
                <a:solidFill>
                  <a:srgbClr val="FF0000"/>
                </a:solidFill>
                <a:latin typeface="华文楷体" panose="02010600040101010101" pitchFamily="2" charset="-122"/>
                <a:ea typeface="华文楷体" panose="02010600040101010101" pitchFamily="2" charset="-122"/>
              </a:rPr>
              <a:t>4n+d</a:t>
            </a:r>
            <a:r>
              <a:rPr lang="zh-CN" altLang="zh-CN" sz="2000" dirty="0">
                <a:latin typeface="华文楷体" panose="02010600040101010101" pitchFamily="2" charset="-122"/>
                <a:ea typeface="华文楷体" panose="02010600040101010101" pitchFamily="2" charset="-122"/>
              </a:rPr>
              <a:t>个</a:t>
            </a:r>
            <a:r>
              <a:rPr lang="en-US" altLang="zh-CN" sz="2000" dirty="0">
                <a:latin typeface="华文楷体" panose="02010600040101010101" pitchFamily="2" charset="-122"/>
                <a:ea typeface="华文楷体" panose="02010600040101010101" pitchFamily="2" charset="-122"/>
              </a:rPr>
              <a:t>S</a:t>
            </a:r>
            <a:r>
              <a:rPr lang="zh-CN" altLang="zh-CN" sz="2000" dirty="0">
                <a:latin typeface="华文楷体" panose="02010600040101010101" pitchFamily="2" charset="-122"/>
                <a:ea typeface="华文楷体" panose="02010600040101010101" pitchFamily="2" charset="-122"/>
              </a:rPr>
              <a:t>盒中</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n,d</a:t>
            </a: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{0,1,2,3})</a:t>
            </a:r>
          </a:p>
          <a:p>
            <a:pPr>
              <a:spcBef>
                <a:spcPts val="1200"/>
              </a:spcBef>
            </a:pPr>
            <a:r>
              <a:rPr lang="zh-CN" altLang="zh-CN" sz="2000" dirty="0">
                <a:latin typeface="华文楷体" panose="02010600040101010101" pitchFamily="2" charset="-122"/>
                <a:ea typeface="华文楷体" panose="02010600040101010101" pitchFamily="2" charset="-122"/>
              </a:rPr>
              <a:t>会影响到第</a:t>
            </a:r>
            <a:r>
              <a:rPr lang="en-US" altLang="zh-CN" sz="2000" dirty="0">
                <a:solidFill>
                  <a:srgbClr val="FF0000"/>
                </a:solidFill>
                <a:latin typeface="华文楷体" panose="02010600040101010101" pitchFamily="2" charset="-122"/>
                <a:ea typeface="华文楷体" panose="02010600040101010101" pitchFamily="2" charset="-122"/>
              </a:rPr>
              <a:t>x+1</a:t>
            </a:r>
            <a:r>
              <a:rPr lang="zh-CN" altLang="zh-CN" sz="2000" dirty="0">
                <a:latin typeface="华文楷体" panose="02010600040101010101" pitchFamily="2" charset="-122"/>
                <a:ea typeface="华文楷体" panose="02010600040101010101" pitchFamily="2" charset="-122"/>
              </a:rPr>
              <a:t>轮的第</a:t>
            </a:r>
            <a:r>
              <a:rPr lang="en-US" altLang="zh-CN" sz="2000" dirty="0">
                <a:solidFill>
                  <a:srgbClr val="FF0000"/>
                </a:solidFill>
                <a:latin typeface="华文楷体" panose="02010600040101010101" pitchFamily="2" charset="-122"/>
                <a:ea typeface="华文楷体" panose="02010600040101010101" pitchFamily="2" charset="-122"/>
              </a:rPr>
              <a:t>n, n+4, n+8, n+12</a:t>
            </a:r>
            <a:r>
              <a:rPr lang="zh-CN" altLang="zh-CN" sz="2000" dirty="0">
                <a:latin typeface="华文楷体" panose="02010600040101010101" pitchFamily="2" charset="-122"/>
                <a:ea typeface="华文楷体" panose="02010600040101010101" pitchFamily="2" charset="-122"/>
              </a:rPr>
              <a:t>这四个</a:t>
            </a:r>
            <a:r>
              <a:rPr lang="en-US" altLang="zh-CN" sz="2000" dirty="0">
                <a:latin typeface="华文楷体" panose="02010600040101010101" pitchFamily="2" charset="-122"/>
                <a:ea typeface="华文楷体" panose="02010600040101010101" pitchFamily="2" charset="-122"/>
              </a:rPr>
              <a:t>S</a:t>
            </a:r>
            <a:r>
              <a:rPr lang="zh-CN" altLang="zh-CN" sz="2000" dirty="0">
                <a:latin typeface="华文楷体" panose="02010600040101010101" pitchFamily="2" charset="-122"/>
                <a:ea typeface="华文楷体" panose="02010600040101010101" pitchFamily="2" charset="-122"/>
              </a:rPr>
              <a:t>盒的输入</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d</a:t>
            </a:r>
            <a:r>
              <a:rPr lang="zh-CN" altLang="zh-CN" sz="2000" dirty="0">
                <a:latin typeface="华文楷体" panose="02010600040101010101" pitchFamily="2" charset="-122"/>
                <a:ea typeface="华文楷体" panose="02010600040101010101" pitchFamily="2" charset="-122"/>
              </a:rPr>
              <a:t>比特。</a:t>
            </a:r>
            <a:endParaRPr lang="en-US" altLang="zh-CN" sz="2000" dirty="0">
              <a:latin typeface="华文楷体" panose="02010600040101010101" pitchFamily="2" charset="-122"/>
              <a:ea typeface="华文楷体" panose="02010600040101010101" pitchFamily="2" charset="-122"/>
            </a:endParaRPr>
          </a:p>
          <a:p>
            <a:pPr>
              <a:lnSpc>
                <a:spcPct val="150000"/>
              </a:lnSpc>
              <a:spcBef>
                <a:spcPts val="1200"/>
              </a:spcBef>
            </a:pPr>
            <a:r>
              <a:rPr lang="zh-CN" altLang="en-US" sz="2000" dirty="0">
                <a:latin typeface="华文楷体" panose="02010600040101010101" pitchFamily="2" charset="-122"/>
                <a:ea typeface="华文楷体" panose="02010600040101010101" pitchFamily="2" charset="-122"/>
              </a:rPr>
              <a:t>如图</a:t>
            </a:r>
            <a:r>
              <a:rPr lang="zh-CN" altLang="zh-CN" sz="2000" dirty="0">
                <a:latin typeface="华文楷体" panose="02010600040101010101" pitchFamily="2" charset="-122"/>
                <a:ea typeface="华文楷体" panose="02010600040101010101" pitchFamily="2" charset="-122"/>
              </a:rPr>
              <a:t>在第一个</a:t>
            </a:r>
            <a:r>
              <a:rPr lang="en-US" altLang="zh-CN" sz="2000" dirty="0">
                <a:latin typeface="华文楷体" panose="02010600040101010101" pitchFamily="2" charset="-122"/>
                <a:ea typeface="华文楷体" panose="02010600040101010101" pitchFamily="2" charset="-122"/>
              </a:rPr>
              <a:t>S</a:t>
            </a:r>
            <a:r>
              <a:rPr lang="zh-CN" altLang="zh-CN" sz="2000" dirty="0">
                <a:latin typeface="华文楷体" panose="02010600040101010101" pitchFamily="2" charset="-122"/>
                <a:ea typeface="华文楷体" panose="02010600040101010101" pitchFamily="2" charset="-122"/>
              </a:rPr>
              <a:t>盒注入故障引起错误，此</a:t>
            </a:r>
            <a:r>
              <a:rPr lang="en-US" altLang="zh-CN" sz="2000" dirty="0">
                <a:latin typeface="华文楷体" panose="02010600040101010101" pitchFamily="2" charset="-122"/>
                <a:ea typeface="华文楷体" panose="02010600040101010101" pitchFamily="2" charset="-122"/>
              </a:rPr>
              <a:t>S</a:t>
            </a:r>
            <a:r>
              <a:rPr lang="zh-CN" altLang="zh-CN" sz="2000" dirty="0">
                <a:latin typeface="华文楷体" panose="02010600040101010101" pitchFamily="2" charset="-122"/>
                <a:ea typeface="华文楷体" panose="02010600040101010101" pitchFamily="2" charset="-122"/>
              </a:rPr>
              <a:t>盒的</a:t>
            </a:r>
            <a:r>
              <a:rPr lang="zh-CN" altLang="en-US" sz="2000" dirty="0">
                <a:latin typeface="华文楷体" panose="02010600040101010101" pitchFamily="2" charset="-122"/>
                <a:ea typeface="华文楷体" panose="02010600040101010101" pitchFamily="2" charset="-122"/>
              </a:rPr>
              <a:t>输出</a:t>
            </a:r>
            <a:r>
              <a:rPr lang="zh-CN" altLang="zh-CN" sz="2000" dirty="0">
                <a:latin typeface="华文楷体" panose="02010600040101010101" pitchFamily="2" charset="-122"/>
                <a:ea typeface="华文楷体" panose="02010600040101010101" pitchFamily="2" charset="-122"/>
              </a:rPr>
              <a:t>被篡改</a:t>
            </a:r>
            <a:r>
              <a:rPr lang="zh-CN" altLang="en-US"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经过</a:t>
            </a:r>
            <a:r>
              <a:rPr lang="en-US" altLang="zh-CN" sz="2000" dirty="0">
                <a:latin typeface="华文楷体" panose="02010600040101010101" pitchFamily="2" charset="-122"/>
                <a:ea typeface="华文楷体" panose="02010600040101010101" pitchFamily="2" charset="-122"/>
              </a:rPr>
              <a:t>P</a:t>
            </a:r>
            <a:r>
              <a:rPr lang="zh-CN" altLang="zh-CN" sz="2000" dirty="0">
                <a:latin typeface="华文楷体" panose="02010600040101010101" pitchFamily="2" charset="-122"/>
                <a:ea typeface="华文楷体" panose="02010600040101010101" pitchFamily="2" charset="-122"/>
              </a:rPr>
              <a:t>盒置换的操作后，错误比特沿图中红色路径传递</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Rectangle 2"/>
          <p:cNvSpPr>
            <a:spLocks noChangeArrowheads="1"/>
          </p:cNvSpPr>
          <p:nvPr/>
        </p:nvSpPr>
        <p:spPr bwMode="auto">
          <a:xfrm>
            <a:off x="971600" y="2574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69916749"/>
              </p:ext>
            </p:extLst>
          </p:nvPr>
        </p:nvGraphicFramePr>
        <p:xfrm>
          <a:off x="3923928" y="4709738"/>
          <a:ext cx="4914900" cy="1571625"/>
        </p:xfrm>
        <a:graphic>
          <a:graphicData uri="http://schemas.openxmlformats.org/presentationml/2006/ole">
            <mc:AlternateContent xmlns:mc="http://schemas.openxmlformats.org/markup-compatibility/2006">
              <mc:Choice xmlns:v="urn:schemas-microsoft-com:vml" Requires="v">
                <p:oleObj spid="_x0000_s11325" name="Visio" r:id="rId3" imgW="8124800" imgH="2600248" progId="Visio.Drawing.15">
                  <p:embed/>
                </p:oleObj>
              </mc:Choice>
              <mc:Fallback>
                <p:oleObj name="Visio" r:id="rId3" imgW="8124800" imgH="260024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709738"/>
                        <a:ext cx="4914900" cy="157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直接连接符 15"/>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文本框 58"/>
          <p:cNvSpPr txBox="1">
            <a:spLocks noChangeArrowheads="1"/>
          </p:cNvSpPr>
          <p:nvPr/>
        </p:nvSpPr>
        <p:spPr bwMode="auto">
          <a:xfrm>
            <a:off x="1412657" y="762076"/>
            <a:ext cx="1687721" cy="646331"/>
          </a:xfrm>
          <a:prstGeom prst="rect">
            <a:avLst/>
          </a:prstGeom>
          <a:no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3"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4" name="文本框 60"/>
          <p:cNvSpPr txBox="1">
            <a:spLocks noChangeArrowheads="1"/>
          </p:cNvSpPr>
          <p:nvPr/>
        </p:nvSpPr>
        <p:spPr bwMode="auto">
          <a:xfrm>
            <a:off x="3227783" y="762076"/>
            <a:ext cx="1107996" cy="369332"/>
          </a:xfrm>
          <a:prstGeom prst="rect">
            <a:avLst/>
          </a:prstGeom>
          <a:solidFill>
            <a:srgbClr val="0070C0"/>
          </a:solid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5"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6"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7"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故障信息分析（结合功耗）</a:t>
            </a:r>
            <a:endParaRPr lang="zh-CN" altLang="en-US" sz="2400" b="1" dirty="0">
              <a:solidFill>
                <a:schemeClr val="tx1">
                  <a:lumMod val="75000"/>
                  <a:lumOff val="25000"/>
                </a:schemeClr>
              </a:solidFill>
              <a:latin typeface="Arial" charset="0"/>
              <a:ea typeface="华文楷体" panose="02010600040101010101" pitchFamily="2" charset="-122"/>
            </a:endParaRPr>
          </a:p>
        </p:txBody>
      </p:sp>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348" name="Rectangle 21"/>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800"/>
              <a:t> </a:t>
            </a:r>
            <a:endParaRPr lang="zh-CN" altLang="zh-CN" sz="1800"/>
          </a:p>
        </p:txBody>
      </p:sp>
      <p:sp>
        <p:nvSpPr>
          <p:cNvPr id="2" name="矩形 1"/>
          <p:cNvSpPr/>
          <p:nvPr/>
        </p:nvSpPr>
        <p:spPr>
          <a:xfrm>
            <a:off x="4814888" y="2402249"/>
            <a:ext cx="3935281"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kern="100" dirty="0">
                <a:latin typeface="Times New Roman" panose="02020603050405020304" pitchFamily="18" charset="0"/>
                <a:ea typeface="华文楷体" panose="02010600040101010101" pitchFamily="2" charset="-122"/>
                <a:cs typeface="Times New Roman" panose="02020603050405020304" pitchFamily="18" charset="0"/>
              </a:rPr>
              <a:t>轮密钥加和</a:t>
            </a:r>
            <a:r>
              <a:rPr lang="en-US" altLang="zh-CN" sz="2000" kern="1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000" kern="100" dirty="0">
                <a:latin typeface="Times New Roman" panose="02020603050405020304" pitchFamily="18" charset="0"/>
                <a:ea typeface="华文楷体" panose="02010600040101010101" pitchFamily="2" charset="-122"/>
                <a:cs typeface="Times New Roman" panose="02020603050405020304" pitchFamily="18" charset="0"/>
              </a:rPr>
              <a:t>盒置换的</a:t>
            </a:r>
            <a:r>
              <a:rPr lang="zh-CN" altLang="zh-CN" sz="2000" kern="100" dirty="0">
                <a:latin typeface="Times New Roman" panose="02020603050405020304" pitchFamily="18" charset="0"/>
                <a:ea typeface="华文楷体" panose="02010600040101010101" pitchFamily="2" charset="-122"/>
                <a:cs typeface="Times New Roman" panose="02020603050405020304" pitchFamily="18" charset="0"/>
              </a:rPr>
              <a:t>位置换（</a:t>
            </a:r>
            <a:r>
              <a:rPr lang="en-US" altLang="zh-CN" sz="2000" kern="100" dirty="0">
                <a:latin typeface="Times New Roman" panose="02020603050405020304" pitchFamily="18" charset="0"/>
                <a:ea typeface="华文楷体" panose="02010600040101010101" pitchFamily="2" charset="-122"/>
                <a:cs typeface="Times New Roman" panose="02020603050405020304" pitchFamily="18" charset="0"/>
              </a:rPr>
              <a:t>bit-permutation</a:t>
            </a:r>
            <a:r>
              <a:rPr lang="zh-CN" altLang="zh-CN" sz="2000" kern="100" dirty="0">
                <a:latin typeface="Times New Roman" panose="02020603050405020304" pitchFamily="18" charset="0"/>
                <a:ea typeface="华文楷体" panose="02010600040101010101" pitchFamily="2" charset="-122"/>
                <a:cs typeface="Times New Roman" panose="02020603050405020304" pitchFamily="18" charset="0"/>
              </a:rPr>
              <a:t>）特</a:t>
            </a:r>
            <a:r>
              <a:rPr lang="zh-CN" altLang="en-US" sz="2000" kern="100" dirty="0">
                <a:latin typeface="Times New Roman" panose="02020603050405020304" pitchFamily="18" charset="0"/>
                <a:ea typeface="华文楷体" panose="02010600040101010101" pitchFamily="2" charset="-122"/>
                <a:cs typeface="Times New Roman" panose="02020603050405020304" pitchFamily="18" charset="0"/>
              </a:rPr>
              <a:t>性。</a:t>
            </a:r>
            <a:endParaRPr lang="en-US" altLang="zh-CN" sz="2000" kern="1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两次加密过程中比特</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反转的位置，</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两次产生的功耗波形的差分</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存在</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峰值。</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注入故障后轮数越多，影响比特越多。</a:t>
            </a:r>
            <a:endParaRPr lang="en-US" altLang="zh-CN" sz="2000" dirty="0">
              <a:latin typeface="华文楷体" panose="02010600040101010101" pitchFamily="2" charset="-122"/>
              <a:ea typeface="华文楷体" panose="02010600040101010101" pitchFamily="2" charset="-122"/>
            </a:endParaRPr>
          </a:p>
        </p:txBody>
      </p:sp>
      <p:pic>
        <p:nvPicPr>
          <p:cNvPr id="12290"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588" y="2609850"/>
            <a:ext cx="44323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382588" y="5611813"/>
            <a:ext cx="4268787" cy="1015663"/>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得到被反转的比特位置后，可以在方程组中体现。将对应反转位置的比特变量取反。</a:t>
            </a:r>
          </a:p>
        </p:txBody>
      </p:sp>
      <p:cxnSp>
        <p:nvCxnSpPr>
          <p:cNvPr id="18" name="直接连接符 17"/>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文本框 58"/>
          <p:cNvSpPr txBox="1">
            <a:spLocks noChangeArrowheads="1"/>
          </p:cNvSpPr>
          <p:nvPr/>
        </p:nvSpPr>
        <p:spPr bwMode="auto">
          <a:xfrm>
            <a:off x="1412657" y="762076"/>
            <a:ext cx="1687721" cy="646331"/>
          </a:xfrm>
          <a:prstGeom prst="rect">
            <a:avLst/>
          </a:prstGeom>
          <a:no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4"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5" name="文本框 60"/>
          <p:cNvSpPr txBox="1">
            <a:spLocks noChangeArrowheads="1"/>
          </p:cNvSpPr>
          <p:nvPr/>
        </p:nvSpPr>
        <p:spPr bwMode="auto">
          <a:xfrm>
            <a:off x="3227783" y="762076"/>
            <a:ext cx="1107996" cy="369332"/>
          </a:xfrm>
          <a:prstGeom prst="rect">
            <a:avLst/>
          </a:prstGeom>
          <a:solidFill>
            <a:srgbClr val="0070C0"/>
          </a:solid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6"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7"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8"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2"/>
          <p:cNvGrpSpPr>
            <a:grpSpLocks/>
          </p:cNvGrpSpPr>
          <p:nvPr/>
        </p:nvGrpSpPr>
        <p:grpSpPr bwMode="auto">
          <a:xfrm>
            <a:off x="0" y="1304925"/>
            <a:ext cx="9144000" cy="57150"/>
            <a:chOff x="30834" y="1305568"/>
            <a:chExt cx="8816454" cy="66133"/>
          </a:xfrm>
        </p:grpSpPr>
        <p:sp>
          <p:nvSpPr>
            <p:cNvPr id="14" name="矩形 13"/>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a:xfrm>
              <a:off x="5887041" y="1305568"/>
              <a:ext cx="2960247" cy="66133"/>
            </a:xfrm>
            <a:prstGeom prst="rect">
              <a:avLst/>
            </a:prstGeom>
            <a:solidFill>
              <a:srgbClr val="005D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4099" name="文本框 11"/>
          <p:cNvSpPr txBox="1">
            <a:spLocks noChangeArrowheads="1"/>
          </p:cNvSpPr>
          <p:nvPr/>
        </p:nvSpPr>
        <p:spPr bwMode="auto">
          <a:xfrm>
            <a:off x="7092950" y="620713"/>
            <a:ext cx="180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b="1">
                <a:solidFill>
                  <a:srgbClr val="005DAF"/>
                </a:solidFill>
                <a:latin typeface="华文楷体" panose="02010600040101010101" pitchFamily="2" charset="-122"/>
                <a:ea typeface="华文楷体" panose="02010600040101010101" pitchFamily="2" charset="-122"/>
              </a:rPr>
              <a:t>总述</a:t>
            </a:r>
          </a:p>
        </p:txBody>
      </p:sp>
      <p:sp>
        <p:nvSpPr>
          <p:cNvPr id="3" name="矩形 2"/>
          <p:cNvSpPr/>
          <p:nvPr/>
        </p:nvSpPr>
        <p:spPr>
          <a:xfrm>
            <a:off x="608013" y="1989138"/>
            <a:ext cx="8281987" cy="3939540"/>
          </a:xfrm>
          <a:prstGeom prst="rect">
            <a:avLst/>
          </a:prstGeom>
        </p:spPr>
        <p:txBody>
          <a:bodyPr>
            <a:spAutoFit/>
          </a:bodyPr>
          <a:lstStyle/>
          <a:p>
            <a:pPr marL="342900" indent="-342900">
              <a:lnSpc>
                <a:spcPct val="150000"/>
              </a:lnSpc>
              <a:spcBef>
                <a:spcPts val="1200"/>
              </a:spcBef>
              <a:buFont typeface="Arial" panose="020B0604020202020204" pitchFamily="34" charset="0"/>
              <a:buChar char="•"/>
              <a:defRP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加密算法在物理实现的过程中会被</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旁路攻击</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故障攻击</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威胁，称为实现安全性</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(Implementation Security)</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研究。</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nSpc>
                <a:spcPct val="150000"/>
              </a:lnSpc>
              <a:spcBef>
                <a:spcPts val="1200"/>
              </a:spcBef>
              <a:buFont typeface="Arial" panose="020B0604020202020204" pitchFamily="34" charset="0"/>
              <a:buChar char="•"/>
              <a:defRPr/>
            </a:pPr>
            <a:r>
              <a:rPr lang="en-US" altLang="zh-CN"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PRESENT</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算法</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作为轻量级加密算法的代表，是物联网时代研究重点。</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nSpc>
                <a:spcPct val="150000"/>
              </a:lnSpc>
              <a:spcBef>
                <a:spcPts val="1200"/>
              </a:spcBef>
              <a:buFont typeface="Arial" panose="020B0604020202020204" pitchFamily="34" charset="0"/>
              <a:buChar char="•"/>
              <a:defRP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首先分别研究旁路攻击（</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功耗为主</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）与故障攻击，分析两者的特点</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nSpc>
                <a:spcPct val="150000"/>
              </a:lnSpc>
              <a:spcBef>
                <a:spcPts val="1200"/>
              </a:spcBef>
              <a:buFont typeface="Arial" panose="020B0604020202020204" pitchFamily="34" charset="0"/>
              <a:buChar char="•"/>
              <a:defRP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结合两者的特点，基于</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代数密码分析</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将两者信息结合分析</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nSpc>
                <a:spcPct val="150000"/>
              </a:lnSpc>
              <a:spcBef>
                <a:spcPts val="1200"/>
              </a:spcBef>
              <a:buFont typeface="Arial" panose="020B0604020202020204" pitchFamily="34" charset="0"/>
              <a:buChar char="•"/>
              <a:defRP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仿真层面进行实验，针对</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PRESENT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算法尝试攻击，解得算法密钥信息，证明</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结合方法可行</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，且攻击效率较高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Arial" charset="0"/>
                <a:ea typeface="华文楷体" panose="02010600040101010101" pitchFamily="2" charset="-122"/>
              </a:rPr>
              <a:t>功耗与故障的结合点</a:t>
            </a:r>
          </a:p>
        </p:txBody>
      </p:sp>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348" name="Rectangle 21"/>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800"/>
              <a:t> </a:t>
            </a:r>
            <a:endParaRPr lang="zh-CN" altLang="zh-CN" sz="1800"/>
          </a:p>
        </p:txBody>
      </p:sp>
      <p:sp>
        <p:nvSpPr>
          <p:cNvPr id="5" name="文本框 4"/>
          <p:cNvSpPr txBox="1"/>
          <p:nvPr/>
        </p:nvSpPr>
        <p:spPr>
          <a:xfrm>
            <a:off x="755576" y="2492896"/>
            <a:ext cx="7200800" cy="37416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从整体攻击方式看：既采集了功耗并加以分析，又在加密过程中注入故障辅助分析；</a:t>
            </a:r>
            <a:endParaRPr lang="en-US" altLang="zh-CN" sz="20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在注入故障时，旁路角度利用轮函数的</a:t>
            </a:r>
            <a:r>
              <a:rPr lang="zh-CN" altLang="en-US" sz="2000" dirty="0">
                <a:solidFill>
                  <a:srgbClr val="FF0000"/>
                </a:solidFill>
                <a:latin typeface="华文楷体" panose="02010600040101010101" pitchFamily="2" charset="-122"/>
                <a:ea typeface="华文楷体" panose="02010600040101010101" pitchFamily="2" charset="-122"/>
              </a:rPr>
              <a:t>执行时间信息</a:t>
            </a:r>
            <a:r>
              <a:rPr lang="zh-CN" altLang="en-US" sz="2000" dirty="0">
                <a:latin typeface="华文楷体" panose="02010600040101010101" pitchFamily="2" charset="-122"/>
                <a:ea typeface="华文楷体" panose="02010600040101010101" pitchFamily="2" charset="-122"/>
              </a:rPr>
              <a:t>辅助定位故障注入的轮数与位置；</a:t>
            </a:r>
            <a:endParaRPr lang="en-US" altLang="zh-CN" sz="20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注入故障后，旁路角度利用</a:t>
            </a:r>
            <a:r>
              <a:rPr lang="zh-CN" altLang="en-US" sz="2000" dirty="0">
                <a:solidFill>
                  <a:srgbClr val="FF0000"/>
                </a:solidFill>
                <a:latin typeface="华文楷体" panose="02010600040101010101" pitchFamily="2" charset="-122"/>
                <a:ea typeface="华文楷体" panose="02010600040101010101" pitchFamily="2" charset="-122"/>
              </a:rPr>
              <a:t>功耗曲线差分信息</a:t>
            </a:r>
            <a:r>
              <a:rPr lang="zh-CN" altLang="en-US" sz="2000" dirty="0">
                <a:latin typeface="华文楷体" panose="02010600040101010101" pitchFamily="2" charset="-122"/>
                <a:ea typeface="华文楷体" panose="02010600040101010101" pitchFamily="2" charset="-122"/>
              </a:rPr>
              <a:t>确定故障注入后被反转的比特位置；</a:t>
            </a:r>
            <a:endParaRPr lang="en-US" altLang="zh-CN" sz="20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旁路采集时存在不确定性，注入故障后获得的额外信息帮助进一步缩小密钥搜索空间。</a:t>
            </a:r>
          </a:p>
        </p:txBody>
      </p:sp>
      <p:cxnSp>
        <p:nvCxnSpPr>
          <p:cNvPr id="18" name="直接连接符 17"/>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文本框 58"/>
          <p:cNvSpPr txBox="1">
            <a:spLocks noChangeArrowheads="1"/>
          </p:cNvSpPr>
          <p:nvPr/>
        </p:nvSpPr>
        <p:spPr bwMode="auto">
          <a:xfrm>
            <a:off x="1412657" y="762076"/>
            <a:ext cx="1687721" cy="646331"/>
          </a:xfrm>
          <a:prstGeom prst="rect">
            <a:avLst/>
          </a:prstGeom>
          <a:no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4"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25" name="文本框 60"/>
          <p:cNvSpPr txBox="1">
            <a:spLocks noChangeArrowheads="1"/>
          </p:cNvSpPr>
          <p:nvPr/>
        </p:nvSpPr>
        <p:spPr bwMode="auto">
          <a:xfrm>
            <a:off x="3227783" y="762076"/>
            <a:ext cx="1107996" cy="369332"/>
          </a:xfrm>
          <a:prstGeom prst="rect">
            <a:avLst/>
          </a:prstGeom>
          <a:solidFill>
            <a:srgbClr val="0070C0"/>
          </a:solid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6"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7"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8"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extLst>
      <p:ext uri="{BB962C8B-B14F-4D97-AF65-F5344CB8AC3E}">
        <p14:creationId xmlns:p14="http://schemas.microsoft.com/office/powerpoint/2010/main" val="104878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p:cNvCxnSpPr/>
          <p:nvPr/>
        </p:nvCxnSpPr>
        <p:spPr>
          <a:xfrm>
            <a:off x="-3176" y="1316691"/>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结果分析</a:t>
            </a:r>
            <a:endParaRPr lang="zh-CN" altLang="en-US" sz="2400" b="1" dirty="0">
              <a:solidFill>
                <a:schemeClr val="tx1">
                  <a:lumMod val="75000"/>
                  <a:lumOff val="25000"/>
                </a:schemeClr>
              </a:solidFill>
              <a:latin typeface="Arial" charset="0"/>
              <a:ea typeface="华文楷体" panose="02010600040101010101" pitchFamily="2" charset="-122"/>
            </a:endParaRPr>
          </a:p>
        </p:txBody>
      </p:sp>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372" name="Rectangle 21"/>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800"/>
              <a:t> </a:t>
            </a:r>
            <a:endParaRPr lang="zh-CN" altLang="zh-CN" sz="1800"/>
          </a:p>
        </p:txBody>
      </p:sp>
      <p:sp>
        <p:nvSpPr>
          <p:cNvPr id="4" name="文本框 3"/>
          <p:cNvSpPr txBox="1"/>
          <p:nvPr/>
        </p:nvSpPr>
        <p:spPr>
          <a:xfrm>
            <a:off x="382588" y="2462208"/>
            <a:ext cx="3677080" cy="3631763"/>
          </a:xfrm>
          <a:prstGeom prst="rect">
            <a:avLst/>
          </a:prstGeom>
          <a:noFill/>
        </p:spPr>
        <p:txBody>
          <a:bodyPr wrap="square">
            <a:spAutoFit/>
          </a:bodyPr>
          <a:lstStyle/>
          <a:p>
            <a:pPr>
              <a:spcBef>
                <a:spcPts val="1200"/>
              </a:spcBef>
              <a:defRP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得到的代数方程：</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spcBef>
                <a:spcPts val="1200"/>
              </a:spcBef>
              <a:buFont typeface="Arial" panose="020B0604020202020204" pitchFamily="34" charset="0"/>
              <a:buChar char="•"/>
              <a:defRPr/>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PRESENT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每一轮设置</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400</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个变量，</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688</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个子句；</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spcBef>
                <a:spcPts val="1200"/>
              </a:spcBef>
              <a:buFont typeface="Arial" panose="020B0604020202020204" pitchFamily="34" charset="0"/>
              <a:buChar char="•"/>
              <a:defRP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由注入故障引起后三轮的错误结果，添加三轮方程。最终共</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13856</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个变量，</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25196</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个子句。</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spcBef>
                <a:spcPts val="1200"/>
              </a:spcBef>
              <a:buFont typeface="Arial" panose="020B0604020202020204" pitchFamily="34" charset="0"/>
              <a:buChar char="•"/>
              <a:defRP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右图选中部分即为求解器解得的最后一轮轮密钥对应变量的取值。</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 name="文本框 58"/>
          <p:cNvSpPr txBox="1">
            <a:spLocks noChangeArrowheads="1"/>
          </p:cNvSpPr>
          <p:nvPr/>
        </p:nvSpPr>
        <p:spPr bwMode="auto">
          <a:xfrm>
            <a:off x="1316714" y="670360"/>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18" name="文本框 60"/>
          <p:cNvSpPr txBox="1">
            <a:spLocks noChangeArrowheads="1"/>
          </p:cNvSpPr>
          <p:nvPr/>
        </p:nvSpPr>
        <p:spPr bwMode="auto">
          <a:xfrm>
            <a:off x="3131840" y="67036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19" name="文本框 61"/>
          <p:cNvSpPr txBox="1">
            <a:spLocks noChangeArrowheads="1"/>
          </p:cNvSpPr>
          <p:nvPr/>
        </p:nvSpPr>
        <p:spPr bwMode="auto">
          <a:xfrm>
            <a:off x="4591434" y="635782"/>
            <a:ext cx="1481669" cy="369332"/>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0" name="文本框 62"/>
          <p:cNvSpPr txBox="1">
            <a:spLocks noChangeArrowheads="1"/>
          </p:cNvSpPr>
          <p:nvPr/>
        </p:nvSpPr>
        <p:spPr bwMode="auto">
          <a:xfrm>
            <a:off x="6191834" y="66308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1" name="文本框 63"/>
          <p:cNvSpPr txBox="1">
            <a:spLocks noChangeArrowheads="1"/>
          </p:cNvSpPr>
          <p:nvPr/>
        </p:nvSpPr>
        <p:spPr bwMode="auto">
          <a:xfrm>
            <a:off x="7418640" y="68326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
        <p:nvSpPr>
          <p:cNvPr id="22" name="文本框 59">
            <a:extLst>
              <a:ext uri="{FF2B5EF4-FFF2-40B4-BE49-F238E27FC236}">
                <a16:creationId xmlns:a16="http://schemas.microsoft.com/office/drawing/2014/main" id="{8630F2D8-32F6-4FEC-BABB-2D7C847BF2B7}"/>
              </a:ext>
            </a:extLst>
          </p:cNvPr>
          <p:cNvSpPr txBox="1">
            <a:spLocks noChangeArrowheads="1"/>
          </p:cNvSpPr>
          <p:nvPr/>
        </p:nvSpPr>
        <p:spPr bwMode="auto">
          <a:xfrm>
            <a:off x="161118" y="708460"/>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黑体" panose="02010609060101010101" pitchFamily="49" charset="-122"/>
                <a:ea typeface="黑体" panose="02010609060101010101" pitchFamily="49" charset="-122"/>
              </a:rPr>
              <a:t>背景介绍</a:t>
            </a:r>
          </a:p>
        </p:txBody>
      </p:sp>
      <p:pic>
        <p:nvPicPr>
          <p:cNvPr id="2" name="图片 1"/>
          <p:cNvPicPr>
            <a:picLocks noChangeAspect="1"/>
          </p:cNvPicPr>
          <p:nvPr/>
        </p:nvPicPr>
        <p:blipFill>
          <a:blip r:embed="rId2"/>
          <a:stretch>
            <a:fillRect/>
          </a:stretch>
        </p:blipFill>
        <p:spPr>
          <a:xfrm>
            <a:off x="3995936" y="2708920"/>
            <a:ext cx="4768198" cy="25922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结果分析</a:t>
            </a:r>
            <a:endParaRPr lang="zh-CN" altLang="en-US" sz="2400" b="1" dirty="0">
              <a:solidFill>
                <a:schemeClr val="tx1">
                  <a:lumMod val="75000"/>
                  <a:lumOff val="25000"/>
                </a:schemeClr>
              </a:solidFill>
              <a:latin typeface="Arial" charset="0"/>
              <a:ea typeface="华文楷体" panose="02010600040101010101" pitchFamily="2" charset="-122"/>
            </a:endParaRPr>
          </a:p>
        </p:txBody>
      </p:sp>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396" name="Rectangle 21"/>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800"/>
              <a:t> </a:t>
            </a:r>
            <a:endParaRPr lang="zh-CN" altLang="zh-CN" sz="1800"/>
          </a:p>
        </p:txBody>
      </p:sp>
      <p:sp>
        <p:nvSpPr>
          <p:cNvPr id="2" name="文本框 1"/>
          <p:cNvSpPr txBox="1"/>
          <p:nvPr/>
        </p:nvSpPr>
        <p:spPr>
          <a:xfrm>
            <a:off x="382588" y="2492896"/>
            <a:ext cx="7789812" cy="39087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最优情况下，仅需一组明密文，一条功耗曲线，求解器仅输出一组解，即求得正确的最后一组</a:t>
            </a:r>
            <a:r>
              <a:rPr lang="en-US" altLang="zh-CN" sz="2000" dirty="0">
                <a:latin typeface="华文楷体" panose="02010600040101010101" pitchFamily="2" charset="-122"/>
                <a:ea typeface="华文楷体" panose="02010600040101010101" pitchFamily="2" charset="-122"/>
              </a:rPr>
              <a:t>64</a:t>
            </a:r>
            <a:r>
              <a:rPr lang="zh-CN" altLang="en-US" sz="2000" dirty="0">
                <a:latin typeface="华文楷体" panose="02010600040101010101" pitchFamily="2" charset="-122"/>
                <a:ea typeface="华文楷体" panose="02010600040101010101" pitchFamily="2" charset="-122"/>
              </a:rPr>
              <a:t>比特白化密钥。</a:t>
            </a:r>
            <a:endParaRPr lang="en-US" altLang="zh-CN" sz="20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000" b="1" dirty="0">
                <a:latin typeface="华文楷体" panose="02010600040101010101" pitchFamily="2" charset="-122"/>
                <a:ea typeface="华文楷体" panose="02010600040101010101" pitchFamily="2" charset="-122"/>
              </a:rPr>
              <a:t>提出问题：</a:t>
            </a:r>
            <a:r>
              <a:rPr lang="zh-CN" altLang="en-US" sz="2000" dirty="0">
                <a:latin typeface="华文楷体" panose="02010600040101010101" pitchFamily="2" charset="-122"/>
                <a:ea typeface="华文楷体" panose="02010600040101010101" pitchFamily="2" charset="-122"/>
              </a:rPr>
              <a:t>非最优情况下如何找到正确密钥？如何缩小搜索空间？</a:t>
            </a:r>
            <a:endParaRPr lang="en-US" altLang="zh-CN" sz="20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000" b="1" dirty="0">
                <a:latin typeface="华文楷体" panose="02010600040101010101" pitchFamily="2" charset="-122"/>
                <a:ea typeface="华文楷体" panose="02010600040101010101" pitchFamily="2" charset="-122"/>
              </a:rPr>
              <a:t>解决思路：</a:t>
            </a:r>
            <a:r>
              <a:rPr lang="zh-CN" altLang="en-US" sz="2000" dirty="0">
                <a:latin typeface="华文楷体" panose="02010600040101010101" pitchFamily="2" charset="-122"/>
                <a:ea typeface="华文楷体" panose="02010600040101010101" pitchFamily="2" charset="-122"/>
              </a:rPr>
              <a:t>若要让求解器输出全部解，数量太大，耗时较长；</a:t>
            </a:r>
            <a:r>
              <a:rPr lang="en-US" altLang="zh-CN" sz="2000" dirty="0">
                <a:latin typeface="华文楷体" panose="02010600040101010101" pitchFamily="2" charset="-122"/>
                <a:ea typeface="华文楷体" panose="02010600040101010101" pitchFamily="2" charset="-122"/>
              </a:rPr>
              <a:t/>
            </a:r>
            <a:br>
              <a:rPr lang="en-US" altLang="zh-CN"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借助代数密码分析的特性，输出一组解就可获知这组解中全部中间变量取值，在其中寻找缩小搜索空间的方法。</a:t>
            </a:r>
            <a:endParaRPr lang="en-US" altLang="zh-CN" sz="20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endParaRPr lang="en-US" altLang="zh-CN" sz="2000" dirty="0">
              <a:latin typeface="华文楷体" panose="02010600040101010101" pitchFamily="2" charset="-122"/>
              <a:ea typeface="华文楷体" panose="02010600040101010101" pitchFamily="2" charset="-122"/>
            </a:endParaRPr>
          </a:p>
          <a:p>
            <a:endParaRPr lang="zh-CN" altLang="en-US" dirty="0"/>
          </a:p>
        </p:txBody>
      </p:sp>
      <p:cxnSp>
        <p:nvCxnSpPr>
          <p:cNvPr id="23" name="直接连接符 22"/>
          <p:cNvCxnSpPr/>
          <p:nvPr/>
        </p:nvCxnSpPr>
        <p:spPr>
          <a:xfrm>
            <a:off x="-3176" y="1316691"/>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58"/>
          <p:cNvSpPr txBox="1">
            <a:spLocks noChangeArrowheads="1"/>
          </p:cNvSpPr>
          <p:nvPr/>
        </p:nvSpPr>
        <p:spPr bwMode="auto">
          <a:xfrm>
            <a:off x="1316714" y="670360"/>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5" name="文本框 60"/>
          <p:cNvSpPr txBox="1">
            <a:spLocks noChangeArrowheads="1"/>
          </p:cNvSpPr>
          <p:nvPr/>
        </p:nvSpPr>
        <p:spPr bwMode="auto">
          <a:xfrm>
            <a:off x="3131840" y="67036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6" name="文本框 61"/>
          <p:cNvSpPr txBox="1">
            <a:spLocks noChangeArrowheads="1"/>
          </p:cNvSpPr>
          <p:nvPr/>
        </p:nvSpPr>
        <p:spPr bwMode="auto">
          <a:xfrm>
            <a:off x="4591434" y="635782"/>
            <a:ext cx="1481669" cy="369332"/>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7" name="文本框 62"/>
          <p:cNvSpPr txBox="1">
            <a:spLocks noChangeArrowheads="1"/>
          </p:cNvSpPr>
          <p:nvPr/>
        </p:nvSpPr>
        <p:spPr bwMode="auto">
          <a:xfrm>
            <a:off x="6191834" y="66308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8" name="文本框 63"/>
          <p:cNvSpPr txBox="1">
            <a:spLocks noChangeArrowheads="1"/>
          </p:cNvSpPr>
          <p:nvPr/>
        </p:nvSpPr>
        <p:spPr bwMode="auto">
          <a:xfrm>
            <a:off x="7418640" y="68326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
        <p:nvSpPr>
          <p:cNvPr id="29" name="文本框 59">
            <a:extLst>
              <a:ext uri="{FF2B5EF4-FFF2-40B4-BE49-F238E27FC236}">
                <a16:creationId xmlns:a16="http://schemas.microsoft.com/office/drawing/2014/main" id="{8630F2D8-32F6-4FEC-BABB-2D7C847BF2B7}"/>
              </a:ext>
            </a:extLst>
          </p:cNvPr>
          <p:cNvSpPr txBox="1">
            <a:spLocks noChangeArrowheads="1"/>
          </p:cNvSpPr>
          <p:nvPr/>
        </p:nvSpPr>
        <p:spPr bwMode="auto">
          <a:xfrm>
            <a:off x="161118" y="708460"/>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黑体" panose="02010609060101010101" pitchFamily="49" charset="-122"/>
                <a:ea typeface="黑体" panose="02010609060101010101" pitchFamily="49" charset="-122"/>
              </a:rPr>
              <a:t>背景介绍</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Arial" charset="0"/>
                <a:ea typeface="华文楷体" panose="02010600040101010101" pitchFamily="2" charset="-122"/>
              </a:rPr>
              <a:t>方案优化</a:t>
            </a:r>
          </a:p>
        </p:txBody>
      </p:sp>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420" name="Rectangle 21"/>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800"/>
              <a:t> </a:t>
            </a:r>
            <a:endParaRPr lang="zh-CN" altLang="zh-CN" sz="1800"/>
          </a:p>
        </p:txBody>
      </p:sp>
      <p:sp>
        <p:nvSpPr>
          <p:cNvPr id="22" name="文本框 21"/>
          <p:cNvSpPr txBox="1"/>
          <p:nvPr/>
        </p:nvSpPr>
        <p:spPr>
          <a:xfrm>
            <a:off x="382588" y="2492896"/>
            <a:ext cx="7789812" cy="129266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解的个数不唯一的原因：由于仅可采集到汉明重量信息，下表中的</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盒代换对具有相同的输入输出汉明重量，因此引入不确定性。</a:t>
            </a:r>
            <a:endParaRPr lang="en-US" altLang="zh-CN" sz="20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endParaRPr lang="en-US" altLang="zh-CN" sz="2000" dirty="0">
              <a:latin typeface="华文楷体" panose="02010600040101010101" pitchFamily="2" charset="-122"/>
              <a:ea typeface="华文楷体" panose="02010600040101010101" pitchFamily="2" charset="-122"/>
            </a:endParaRPr>
          </a:p>
          <a:p>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186116860"/>
              </p:ext>
            </p:extLst>
          </p:nvPr>
        </p:nvGraphicFramePr>
        <p:xfrm>
          <a:off x="1385271" y="4365104"/>
          <a:ext cx="6174820" cy="1805195"/>
        </p:xfrm>
        <a:graphic>
          <a:graphicData uri="http://schemas.openxmlformats.org/drawingml/2006/table">
            <a:tbl>
              <a:tblPr firstRow="1" firstCol="1" bandRow="1"/>
              <a:tblGrid>
                <a:gridCol w="1854341">
                  <a:extLst>
                    <a:ext uri="{9D8B030D-6E8A-4147-A177-3AD203B41FA5}">
                      <a16:colId xmlns:a16="http://schemas.microsoft.com/office/drawing/2014/main" val="3577899856"/>
                    </a:ext>
                  </a:extLst>
                </a:gridCol>
                <a:gridCol w="2088232">
                  <a:extLst>
                    <a:ext uri="{9D8B030D-6E8A-4147-A177-3AD203B41FA5}">
                      <a16:colId xmlns:a16="http://schemas.microsoft.com/office/drawing/2014/main" val="3225615701"/>
                    </a:ext>
                  </a:extLst>
                </a:gridCol>
                <a:gridCol w="2232247">
                  <a:extLst>
                    <a:ext uri="{9D8B030D-6E8A-4147-A177-3AD203B41FA5}">
                      <a16:colId xmlns:a16="http://schemas.microsoft.com/office/drawing/2014/main" val="2681624013"/>
                    </a:ext>
                  </a:extLst>
                </a:gridCol>
              </a:tblGrid>
              <a:tr h="361039">
                <a:tc>
                  <a:txBody>
                    <a:bodyPr/>
                    <a:lstStyle/>
                    <a:p>
                      <a:pPr indent="304800" algn="ctr">
                        <a:lnSpc>
                          <a:spcPct val="150000"/>
                        </a:lnSpc>
                        <a:spcAft>
                          <a:spcPts val="0"/>
                        </a:spcAft>
                      </a:pPr>
                      <a:r>
                        <a:rPr lang="zh-CN" sz="1400" dirty="0">
                          <a:effectLst/>
                          <a:latin typeface="Times New Roman" panose="02020603050405020304" pitchFamily="18" charset="0"/>
                          <a:ea typeface="宋体" panose="02010600030101010101" pitchFamily="2" charset="-122"/>
                        </a:rPr>
                        <a:t>输入汉明重量</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输出汉明重量</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对应</a:t>
                      </a:r>
                      <a:r>
                        <a:rPr lang="en-US" sz="1400">
                          <a:effectLst/>
                          <a:latin typeface="Times New Roman" panose="02020603050405020304" pitchFamily="18" charset="0"/>
                          <a:ea typeface="宋体" panose="02010600030101010101" pitchFamily="2" charset="-122"/>
                        </a:rPr>
                        <a:t>S</a:t>
                      </a:r>
                      <a:r>
                        <a:rPr lang="zh-CN" sz="1400">
                          <a:effectLst/>
                          <a:latin typeface="Times New Roman" panose="02020603050405020304" pitchFamily="18" charset="0"/>
                          <a:ea typeface="宋体" panose="02010600030101010101" pitchFamily="2" charset="-122"/>
                        </a:rPr>
                        <a:t>盒代换对</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668647"/>
                  </a:ext>
                </a:extLst>
              </a:tr>
              <a:tr h="361039">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2</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5,2</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6,4</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9,8</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926210"/>
                  </a:ext>
                </a:extLst>
              </a:tr>
              <a:tr h="361039">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2</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B,9</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E</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59985"/>
                  </a:ext>
                </a:extLst>
              </a:tr>
              <a:tr h="361039">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7</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D,D</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7</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5199605"/>
                  </a:ext>
                </a:extLst>
              </a:tr>
              <a:tr h="361039">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B</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8,E</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3090668"/>
                  </a:ext>
                </a:extLst>
              </a:tr>
            </a:tbl>
          </a:graphicData>
        </a:graphic>
      </p:graphicFrame>
      <p:pic>
        <p:nvPicPr>
          <p:cNvPr id="13313"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6421" y="3579105"/>
            <a:ext cx="6289725" cy="49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直接连接符 22"/>
          <p:cNvCxnSpPr/>
          <p:nvPr/>
        </p:nvCxnSpPr>
        <p:spPr>
          <a:xfrm>
            <a:off x="-3176" y="1316691"/>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58"/>
          <p:cNvSpPr txBox="1">
            <a:spLocks noChangeArrowheads="1"/>
          </p:cNvSpPr>
          <p:nvPr/>
        </p:nvSpPr>
        <p:spPr bwMode="auto">
          <a:xfrm>
            <a:off x="1316714" y="670360"/>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5" name="文本框 60"/>
          <p:cNvSpPr txBox="1">
            <a:spLocks noChangeArrowheads="1"/>
          </p:cNvSpPr>
          <p:nvPr/>
        </p:nvSpPr>
        <p:spPr bwMode="auto">
          <a:xfrm>
            <a:off x="3131840" y="67036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6" name="文本框 61"/>
          <p:cNvSpPr txBox="1">
            <a:spLocks noChangeArrowheads="1"/>
          </p:cNvSpPr>
          <p:nvPr/>
        </p:nvSpPr>
        <p:spPr bwMode="auto">
          <a:xfrm>
            <a:off x="4591434" y="635782"/>
            <a:ext cx="1481669" cy="369332"/>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7" name="文本框 62"/>
          <p:cNvSpPr txBox="1">
            <a:spLocks noChangeArrowheads="1"/>
          </p:cNvSpPr>
          <p:nvPr/>
        </p:nvSpPr>
        <p:spPr bwMode="auto">
          <a:xfrm>
            <a:off x="6191834" y="66308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8" name="文本框 63"/>
          <p:cNvSpPr txBox="1">
            <a:spLocks noChangeArrowheads="1"/>
          </p:cNvSpPr>
          <p:nvPr/>
        </p:nvSpPr>
        <p:spPr bwMode="auto">
          <a:xfrm>
            <a:off x="7418640" y="68326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
        <p:nvSpPr>
          <p:cNvPr id="29" name="文本框 59">
            <a:extLst>
              <a:ext uri="{FF2B5EF4-FFF2-40B4-BE49-F238E27FC236}">
                <a16:creationId xmlns:a16="http://schemas.microsoft.com/office/drawing/2014/main" id="{8630F2D8-32F6-4FEC-BABB-2D7C847BF2B7}"/>
              </a:ext>
            </a:extLst>
          </p:cNvPr>
          <p:cNvSpPr txBox="1">
            <a:spLocks noChangeArrowheads="1"/>
          </p:cNvSpPr>
          <p:nvPr/>
        </p:nvSpPr>
        <p:spPr bwMode="auto">
          <a:xfrm>
            <a:off x="161118" y="708460"/>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黑体" panose="02010609060101010101" pitchFamily="49" charset="-122"/>
                <a:ea typeface="黑体" panose="02010609060101010101" pitchFamily="49" charset="-122"/>
              </a:rPr>
              <a:t>背景介绍</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Arial" charset="0"/>
                <a:ea typeface="华文楷体" panose="02010600040101010101" pitchFamily="2" charset="-122"/>
              </a:rPr>
              <a:t>方案优化</a:t>
            </a:r>
          </a:p>
        </p:txBody>
      </p:sp>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矩形 1"/>
          <p:cNvSpPr/>
          <p:nvPr/>
        </p:nvSpPr>
        <p:spPr>
          <a:xfrm>
            <a:off x="652463" y="2638425"/>
            <a:ext cx="8096001" cy="707886"/>
          </a:xfrm>
          <a:prstGeom prst="rect">
            <a:avLst/>
          </a:prstGeom>
        </p:spPr>
        <p:txBody>
          <a:bodyPr wrap="square">
            <a:spAutoFit/>
          </a:bodyPr>
          <a:lstStyle/>
          <a:p>
            <a:pPr algn="just" eaLnBrk="1" hangingPunct="1">
              <a:defRPr/>
            </a:pPr>
            <a:r>
              <a:rPr lang="zh-CN" altLang="en-US" sz="2000" dirty="0">
                <a:solidFill>
                  <a:schemeClr val="tx1">
                    <a:lumMod val="85000"/>
                    <a:lumOff val="15000"/>
                  </a:schemeClr>
                </a:solidFill>
                <a:latin typeface="华文楷体" panose="02010600040101010101" pitchFamily="2" charset="-122"/>
                <a:ea typeface="华文楷体"/>
                <a:cs typeface="微软雅黑"/>
              </a:rPr>
              <a:t>分析算法结构以及解得的中间变量，发现已知密文的情况下，最后一组密钥在求解时仅受到最后一轮</a:t>
            </a:r>
            <a:r>
              <a:rPr lang="en-US" altLang="zh-CN" sz="2000" dirty="0">
                <a:solidFill>
                  <a:schemeClr val="tx1">
                    <a:lumMod val="85000"/>
                    <a:lumOff val="15000"/>
                  </a:schemeClr>
                </a:solidFill>
                <a:latin typeface="华文楷体" panose="02010600040101010101" pitchFamily="2" charset="-122"/>
                <a:ea typeface="华文楷体"/>
                <a:cs typeface="微软雅黑"/>
              </a:rPr>
              <a:t>S</a:t>
            </a:r>
            <a:r>
              <a:rPr lang="zh-CN" altLang="en-US" sz="2000" dirty="0">
                <a:solidFill>
                  <a:schemeClr val="tx1">
                    <a:lumMod val="85000"/>
                    <a:lumOff val="15000"/>
                  </a:schemeClr>
                </a:solidFill>
                <a:latin typeface="华文楷体" panose="02010600040101010101" pitchFamily="2" charset="-122"/>
                <a:ea typeface="华文楷体"/>
                <a:cs typeface="微软雅黑"/>
              </a:rPr>
              <a:t>盒输出的影响。</a:t>
            </a:r>
            <a:endParaRPr lang="en-US" altLang="zh-CN" sz="2000" dirty="0">
              <a:solidFill>
                <a:schemeClr val="tx1">
                  <a:lumMod val="85000"/>
                  <a:lumOff val="15000"/>
                </a:schemeClr>
              </a:solidFill>
              <a:latin typeface="华文楷体" panose="02010600040101010101" pitchFamily="2" charset="-122"/>
              <a:ea typeface="华文楷体"/>
              <a:cs typeface="微软雅黑"/>
            </a:endParaRPr>
          </a:p>
        </p:txBody>
      </p:sp>
      <p:sp>
        <p:nvSpPr>
          <p:cNvPr id="18446" name="矩形 3"/>
          <p:cNvSpPr>
            <a:spLocks noChangeArrowheads="1"/>
          </p:cNvSpPr>
          <p:nvPr/>
        </p:nvSpPr>
        <p:spPr bwMode="auto">
          <a:xfrm>
            <a:off x="382588" y="5299891"/>
            <a:ext cx="7943850" cy="44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000" dirty="0">
                <a:latin typeface="华文楷体" panose="02010600040101010101" pitchFamily="2" charset="-122"/>
                <a:ea typeface="华文楷体" panose="02010600040101010101" pitchFamily="2" charset="-122"/>
              </a:rPr>
              <a:t>因此最后一轮密钥的求解不确定性均由最后一轮的</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盒产生。</a:t>
            </a:r>
            <a:endParaRPr lang="en-US" altLang="zh-CN"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652463" y="3444104"/>
            <a:ext cx="3199457" cy="1933575"/>
          </a:xfrm>
          <a:prstGeom prst="rect">
            <a:avLst/>
          </a:prstGeom>
        </p:spPr>
      </p:pic>
      <p:sp>
        <p:nvSpPr>
          <p:cNvPr id="6" name="矩形 5"/>
          <p:cNvSpPr/>
          <p:nvPr/>
        </p:nvSpPr>
        <p:spPr>
          <a:xfrm>
            <a:off x="652463" y="3444104"/>
            <a:ext cx="1471265" cy="1353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3176" y="1316691"/>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文本框 58"/>
          <p:cNvSpPr txBox="1">
            <a:spLocks noChangeArrowheads="1"/>
          </p:cNvSpPr>
          <p:nvPr/>
        </p:nvSpPr>
        <p:spPr bwMode="auto">
          <a:xfrm>
            <a:off x="1316714" y="670360"/>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4" name="文本框 60"/>
          <p:cNvSpPr txBox="1">
            <a:spLocks noChangeArrowheads="1"/>
          </p:cNvSpPr>
          <p:nvPr/>
        </p:nvSpPr>
        <p:spPr bwMode="auto">
          <a:xfrm>
            <a:off x="3131840" y="67036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5" name="文本框 61"/>
          <p:cNvSpPr txBox="1">
            <a:spLocks noChangeArrowheads="1"/>
          </p:cNvSpPr>
          <p:nvPr/>
        </p:nvSpPr>
        <p:spPr bwMode="auto">
          <a:xfrm>
            <a:off x="4591434" y="635782"/>
            <a:ext cx="1481669" cy="369332"/>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6" name="文本框 62"/>
          <p:cNvSpPr txBox="1">
            <a:spLocks noChangeArrowheads="1"/>
          </p:cNvSpPr>
          <p:nvPr/>
        </p:nvSpPr>
        <p:spPr bwMode="auto">
          <a:xfrm>
            <a:off x="6191834" y="66308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7" name="文本框 63"/>
          <p:cNvSpPr txBox="1">
            <a:spLocks noChangeArrowheads="1"/>
          </p:cNvSpPr>
          <p:nvPr/>
        </p:nvSpPr>
        <p:spPr bwMode="auto">
          <a:xfrm>
            <a:off x="7418640" y="68326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
        <p:nvSpPr>
          <p:cNvPr id="28" name="文本框 59">
            <a:extLst>
              <a:ext uri="{FF2B5EF4-FFF2-40B4-BE49-F238E27FC236}">
                <a16:creationId xmlns:a16="http://schemas.microsoft.com/office/drawing/2014/main" id="{8630F2D8-32F6-4FEC-BABB-2D7C847BF2B7}"/>
              </a:ext>
            </a:extLst>
          </p:cNvPr>
          <p:cNvSpPr txBox="1">
            <a:spLocks noChangeArrowheads="1"/>
          </p:cNvSpPr>
          <p:nvPr/>
        </p:nvSpPr>
        <p:spPr bwMode="auto">
          <a:xfrm>
            <a:off x="161118" y="708460"/>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黑体" panose="02010609060101010101" pitchFamily="49" charset="-122"/>
                <a:ea typeface="黑体" panose="02010609060101010101" pitchFamily="49" charset="-122"/>
              </a:rPr>
              <a:t>背景介绍</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方案优化</a:t>
            </a:r>
          </a:p>
        </p:txBody>
      </p:sp>
      <p:sp>
        <p:nvSpPr>
          <p:cNvPr id="5" name="文本框 4"/>
          <p:cNvSpPr txBox="1"/>
          <p:nvPr/>
        </p:nvSpPr>
        <p:spPr>
          <a:xfrm>
            <a:off x="382588" y="2373313"/>
            <a:ext cx="8293868" cy="3631763"/>
          </a:xfrm>
          <a:prstGeom prst="rect">
            <a:avLst/>
          </a:prstGeom>
          <a:noFill/>
        </p:spPr>
        <p:txBody>
          <a:bodyPr wrap="square" rtlCol="0">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同时发现，注入故障可以减少</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盒的不确定性。</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如：</a:t>
            </a:r>
            <a:r>
              <a:rPr lang="zh-CN" altLang="zh-CN" sz="2000" dirty="0">
                <a:latin typeface="华文楷体" panose="02010600040101010101" pitchFamily="2" charset="-122"/>
                <a:ea typeface="华文楷体" panose="02010600040101010101" pitchFamily="2" charset="-122"/>
              </a:rPr>
              <a:t>针对代换对</a:t>
            </a:r>
            <a:r>
              <a:rPr lang="en-US" altLang="zh-CN" sz="2000" dirty="0">
                <a:solidFill>
                  <a:srgbClr val="FF0000"/>
                </a:solidFill>
                <a:latin typeface="华文楷体" panose="02010600040101010101" pitchFamily="2" charset="-122"/>
                <a:ea typeface="华文楷体" panose="02010600040101010101" pitchFamily="2" charset="-122"/>
              </a:rPr>
              <a:t>D</a:t>
            </a:r>
            <a:r>
              <a:rPr lang="zh-CN" altLang="zh-CN" sz="2000" dirty="0">
                <a:solidFill>
                  <a:srgbClr val="FF0000"/>
                </a:solidFill>
                <a:latin typeface="华文楷体" panose="02010600040101010101" pitchFamily="2" charset="-122"/>
                <a:ea typeface="华文楷体" panose="02010600040101010101" pitchFamily="2" charset="-122"/>
              </a:rPr>
              <a:t>→</a:t>
            </a:r>
            <a:r>
              <a:rPr lang="en-US" altLang="zh-CN" sz="2000" dirty="0">
                <a:solidFill>
                  <a:srgbClr val="FF0000"/>
                </a:solidFill>
                <a:latin typeface="华文楷体" panose="02010600040101010101" pitchFamily="2" charset="-122"/>
                <a:ea typeface="华文楷体" panose="02010600040101010101" pitchFamily="2" charset="-122"/>
              </a:rPr>
              <a:t>7</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在输入输出汉明重量符合的条件下还有一种可能的代换对为</a:t>
            </a:r>
            <a:r>
              <a:rPr lang="en-US" altLang="zh-CN" sz="2000" dirty="0">
                <a:solidFill>
                  <a:srgbClr val="FF0000"/>
                </a:solidFill>
                <a:latin typeface="华文楷体" panose="02010600040101010101" pitchFamily="2" charset="-122"/>
                <a:ea typeface="华文楷体" panose="02010600040101010101" pitchFamily="2" charset="-122"/>
              </a:rPr>
              <a:t>7</a:t>
            </a:r>
            <a:r>
              <a:rPr lang="zh-CN" altLang="zh-CN" sz="2000" dirty="0">
                <a:solidFill>
                  <a:srgbClr val="FF0000"/>
                </a:solidFill>
                <a:latin typeface="华文楷体" panose="02010600040101010101" pitchFamily="2" charset="-122"/>
                <a:ea typeface="华文楷体" panose="02010600040101010101" pitchFamily="2" charset="-122"/>
              </a:rPr>
              <a:t>→</a:t>
            </a:r>
            <a:r>
              <a:rPr lang="en-US" altLang="zh-CN" sz="2000" dirty="0">
                <a:solidFill>
                  <a:srgbClr val="FF0000"/>
                </a:solidFill>
                <a:latin typeface="华文楷体" panose="02010600040101010101" pitchFamily="2" charset="-122"/>
                <a:ea typeface="华文楷体" panose="02010600040101010101" pitchFamily="2" charset="-122"/>
              </a:rPr>
              <a:t>D</a:t>
            </a:r>
            <a:r>
              <a:rPr lang="zh-CN" altLang="zh-CN"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若</a:t>
            </a:r>
            <a:r>
              <a:rPr lang="en-US" altLang="zh-CN" sz="2000" dirty="0">
                <a:latin typeface="华文楷体" panose="02010600040101010101" pitchFamily="2" charset="-122"/>
                <a:ea typeface="华文楷体" panose="02010600040101010101" pitchFamily="2" charset="-122"/>
              </a:rPr>
              <a:t>ΔX=0010</a:t>
            </a:r>
            <a:r>
              <a:rPr lang="zh-CN" altLang="zh-CN" sz="2000" dirty="0">
                <a:latin typeface="华文楷体" panose="02010600040101010101" pitchFamily="2" charset="-122"/>
                <a:ea typeface="华文楷体" panose="02010600040101010101" pitchFamily="2" charset="-122"/>
              </a:rPr>
              <a:t>，且注入故障后测得</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0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0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0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0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000" dirty="0">
                <a:latin typeface="华文楷体" panose="02010600040101010101" pitchFamily="2" charset="-122"/>
                <a:ea typeface="华文楷体" panose="02010600040101010101" pitchFamily="2" charset="-122"/>
              </a:rPr>
              <a:t>汉明重量为</a:t>
            </a:r>
            <a:r>
              <a:rPr lang="en-US" altLang="zh-CN" sz="2000" dirty="0">
                <a:latin typeface="华文楷体" panose="02010600040101010101" pitchFamily="2" charset="-122"/>
                <a:ea typeface="华文楷体" panose="02010600040101010101" pitchFamily="2" charset="-122"/>
              </a:rPr>
              <a:t>4</a:t>
            </a:r>
            <a:r>
              <a:rPr lang="zh-CN" altLang="zh-CN" sz="2000" dirty="0">
                <a:latin typeface="华文楷体" panose="02010600040101010101" pitchFamily="2" charset="-122"/>
                <a:ea typeface="华文楷体" panose="02010600040101010101" pitchFamily="2" charset="-122"/>
              </a:rPr>
              <a:t>，此时</a:t>
            </a:r>
            <a:r>
              <a:rPr lang="en-US" altLang="zh-CN" sz="2000" dirty="0">
                <a:latin typeface="华文楷体" panose="02010600040101010101" pitchFamily="2" charset="-122"/>
                <a:ea typeface="华文楷体" panose="02010600040101010101" pitchFamily="2" charset="-122"/>
              </a:rPr>
              <a:t>D(1101)</a:t>
            </a:r>
            <a:r>
              <a:rPr lang="zh-CN" altLang="zh-CN" sz="2000" dirty="0">
                <a:latin typeface="华文楷体" panose="02010600040101010101" pitchFamily="2" charset="-122"/>
                <a:ea typeface="华文楷体" panose="02010600040101010101" pitchFamily="2" charset="-122"/>
              </a:rPr>
              <a:t>经过</a:t>
            </a:r>
            <a:r>
              <a:rPr lang="en-US" altLang="zh-CN" sz="2000" dirty="0">
                <a:latin typeface="华文楷体" panose="02010600040101010101" pitchFamily="2" charset="-122"/>
                <a:ea typeface="华文楷体" panose="02010600040101010101" pitchFamily="2" charset="-122"/>
              </a:rPr>
              <a:t>ΔX=0010</a:t>
            </a:r>
            <a:r>
              <a:rPr lang="zh-CN" altLang="zh-CN" sz="2000" dirty="0">
                <a:latin typeface="华文楷体" panose="02010600040101010101" pitchFamily="2" charset="-122"/>
                <a:ea typeface="华文楷体" panose="02010600040101010101" pitchFamily="2" charset="-122"/>
              </a:rPr>
              <a:t>后</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0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0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0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0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1111</a:t>
            </a:r>
            <a:r>
              <a:rPr lang="zh-CN" altLang="en-US" sz="2000" dirty="0">
                <a:latin typeface="华文楷体" panose="02010600040101010101" pitchFamily="2" charset="-122"/>
                <a:ea typeface="华文楷体" panose="02010600040101010101" pitchFamily="2" charset="-122"/>
              </a:rPr>
              <a:t>，</a:t>
            </a:r>
            <a:r>
              <a:rPr lang="zh-CN" altLang="zh-CN" sz="2000" dirty="0" smtClean="0">
                <a:latin typeface="华文楷体" panose="02010600040101010101" pitchFamily="2" charset="-122"/>
                <a:ea typeface="华文楷体" panose="02010600040101010101" pitchFamily="2" charset="-122"/>
              </a:rPr>
              <a:t>满足</a:t>
            </a:r>
            <a:r>
              <a:rPr lang="zh-CN" altLang="zh-CN" sz="2000" dirty="0">
                <a:latin typeface="华文楷体" panose="02010600040101010101" pitchFamily="2" charset="-122"/>
                <a:ea typeface="华文楷体" panose="02010600040101010101" pitchFamily="2" charset="-122"/>
              </a:rPr>
              <a:t>汉明重量为</a:t>
            </a:r>
            <a:r>
              <a:rPr lang="en-US" altLang="zh-CN" sz="2000" dirty="0">
                <a:latin typeface="华文楷体" panose="02010600040101010101" pitchFamily="2" charset="-122"/>
                <a:ea typeface="华文楷体" panose="02010600040101010101" pitchFamily="2" charset="-122"/>
              </a:rPr>
              <a:t>4</a:t>
            </a:r>
            <a:r>
              <a:rPr lang="zh-CN" altLang="zh-CN"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而</a:t>
            </a:r>
            <a:r>
              <a:rPr lang="en-US" altLang="zh-CN" sz="2000" dirty="0">
                <a:latin typeface="华文楷体" panose="02010600040101010101" pitchFamily="2" charset="-122"/>
                <a:ea typeface="华文楷体" panose="02010600040101010101" pitchFamily="2" charset="-122"/>
              </a:rPr>
              <a:t>7</a:t>
            </a: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D</a:t>
            </a:r>
            <a:r>
              <a:rPr lang="zh-CN" altLang="zh-CN" sz="2000" dirty="0">
                <a:latin typeface="华文楷体" panose="02010600040101010101" pitchFamily="2" charset="-122"/>
                <a:ea typeface="华文楷体" panose="02010600040101010101" pitchFamily="2" charset="-122"/>
              </a:rPr>
              <a:t>不满足，故此位置</a:t>
            </a:r>
            <a:r>
              <a:rPr lang="en-US" altLang="zh-CN" sz="2000" dirty="0">
                <a:latin typeface="华文楷体" panose="02010600040101010101" pitchFamily="2" charset="-122"/>
                <a:ea typeface="华文楷体" panose="02010600040101010101" pitchFamily="2" charset="-122"/>
              </a:rPr>
              <a:t>S</a:t>
            </a:r>
            <a:r>
              <a:rPr lang="zh-CN" altLang="zh-CN" sz="2000" dirty="0">
                <a:latin typeface="华文楷体" panose="02010600040101010101" pitchFamily="2" charset="-122"/>
                <a:ea typeface="华文楷体" panose="02010600040101010101" pitchFamily="2" charset="-122"/>
              </a:rPr>
              <a:t>盒值唯一确定</a:t>
            </a:r>
            <a:r>
              <a:rPr lang="zh-CN" altLang="en-US" sz="2000" dirty="0">
                <a:latin typeface="华文楷体" panose="02010600040101010101" pitchFamily="2" charset="-122"/>
                <a:ea typeface="华文楷体" panose="02010600040101010101" pitchFamily="2" charset="-122"/>
              </a:rPr>
              <a:t>。即通过</a:t>
            </a:r>
            <a:r>
              <a:rPr lang="en-US" altLang="zh-CN" sz="2000" dirty="0">
                <a:latin typeface="华文楷体" panose="02010600040101010101" pitchFamily="2" charset="-122"/>
                <a:ea typeface="华文楷体" panose="02010600040101010101" pitchFamily="2" charset="-122"/>
              </a:rPr>
              <a:t>ΔX</a:t>
            </a:r>
            <a:r>
              <a:rPr lang="zh-CN" altLang="en-US" sz="2000" dirty="0">
                <a:latin typeface="华文楷体" panose="02010600040101010101" pitchFamily="2" charset="-122"/>
                <a:ea typeface="华文楷体" panose="02010600040101010101" pitchFamily="2" charset="-122"/>
              </a:rPr>
              <a:t>的值否定了另一组可能取值。</a:t>
            </a:r>
            <a:endParaRPr lang="en-US"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cxnSp>
        <p:nvCxnSpPr>
          <p:cNvPr id="21" name="直接连接符 20"/>
          <p:cNvCxnSpPr/>
          <p:nvPr/>
        </p:nvCxnSpPr>
        <p:spPr>
          <a:xfrm>
            <a:off x="-3176" y="1316691"/>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文本框 58"/>
          <p:cNvSpPr txBox="1">
            <a:spLocks noChangeArrowheads="1"/>
          </p:cNvSpPr>
          <p:nvPr/>
        </p:nvSpPr>
        <p:spPr bwMode="auto">
          <a:xfrm>
            <a:off x="1316714" y="670360"/>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3" name="文本框 60"/>
          <p:cNvSpPr txBox="1">
            <a:spLocks noChangeArrowheads="1"/>
          </p:cNvSpPr>
          <p:nvPr/>
        </p:nvSpPr>
        <p:spPr bwMode="auto">
          <a:xfrm>
            <a:off x="3131840" y="67036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4" name="文本框 61"/>
          <p:cNvSpPr txBox="1">
            <a:spLocks noChangeArrowheads="1"/>
          </p:cNvSpPr>
          <p:nvPr/>
        </p:nvSpPr>
        <p:spPr bwMode="auto">
          <a:xfrm>
            <a:off x="4591434" y="635782"/>
            <a:ext cx="1481669" cy="369332"/>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5" name="文本框 62"/>
          <p:cNvSpPr txBox="1">
            <a:spLocks noChangeArrowheads="1"/>
          </p:cNvSpPr>
          <p:nvPr/>
        </p:nvSpPr>
        <p:spPr bwMode="auto">
          <a:xfrm>
            <a:off x="6191834" y="66308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6" name="文本框 63"/>
          <p:cNvSpPr txBox="1">
            <a:spLocks noChangeArrowheads="1"/>
          </p:cNvSpPr>
          <p:nvPr/>
        </p:nvSpPr>
        <p:spPr bwMode="auto">
          <a:xfrm>
            <a:off x="7418640" y="68326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
        <p:nvSpPr>
          <p:cNvPr id="27" name="文本框 59">
            <a:extLst>
              <a:ext uri="{FF2B5EF4-FFF2-40B4-BE49-F238E27FC236}">
                <a16:creationId xmlns:a16="http://schemas.microsoft.com/office/drawing/2014/main" id="{8630F2D8-32F6-4FEC-BABB-2D7C847BF2B7}"/>
              </a:ext>
            </a:extLst>
          </p:cNvPr>
          <p:cNvSpPr txBox="1">
            <a:spLocks noChangeArrowheads="1"/>
          </p:cNvSpPr>
          <p:nvPr/>
        </p:nvSpPr>
        <p:spPr bwMode="auto">
          <a:xfrm>
            <a:off x="161118" y="708460"/>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黑体" panose="02010609060101010101" pitchFamily="49" charset="-122"/>
                <a:ea typeface="黑体" panose="02010609060101010101" pitchFamily="49" charset="-122"/>
              </a:rPr>
              <a:t>背景介绍</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27"/>
          <p:cNvSpPr/>
          <p:nvPr/>
        </p:nvSpPr>
        <p:spPr>
          <a:xfrm>
            <a:off x="352125" y="1740981"/>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TextBox 30"/>
          <p:cNvSpPr txBox="1"/>
          <p:nvPr/>
        </p:nvSpPr>
        <p:spPr>
          <a:xfrm>
            <a:off x="622000" y="1628268"/>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方案优化</a:t>
            </a:r>
          </a:p>
        </p:txBody>
      </p:sp>
      <p:cxnSp>
        <p:nvCxnSpPr>
          <p:cNvPr id="23" name="直接连接符 22"/>
          <p:cNvCxnSpPr/>
          <p:nvPr/>
        </p:nvCxnSpPr>
        <p:spPr>
          <a:xfrm>
            <a:off x="-3176" y="1316691"/>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58"/>
          <p:cNvSpPr txBox="1">
            <a:spLocks noChangeArrowheads="1"/>
          </p:cNvSpPr>
          <p:nvPr/>
        </p:nvSpPr>
        <p:spPr bwMode="auto">
          <a:xfrm>
            <a:off x="1316714" y="670360"/>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5" name="文本框 60"/>
          <p:cNvSpPr txBox="1">
            <a:spLocks noChangeArrowheads="1"/>
          </p:cNvSpPr>
          <p:nvPr/>
        </p:nvSpPr>
        <p:spPr bwMode="auto">
          <a:xfrm>
            <a:off x="3131840" y="67036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6" name="文本框 61"/>
          <p:cNvSpPr txBox="1">
            <a:spLocks noChangeArrowheads="1"/>
          </p:cNvSpPr>
          <p:nvPr/>
        </p:nvSpPr>
        <p:spPr bwMode="auto">
          <a:xfrm>
            <a:off x="4591434" y="635782"/>
            <a:ext cx="1481669" cy="369332"/>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7" name="文本框 62"/>
          <p:cNvSpPr txBox="1">
            <a:spLocks noChangeArrowheads="1"/>
          </p:cNvSpPr>
          <p:nvPr/>
        </p:nvSpPr>
        <p:spPr bwMode="auto">
          <a:xfrm>
            <a:off x="6191834" y="66308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8" name="文本框 63"/>
          <p:cNvSpPr txBox="1">
            <a:spLocks noChangeArrowheads="1"/>
          </p:cNvSpPr>
          <p:nvPr/>
        </p:nvSpPr>
        <p:spPr bwMode="auto">
          <a:xfrm>
            <a:off x="7418640" y="68326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
        <p:nvSpPr>
          <p:cNvPr id="29" name="文本框 59">
            <a:extLst>
              <a:ext uri="{FF2B5EF4-FFF2-40B4-BE49-F238E27FC236}">
                <a16:creationId xmlns:a16="http://schemas.microsoft.com/office/drawing/2014/main" id="{8630F2D8-32F6-4FEC-BABB-2D7C847BF2B7}"/>
              </a:ext>
            </a:extLst>
          </p:cNvPr>
          <p:cNvSpPr txBox="1">
            <a:spLocks noChangeArrowheads="1"/>
          </p:cNvSpPr>
          <p:nvPr/>
        </p:nvSpPr>
        <p:spPr bwMode="auto">
          <a:xfrm>
            <a:off x="161118" y="708460"/>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黑体" panose="02010609060101010101" pitchFamily="49" charset="-122"/>
                <a:ea typeface="黑体" panose="02010609060101010101" pitchFamily="49" charset="-122"/>
              </a:rPr>
              <a:t>背景介绍</a:t>
            </a:r>
          </a:p>
        </p:txBody>
      </p:sp>
      <p:sp>
        <p:nvSpPr>
          <p:cNvPr id="2" name="文本框 1"/>
          <p:cNvSpPr txBox="1"/>
          <p:nvPr/>
        </p:nvSpPr>
        <p:spPr>
          <a:xfrm>
            <a:off x="134514" y="2090231"/>
            <a:ext cx="8729538"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因此在恢复</a:t>
            </a:r>
            <a:r>
              <a:rPr lang="zh-CN" altLang="en-US" sz="2000" dirty="0">
                <a:solidFill>
                  <a:srgbClr val="FF0000"/>
                </a:solidFill>
                <a:latin typeface="华文楷体" panose="02010600040101010101" pitchFamily="2" charset="-122"/>
                <a:ea typeface="华文楷体" panose="02010600040101010101" pitchFamily="2" charset="-122"/>
              </a:rPr>
              <a:t>最后一组</a:t>
            </a:r>
            <a:r>
              <a:rPr lang="zh-CN" altLang="en-US" sz="2000" dirty="0">
                <a:latin typeface="华文楷体" panose="02010600040101010101" pitchFamily="2" charset="-122"/>
                <a:ea typeface="华文楷体" panose="02010600040101010101" pitchFamily="2" charset="-122"/>
              </a:rPr>
              <a:t>白化密钥时，无需求解器给出全部的解，仅需输出一组解，对</a:t>
            </a:r>
            <a:r>
              <a:rPr lang="zh-CN" altLang="en-US" sz="2000" dirty="0">
                <a:solidFill>
                  <a:srgbClr val="FF0000"/>
                </a:solidFill>
                <a:latin typeface="华文楷体" panose="02010600040101010101" pitchFamily="2" charset="-122"/>
                <a:ea typeface="华文楷体" panose="02010600040101010101" pitchFamily="2" charset="-122"/>
              </a:rPr>
              <a:t>最后一轮</a:t>
            </a:r>
            <a:r>
              <a:rPr lang="zh-CN" altLang="en-US" sz="2000" dirty="0">
                <a:latin typeface="华文楷体" panose="02010600040101010101" pitchFamily="2" charset="-122"/>
                <a:ea typeface="华文楷体" panose="02010600040101010101" pitchFamily="2" charset="-122"/>
              </a:rPr>
              <a:t>的</a:t>
            </a:r>
            <a:r>
              <a:rPr lang="en-US" altLang="zh-CN" sz="2000" dirty="0">
                <a:latin typeface="华文楷体" panose="02010600040101010101" pitchFamily="2" charset="-122"/>
                <a:ea typeface="华文楷体" panose="02010600040101010101" pitchFamily="2" charset="-122"/>
              </a:rPr>
              <a:t>16</a:t>
            </a:r>
            <a:r>
              <a:rPr lang="zh-CN" altLang="en-US" sz="2000" dirty="0">
                <a:latin typeface="华文楷体" panose="02010600040101010101" pitchFamily="2" charset="-122"/>
                <a:ea typeface="华文楷体" panose="02010600040101010101" pitchFamily="2" charset="-122"/>
              </a:rPr>
              <a:t>个</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盒进行穷举分析，判断该</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盒取值是否唯一。若不唯一，则添加另一对为候选值。</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如此穷举搜索到的正确密钥，搜索空间小于在求解器输出的全部解中搜索。</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且搜索空间随故障影响到的</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盒数量而改变。因此若</a:t>
            </a:r>
            <a:r>
              <a:rPr lang="zh-CN" altLang="en-US" sz="2000" dirty="0">
                <a:solidFill>
                  <a:srgbClr val="FF0000"/>
                </a:solidFill>
                <a:latin typeface="华文楷体" panose="02010600040101010101" pitchFamily="2" charset="-122"/>
                <a:ea typeface="华文楷体" panose="02010600040101010101" pitchFamily="2" charset="-122"/>
              </a:rPr>
              <a:t>故障扩散到更多</a:t>
            </a:r>
            <a:r>
              <a:rPr lang="en-US" altLang="zh-CN" sz="2000" dirty="0">
                <a:solidFill>
                  <a:srgbClr val="FF0000"/>
                </a:solidFill>
                <a:latin typeface="华文楷体" panose="02010600040101010101" pitchFamily="2" charset="-122"/>
                <a:ea typeface="华文楷体" panose="02010600040101010101" pitchFamily="2" charset="-122"/>
              </a:rPr>
              <a:t>S</a:t>
            </a:r>
            <a:r>
              <a:rPr lang="zh-CN" altLang="en-US" sz="2000" dirty="0">
                <a:solidFill>
                  <a:srgbClr val="FF0000"/>
                </a:solidFill>
                <a:latin typeface="华文楷体" panose="02010600040101010101" pitchFamily="2" charset="-122"/>
                <a:ea typeface="华文楷体" panose="02010600040101010101" pitchFamily="2" charset="-122"/>
              </a:rPr>
              <a:t>盒</a:t>
            </a:r>
            <a:r>
              <a:rPr lang="zh-CN" altLang="en-US" sz="2000" dirty="0">
                <a:latin typeface="华文楷体" panose="02010600040101010101" pitchFamily="2" charset="-122"/>
                <a:ea typeface="华文楷体" panose="02010600040101010101" pitchFamily="2" charset="-122"/>
              </a:rPr>
              <a:t>，则可能使更多</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盒取值唯一，从而缩小搜索空间。</a:t>
            </a:r>
            <a:endParaRPr lang="en-US" altLang="zh-CN"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27"/>
          <p:cNvSpPr/>
          <p:nvPr/>
        </p:nvSpPr>
        <p:spPr>
          <a:xfrm>
            <a:off x="322647" y="1604822"/>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TextBox 30"/>
          <p:cNvSpPr txBox="1"/>
          <p:nvPr/>
        </p:nvSpPr>
        <p:spPr>
          <a:xfrm>
            <a:off x="592522" y="1492109"/>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故障扩散</a:t>
            </a:r>
          </a:p>
        </p:txBody>
      </p:sp>
      <p:sp>
        <p:nvSpPr>
          <p:cNvPr id="15" name="TextBox 13"/>
          <p:cNvSpPr txBox="1"/>
          <p:nvPr/>
        </p:nvSpPr>
        <p:spPr>
          <a:xfrm>
            <a:off x="565534" y="1976297"/>
            <a:ext cx="8254938" cy="1631216"/>
          </a:xfrm>
          <a:prstGeom prst="rect">
            <a:avLst/>
          </a:prstGeom>
          <a:noFill/>
        </p:spPr>
        <p:txBody>
          <a:bodyPr wrap="square">
            <a:spAutoFit/>
          </a:bodyPr>
          <a:lstStyle/>
          <a:p>
            <a:pPr indent="457200" eaLnBrk="1" hangingPunct="1">
              <a:defRPr/>
            </a:pP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若希望故障扩散到更多轮，有两种方法：</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eaLnBrk="1" hangingPunct="1">
              <a:buFont typeface="Arial" panose="020B0604020202020204" pitchFamily="34" charset="0"/>
              <a:buChar char="•"/>
              <a:defRPr/>
            </a:pP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在更深的位置注入故障（轮数小于</a:t>
            </a: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28</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eaLnBrk="1" hangingPunct="1">
              <a:buFont typeface="Arial" panose="020B0604020202020204" pitchFamily="34" charset="0"/>
              <a:buChar char="•"/>
              <a:defRPr/>
            </a:pP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控制故障注入类型</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经过分析，注入的故障通过</a:t>
            </a: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盒时，所引起的输入输出数据差分值如下表：</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defRPr/>
            </a:pP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（论文中表</a:t>
            </a:r>
            <a:r>
              <a:rPr lang="en-US" altLang="zh-CN"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4.2</a:t>
            </a:r>
            <a:r>
              <a:rPr lang="zh-CN" altLang="en-US"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25" name="直接连接符 24"/>
          <p:cNvCxnSpPr/>
          <p:nvPr/>
        </p:nvCxnSpPr>
        <p:spPr>
          <a:xfrm>
            <a:off x="-3176" y="1316691"/>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文本框 58"/>
          <p:cNvSpPr txBox="1">
            <a:spLocks noChangeArrowheads="1"/>
          </p:cNvSpPr>
          <p:nvPr/>
        </p:nvSpPr>
        <p:spPr bwMode="auto">
          <a:xfrm>
            <a:off x="1316714" y="670360"/>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7" name="文本框 60"/>
          <p:cNvSpPr txBox="1">
            <a:spLocks noChangeArrowheads="1"/>
          </p:cNvSpPr>
          <p:nvPr/>
        </p:nvSpPr>
        <p:spPr bwMode="auto">
          <a:xfrm>
            <a:off x="3131840" y="67036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8" name="文本框 61"/>
          <p:cNvSpPr txBox="1">
            <a:spLocks noChangeArrowheads="1"/>
          </p:cNvSpPr>
          <p:nvPr/>
        </p:nvSpPr>
        <p:spPr bwMode="auto">
          <a:xfrm>
            <a:off x="4591434" y="635782"/>
            <a:ext cx="1481669" cy="369332"/>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9" name="文本框 62"/>
          <p:cNvSpPr txBox="1">
            <a:spLocks noChangeArrowheads="1"/>
          </p:cNvSpPr>
          <p:nvPr/>
        </p:nvSpPr>
        <p:spPr bwMode="auto">
          <a:xfrm>
            <a:off x="6191834" y="66308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30" name="文本框 63"/>
          <p:cNvSpPr txBox="1">
            <a:spLocks noChangeArrowheads="1"/>
          </p:cNvSpPr>
          <p:nvPr/>
        </p:nvSpPr>
        <p:spPr bwMode="auto">
          <a:xfrm>
            <a:off x="7418640" y="68326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
        <p:nvSpPr>
          <p:cNvPr id="31" name="文本框 59">
            <a:extLst>
              <a:ext uri="{FF2B5EF4-FFF2-40B4-BE49-F238E27FC236}">
                <a16:creationId xmlns:a16="http://schemas.microsoft.com/office/drawing/2014/main" id="{8630F2D8-32F6-4FEC-BABB-2D7C847BF2B7}"/>
              </a:ext>
            </a:extLst>
          </p:cNvPr>
          <p:cNvSpPr txBox="1">
            <a:spLocks noChangeArrowheads="1"/>
          </p:cNvSpPr>
          <p:nvPr/>
        </p:nvSpPr>
        <p:spPr bwMode="auto">
          <a:xfrm>
            <a:off x="161118" y="708460"/>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黑体" panose="02010609060101010101" pitchFamily="49" charset="-122"/>
                <a:ea typeface="黑体" panose="02010609060101010101" pitchFamily="49" charset="-122"/>
              </a:rPr>
              <a:t>背景介绍</a:t>
            </a:r>
          </a:p>
        </p:txBody>
      </p:sp>
      <p:pic>
        <p:nvPicPr>
          <p:cNvPr id="6" name="图片 5"/>
          <p:cNvPicPr>
            <a:picLocks noChangeAspect="1"/>
          </p:cNvPicPr>
          <p:nvPr/>
        </p:nvPicPr>
        <p:blipFill>
          <a:blip r:embed="rId2"/>
          <a:stretch>
            <a:fillRect/>
          </a:stretch>
        </p:blipFill>
        <p:spPr>
          <a:xfrm>
            <a:off x="322647" y="3321961"/>
            <a:ext cx="3241241" cy="3359767"/>
          </a:xfrm>
          <a:prstGeom prst="rect">
            <a:avLst/>
          </a:prstGeom>
        </p:spPr>
      </p:pic>
      <p:sp>
        <p:nvSpPr>
          <p:cNvPr id="7" name="文本框 6"/>
          <p:cNvSpPr txBox="1"/>
          <p:nvPr/>
        </p:nvSpPr>
        <p:spPr>
          <a:xfrm>
            <a:off x="3635896" y="3590464"/>
            <a:ext cx="5184575" cy="2446824"/>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通过分析该表可知：</a:t>
            </a:r>
            <a:endParaRPr lang="en-US" altLang="zh-CN"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PRESENT</a:t>
            </a:r>
            <a:r>
              <a:rPr lang="zh-CN" altLang="zh-CN"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S</a:t>
            </a:r>
            <a:r>
              <a:rPr lang="zh-CN" altLang="zh-CN" dirty="0">
                <a:latin typeface="华文楷体" panose="02010600040101010101" pitchFamily="2" charset="-122"/>
                <a:ea typeface="华文楷体" panose="02010600040101010101" pitchFamily="2" charset="-122"/>
              </a:rPr>
              <a:t>盒</a:t>
            </a:r>
            <a:r>
              <a:rPr lang="en-US" altLang="zh-CN" dirty="0">
                <a:latin typeface="华文楷体" panose="02010600040101010101" pitchFamily="2" charset="-122"/>
                <a:ea typeface="华文楷体" panose="02010600040101010101" pitchFamily="2" charset="-122"/>
              </a:rPr>
              <a:t>4</a:t>
            </a:r>
            <a:r>
              <a:rPr lang="zh-CN" altLang="zh-CN" dirty="0">
                <a:latin typeface="华文楷体" panose="02010600040101010101" pitchFamily="2" charset="-122"/>
                <a:ea typeface="华文楷体" panose="02010600040101010101" pitchFamily="2" charset="-122"/>
              </a:rPr>
              <a:t>比特</a:t>
            </a:r>
            <a:r>
              <a:rPr lang="zh-CN" altLang="zh-CN" dirty="0">
                <a:solidFill>
                  <a:srgbClr val="FF0000"/>
                </a:solidFill>
                <a:latin typeface="华文楷体" panose="02010600040101010101" pitchFamily="2" charset="-122"/>
                <a:ea typeface="华文楷体" panose="02010600040101010101" pitchFamily="2" charset="-122"/>
              </a:rPr>
              <a:t>输入仅有一个比特被反转</a:t>
            </a:r>
            <a:r>
              <a:rPr lang="zh-CN" altLang="zh-CN" dirty="0">
                <a:latin typeface="华文楷体" panose="02010600040101010101" pitchFamily="2" charset="-122"/>
                <a:ea typeface="华文楷体" panose="02010600040101010101" pitchFamily="2" charset="-122"/>
              </a:rPr>
              <a:t>，则输出至少有两个比特出现错误</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zh-CN" dirty="0">
                <a:latin typeface="华文楷体" panose="02010600040101010101" pitchFamily="2" charset="-122"/>
                <a:ea typeface="华文楷体" panose="02010600040101010101" pitchFamily="2" charset="-122"/>
              </a:rPr>
              <a:t>若故障引起的</a:t>
            </a:r>
            <a:r>
              <a:rPr lang="en-US" altLang="zh-CN" dirty="0">
                <a:latin typeface="华文楷体" panose="02010600040101010101" pitchFamily="2" charset="-122"/>
                <a:ea typeface="华文楷体" panose="02010600040101010101" pitchFamily="2" charset="-122"/>
              </a:rPr>
              <a:t>S</a:t>
            </a:r>
            <a:r>
              <a:rPr lang="zh-CN" altLang="zh-CN" dirty="0">
                <a:latin typeface="华文楷体" panose="02010600040101010101" pitchFamily="2" charset="-122"/>
                <a:ea typeface="华文楷体" panose="02010600040101010101" pitchFamily="2" charset="-122"/>
              </a:rPr>
              <a:t>盒输入差分值为</a:t>
            </a:r>
            <a:r>
              <a:rPr lang="en-US" altLang="zh-CN" dirty="0">
                <a:latin typeface="华文楷体" panose="02010600040101010101" pitchFamily="2" charset="-122"/>
                <a:ea typeface="华文楷体" panose="02010600040101010101" pitchFamily="2" charset="-122"/>
              </a:rPr>
              <a:t>1000</a:t>
            </a:r>
            <a:r>
              <a:rPr lang="zh-CN" altLang="zh-CN" dirty="0">
                <a:latin typeface="华文楷体" panose="02010600040101010101" pitchFamily="2" charset="-122"/>
                <a:ea typeface="华文楷体" panose="02010600040101010101" pitchFamily="2" charset="-122"/>
              </a:rPr>
              <a:t>，即第一个比特反转，造成的</a:t>
            </a:r>
            <a:r>
              <a:rPr lang="zh-CN" altLang="zh-CN" dirty="0">
                <a:solidFill>
                  <a:srgbClr val="FF0000"/>
                </a:solidFill>
                <a:latin typeface="华文楷体" panose="02010600040101010101" pitchFamily="2" charset="-122"/>
                <a:ea typeface="华文楷体" panose="02010600040101010101" pitchFamily="2" charset="-122"/>
              </a:rPr>
              <a:t>输出差分值为</a:t>
            </a:r>
            <a:r>
              <a:rPr lang="en-US" altLang="zh-CN" dirty="0">
                <a:solidFill>
                  <a:srgbClr val="FF0000"/>
                </a:solidFill>
                <a:latin typeface="华文楷体" panose="02010600040101010101" pitchFamily="2" charset="-122"/>
                <a:ea typeface="华文楷体" panose="02010600040101010101" pitchFamily="2" charset="-122"/>
              </a:rPr>
              <a:t>f</a:t>
            </a:r>
            <a:r>
              <a:rPr lang="zh-CN" altLang="zh-CN" dirty="0">
                <a:solidFill>
                  <a:srgbClr val="FF0000"/>
                </a:solidFill>
                <a:latin typeface="华文楷体" panose="02010600040101010101" pitchFamily="2" charset="-122"/>
                <a:ea typeface="华文楷体" panose="02010600040101010101" pitchFamily="2" charset="-122"/>
              </a:rPr>
              <a:t>（</a:t>
            </a:r>
            <a:r>
              <a:rPr lang="en-US" altLang="zh-CN" dirty="0">
                <a:solidFill>
                  <a:srgbClr val="FF0000"/>
                </a:solidFill>
                <a:latin typeface="华文楷体" panose="02010600040101010101" pitchFamily="2" charset="-122"/>
                <a:ea typeface="华文楷体" panose="02010600040101010101" pitchFamily="2" charset="-122"/>
              </a:rPr>
              <a:t>1111</a:t>
            </a:r>
            <a:r>
              <a:rPr lang="zh-CN" altLang="en-US" dirty="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情况越多，</a:t>
            </a:r>
            <a:r>
              <a:rPr lang="zh-CN" altLang="zh-CN" dirty="0">
                <a:latin typeface="华文楷体" panose="02010600040101010101" pitchFamily="2" charset="-122"/>
                <a:ea typeface="华文楷体" panose="02010600040101010101" pitchFamily="2" charset="-122"/>
              </a:rPr>
              <a:t>平均影响到下一轮的</a:t>
            </a:r>
            <a:r>
              <a:rPr lang="en-US" altLang="zh-CN" dirty="0">
                <a:latin typeface="华文楷体" panose="02010600040101010101" pitchFamily="2" charset="-122"/>
                <a:ea typeface="华文楷体" panose="02010600040101010101" pitchFamily="2" charset="-122"/>
              </a:rPr>
              <a:t>S</a:t>
            </a:r>
            <a:r>
              <a:rPr lang="zh-CN" altLang="zh-CN" dirty="0">
                <a:latin typeface="华文楷体" panose="02010600040101010101" pitchFamily="2" charset="-122"/>
                <a:ea typeface="华文楷体" panose="02010600040101010101" pitchFamily="2" charset="-122"/>
              </a:rPr>
              <a:t>盒也就最多。</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p:cNvCxnSpPr/>
          <p:nvPr/>
        </p:nvCxnSpPr>
        <p:spPr>
          <a:xfrm>
            <a:off x="-17812" y="1283845"/>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27"/>
          <p:cNvSpPr/>
          <p:nvPr/>
        </p:nvSpPr>
        <p:spPr>
          <a:xfrm>
            <a:off x="341685" y="1534908"/>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TextBox 30"/>
          <p:cNvSpPr txBox="1"/>
          <p:nvPr/>
        </p:nvSpPr>
        <p:spPr>
          <a:xfrm>
            <a:off x="611560" y="1422195"/>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总结与展望</a:t>
            </a:r>
          </a:p>
        </p:txBody>
      </p:sp>
      <p:sp>
        <p:nvSpPr>
          <p:cNvPr id="16" name="文本框 58"/>
          <p:cNvSpPr txBox="1">
            <a:spLocks noChangeArrowheads="1"/>
          </p:cNvSpPr>
          <p:nvPr/>
        </p:nvSpPr>
        <p:spPr bwMode="auto">
          <a:xfrm>
            <a:off x="1281056" y="657907"/>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18" name="文本框 60"/>
          <p:cNvSpPr txBox="1">
            <a:spLocks noChangeArrowheads="1"/>
          </p:cNvSpPr>
          <p:nvPr/>
        </p:nvSpPr>
        <p:spPr bwMode="auto">
          <a:xfrm>
            <a:off x="3096182" y="657907"/>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0" name="文本框 62"/>
          <p:cNvSpPr txBox="1">
            <a:spLocks noChangeArrowheads="1"/>
          </p:cNvSpPr>
          <p:nvPr/>
        </p:nvSpPr>
        <p:spPr bwMode="auto">
          <a:xfrm>
            <a:off x="6156176" y="650636"/>
            <a:ext cx="1108075" cy="369887"/>
          </a:xfrm>
          <a:prstGeom prst="rect">
            <a:avLst/>
          </a:prstGeom>
          <a:solidFill>
            <a:srgbClr val="0070C0"/>
          </a:solid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黑体" panose="02010609060101010101" pitchFamily="49" charset="-122"/>
                <a:ea typeface="黑体" panose="02010609060101010101" pitchFamily="49" charset="-122"/>
              </a:rPr>
              <a:t>总结展望</a:t>
            </a:r>
          </a:p>
        </p:txBody>
      </p:sp>
      <p:sp>
        <p:nvSpPr>
          <p:cNvPr id="21" name="文本框 63"/>
          <p:cNvSpPr txBox="1">
            <a:spLocks noChangeArrowheads="1"/>
          </p:cNvSpPr>
          <p:nvPr/>
        </p:nvSpPr>
        <p:spPr bwMode="auto">
          <a:xfrm>
            <a:off x="7382982" y="670812"/>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
        <p:nvSpPr>
          <p:cNvPr id="22" name="文本框 59">
            <a:extLst>
              <a:ext uri="{FF2B5EF4-FFF2-40B4-BE49-F238E27FC236}">
                <a16:creationId xmlns:a16="http://schemas.microsoft.com/office/drawing/2014/main" id="{7022B72E-72FB-489C-8913-848323179FA3}"/>
              </a:ext>
            </a:extLst>
          </p:cNvPr>
          <p:cNvSpPr txBox="1">
            <a:spLocks noChangeArrowheads="1"/>
          </p:cNvSpPr>
          <p:nvPr/>
        </p:nvSpPr>
        <p:spPr bwMode="auto">
          <a:xfrm>
            <a:off x="125460" y="696007"/>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黑体" panose="02010609060101010101" pitchFamily="49" charset="-122"/>
                <a:ea typeface="黑体" panose="02010609060101010101" pitchFamily="49" charset="-122"/>
              </a:rPr>
              <a:t>背景介绍</a:t>
            </a:r>
          </a:p>
        </p:txBody>
      </p:sp>
      <p:sp>
        <p:nvSpPr>
          <p:cNvPr id="17" name="文本框 61"/>
          <p:cNvSpPr txBox="1">
            <a:spLocks noChangeArrowheads="1"/>
          </p:cNvSpPr>
          <p:nvPr/>
        </p:nvSpPr>
        <p:spPr bwMode="auto">
          <a:xfrm>
            <a:off x="4555776" y="657907"/>
            <a:ext cx="1481669" cy="369332"/>
          </a:xfrm>
          <a:prstGeom prst="rect">
            <a:avLst/>
          </a:prstGeom>
          <a:no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 name="文本框 1"/>
          <p:cNvSpPr txBox="1"/>
          <p:nvPr/>
        </p:nvSpPr>
        <p:spPr>
          <a:xfrm>
            <a:off x="251520" y="1988840"/>
            <a:ext cx="8424936" cy="3939540"/>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提出一种基于代数密码分析，将旁路攻击（功耗为主）与故障攻击结合的方法，并在仿真层面验证可行；</a:t>
            </a:r>
            <a:endParaRPr lang="en-US" altLang="zh-CN" sz="2000" dirty="0">
              <a:latin typeface="华文楷体" panose="02010600040101010101" pitchFamily="2" charset="-122"/>
              <a:ea typeface="华文楷体" panose="02010600040101010101" pitchFamily="2" charset="-122"/>
            </a:endParaRPr>
          </a:p>
          <a:p>
            <a:pPr marL="285750" indent="-285750">
              <a:spcBef>
                <a:spcPts val="1200"/>
              </a:spcBef>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在组合攻击初步实现的情况下，对结果进行分析与优化，提出一种效率较高的密钥搜索方法；</a:t>
            </a:r>
            <a:endParaRPr lang="en-US" altLang="zh-CN" sz="2000" dirty="0">
              <a:latin typeface="华文楷体" panose="02010600040101010101" pitchFamily="2" charset="-122"/>
              <a:ea typeface="华文楷体" panose="02010600040101010101" pitchFamily="2" charset="-122"/>
            </a:endParaRPr>
          </a:p>
          <a:p>
            <a:pPr>
              <a:spcBef>
                <a:spcPts val="1200"/>
              </a:spcBef>
            </a:pPr>
            <a:endParaRPr lang="en-US" altLang="zh-CN" sz="2000" dirty="0">
              <a:latin typeface="华文楷体" panose="02010600040101010101" pitchFamily="2" charset="-122"/>
              <a:ea typeface="华文楷体" panose="02010600040101010101" pitchFamily="2" charset="-122"/>
            </a:endParaRPr>
          </a:p>
          <a:p>
            <a:pPr>
              <a:spcBef>
                <a:spcPts val="1200"/>
              </a:spcBef>
            </a:pPr>
            <a:r>
              <a:rPr lang="zh-CN" altLang="en-US" sz="2000" dirty="0">
                <a:latin typeface="华文楷体" panose="02010600040101010101" pitchFamily="2" charset="-122"/>
                <a:ea typeface="华文楷体" panose="02010600040101010101" pitchFamily="2" charset="-122"/>
              </a:rPr>
              <a:t>后续工作：</a:t>
            </a:r>
            <a:endParaRPr lang="en-US" altLang="zh-CN" sz="2000" dirty="0">
              <a:latin typeface="华文楷体" panose="02010600040101010101" pitchFamily="2" charset="-122"/>
              <a:ea typeface="华文楷体" panose="02010600040101010101" pitchFamily="2" charset="-122"/>
            </a:endParaRPr>
          </a:p>
          <a:p>
            <a:pPr marL="342900" indent="-342900">
              <a:spcBef>
                <a:spcPts val="1200"/>
              </a:spcBef>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在实验室已有设备和合作方的激光注入设备的条件下进行真实环境下的实验；</a:t>
            </a:r>
            <a:endParaRPr lang="en-US" altLang="zh-CN" sz="2000" dirty="0">
              <a:latin typeface="华文楷体" panose="02010600040101010101" pitchFamily="2" charset="-122"/>
              <a:ea typeface="华文楷体" panose="02010600040101010101" pitchFamily="2" charset="-122"/>
            </a:endParaRPr>
          </a:p>
          <a:p>
            <a:pPr marL="342900" indent="-342900">
              <a:spcBef>
                <a:spcPts val="1200"/>
              </a:spcBef>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若针对无防护的</a:t>
            </a:r>
            <a:r>
              <a:rPr lang="en-US" altLang="zh-CN" sz="2000" dirty="0">
                <a:latin typeface="华文楷体" panose="02010600040101010101" pitchFamily="2" charset="-122"/>
                <a:ea typeface="华文楷体" panose="02010600040101010101" pitchFamily="2" charset="-122"/>
              </a:rPr>
              <a:t>PRESENT</a:t>
            </a:r>
            <a:r>
              <a:rPr lang="zh-CN" altLang="en-US" sz="2000" dirty="0">
                <a:latin typeface="华文楷体" panose="02010600040101010101" pitchFamily="2" charset="-122"/>
                <a:ea typeface="华文楷体" panose="02010600040101010101" pitchFamily="2" charset="-122"/>
              </a:rPr>
              <a:t>算法验证可行后，可以进一步将此方法应用在带防御措施的算法中，以此来探索新的实现安全性防御方法。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p:cNvCxnSpPr/>
          <p:nvPr/>
        </p:nvCxnSpPr>
        <p:spPr>
          <a:xfrm>
            <a:off x="-14288" y="1201738"/>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827" name="TextBox 13"/>
          <p:cNvSpPr txBox="1">
            <a:spLocks noChangeArrowheads="1"/>
          </p:cNvSpPr>
          <p:nvPr/>
        </p:nvSpPr>
        <p:spPr bwMode="auto">
          <a:xfrm>
            <a:off x="2051050" y="3357563"/>
            <a:ext cx="5616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800" dirty="0">
                <a:latin typeface="叶根友毛笔行书2.0版" pitchFamily="2" charset="-122"/>
                <a:ea typeface="叶根友毛笔行书2.0版" pitchFamily="2" charset="-122"/>
              </a:rPr>
              <a:t>欢迎老师提问</a:t>
            </a:r>
          </a:p>
        </p:txBody>
      </p:sp>
      <p:sp>
        <p:nvSpPr>
          <p:cNvPr id="12" name="文本框 58"/>
          <p:cNvSpPr txBox="1">
            <a:spLocks noChangeArrowheads="1"/>
          </p:cNvSpPr>
          <p:nvPr/>
        </p:nvSpPr>
        <p:spPr bwMode="auto">
          <a:xfrm>
            <a:off x="1406421" y="1303338"/>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14" name="文本框 60"/>
          <p:cNvSpPr txBox="1">
            <a:spLocks noChangeArrowheads="1"/>
          </p:cNvSpPr>
          <p:nvPr/>
        </p:nvSpPr>
        <p:spPr bwMode="auto">
          <a:xfrm>
            <a:off x="3221547" y="130333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15" name="文本框 61"/>
          <p:cNvSpPr txBox="1">
            <a:spLocks noChangeArrowheads="1"/>
          </p:cNvSpPr>
          <p:nvPr/>
        </p:nvSpPr>
        <p:spPr bwMode="auto">
          <a:xfrm>
            <a:off x="4681141" y="1303338"/>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16" name="文本框 62"/>
          <p:cNvSpPr txBox="1">
            <a:spLocks noChangeArrowheads="1"/>
          </p:cNvSpPr>
          <p:nvPr/>
        </p:nvSpPr>
        <p:spPr bwMode="auto">
          <a:xfrm>
            <a:off x="6281541" y="1296067"/>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17" name="文本框 63"/>
          <p:cNvSpPr txBox="1">
            <a:spLocks noChangeArrowheads="1"/>
          </p:cNvSpPr>
          <p:nvPr/>
        </p:nvSpPr>
        <p:spPr bwMode="auto">
          <a:xfrm>
            <a:off x="7508347" y="1316243"/>
            <a:ext cx="1108075" cy="369887"/>
          </a:xfrm>
          <a:prstGeom prst="rect">
            <a:avLst/>
          </a:prstGeom>
          <a:solidFill>
            <a:srgbClr val="0070C0"/>
          </a:solid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chemeClr val="bg1"/>
                </a:solidFill>
                <a:latin typeface="黑体" panose="02010609060101010101" pitchFamily="49" charset="-122"/>
                <a:ea typeface="黑体" panose="02010609060101010101" pitchFamily="49" charset="-122"/>
              </a:rPr>
              <a:t>提问交流</a:t>
            </a:r>
          </a:p>
        </p:txBody>
      </p:sp>
      <p:sp>
        <p:nvSpPr>
          <p:cNvPr id="18" name="文本框 59">
            <a:extLst>
              <a:ext uri="{FF2B5EF4-FFF2-40B4-BE49-F238E27FC236}">
                <a16:creationId xmlns:a16="http://schemas.microsoft.com/office/drawing/2014/main" id="{E550A47E-DDC9-47DA-8FD4-A17D96FCB790}"/>
              </a:ext>
            </a:extLst>
          </p:cNvPr>
          <p:cNvSpPr txBox="1">
            <a:spLocks noChangeArrowheads="1"/>
          </p:cNvSpPr>
          <p:nvPr/>
        </p:nvSpPr>
        <p:spPr bwMode="auto">
          <a:xfrm>
            <a:off x="250825" y="1341438"/>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黑体" panose="02010609060101010101" pitchFamily="49" charset="-122"/>
                <a:ea typeface="黑体" panose="02010609060101010101" pitchFamily="49" charset="-122"/>
              </a:rPr>
              <a:t>背景介绍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206375" y="3284538"/>
            <a:ext cx="3124200" cy="708025"/>
          </a:xfrm>
          <a:prstGeom prst="rect">
            <a:avLst/>
          </a:prstGeom>
          <a:noFill/>
        </p:spPr>
        <p:txBody>
          <a:bodyPr>
            <a:spAutoFit/>
          </a:bodyPr>
          <a:lstStyle/>
          <a:p>
            <a:pPr eaLnBrk="1" hangingPunct="1">
              <a:defRPr/>
            </a:pPr>
            <a:r>
              <a:rPr lang="en-US" altLang="zh-CN" sz="4000" b="1" dirty="0">
                <a:solidFill>
                  <a:schemeClr val="bg1">
                    <a:lumMod val="65000"/>
                  </a:schemeClr>
                </a:solidFill>
                <a:latin typeface="华文楷体" panose="02010600040101010101" pitchFamily="2" charset="-122"/>
                <a:ea typeface="华文楷体" panose="02010600040101010101" pitchFamily="2" charset="-122"/>
              </a:rPr>
              <a:t>CONTENTS</a:t>
            </a:r>
            <a:endParaRPr lang="zh-CN" altLang="en-US" sz="4000" b="1" dirty="0">
              <a:solidFill>
                <a:schemeClr val="bg1">
                  <a:lumMod val="65000"/>
                </a:schemeClr>
              </a:solidFill>
              <a:latin typeface="华文楷体" panose="02010600040101010101" pitchFamily="2" charset="-122"/>
              <a:ea typeface="华文楷体" panose="02010600040101010101" pitchFamily="2" charset="-122"/>
            </a:endParaRPr>
          </a:p>
        </p:txBody>
      </p:sp>
      <p:grpSp>
        <p:nvGrpSpPr>
          <p:cNvPr id="5123" name="组合 42"/>
          <p:cNvGrpSpPr>
            <a:grpSpLocks/>
          </p:cNvGrpSpPr>
          <p:nvPr/>
        </p:nvGrpSpPr>
        <p:grpSpPr bwMode="auto">
          <a:xfrm>
            <a:off x="0" y="1304925"/>
            <a:ext cx="9144000" cy="57150"/>
            <a:chOff x="30834" y="1305568"/>
            <a:chExt cx="8816454" cy="66133"/>
          </a:xfrm>
        </p:grpSpPr>
        <p:sp>
          <p:nvSpPr>
            <p:cNvPr id="14" name="矩形 13"/>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a:xfrm>
              <a:off x="5887041" y="1305568"/>
              <a:ext cx="2960247" cy="66133"/>
            </a:xfrm>
            <a:prstGeom prst="rect">
              <a:avLst/>
            </a:prstGeom>
            <a:solidFill>
              <a:srgbClr val="005D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5124" name="文本框 11"/>
          <p:cNvSpPr txBox="1">
            <a:spLocks noChangeArrowheads="1"/>
          </p:cNvSpPr>
          <p:nvPr/>
        </p:nvSpPr>
        <p:spPr bwMode="auto">
          <a:xfrm>
            <a:off x="7092950" y="620713"/>
            <a:ext cx="180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b="1">
                <a:solidFill>
                  <a:srgbClr val="005DAF"/>
                </a:solidFill>
                <a:latin typeface="华文楷体" panose="02010600040101010101" pitchFamily="2" charset="-122"/>
                <a:ea typeface="华文楷体" panose="02010600040101010101" pitchFamily="2" charset="-122"/>
              </a:rPr>
              <a:t>目录</a:t>
            </a:r>
          </a:p>
        </p:txBody>
      </p:sp>
      <p:sp>
        <p:nvSpPr>
          <p:cNvPr id="5125" name="文本框 18"/>
          <p:cNvSpPr txBox="1">
            <a:spLocks noChangeArrowheads="1"/>
          </p:cNvSpPr>
          <p:nvPr/>
        </p:nvSpPr>
        <p:spPr bwMode="auto">
          <a:xfrm>
            <a:off x="3497263" y="2133600"/>
            <a:ext cx="2020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rgbClr val="005DAF"/>
                </a:solidFill>
                <a:ea typeface="华文楷体" panose="02010600040101010101" pitchFamily="2" charset="-122"/>
              </a:rPr>
              <a:t>1/ </a:t>
            </a:r>
            <a:r>
              <a:rPr lang="zh-CN" altLang="en-US" sz="2800">
                <a:solidFill>
                  <a:srgbClr val="005DAF"/>
                </a:solidFill>
                <a:ea typeface="华文楷体" panose="02010600040101010101" pitchFamily="2" charset="-122"/>
              </a:rPr>
              <a:t>背景介绍</a:t>
            </a:r>
          </a:p>
        </p:txBody>
      </p:sp>
      <p:cxnSp>
        <p:nvCxnSpPr>
          <p:cNvPr id="8" name="直接连接符 7"/>
          <p:cNvCxnSpPr/>
          <p:nvPr/>
        </p:nvCxnSpPr>
        <p:spPr>
          <a:xfrm>
            <a:off x="3203575" y="2205038"/>
            <a:ext cx="0" cy="26638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27" name="文本框 18"/>
          <p:cNvSpPr txBox="1">
            <a:spLocks noChangeArrowheads="1"/>
          </p:cNvSpPr>
          <p:nvPr/>
        </p:nvSpPr>
        <p:spPr bwMode="auto">
          <a:xfrm>
            <a:off x="6011863" y="2112963"/>
            <a:ext cx="280860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rgbClr val="005DAF"/>
                </a:solidFill>
                <a:ea typeface="华文楷体" panose="02010600040101010101" pitchFamily="2" charset="-122"/>
              </a:rPr>
              <a:t>2/ </a:t>
            </a:r>
            <a:r>
              <a:rPr lang="en-US" altLang="zh-CN" sz="2800" dirty="0">
                <a:solidFill>
                  <a:srgbClr val="005DAF"/>
                </a:solidFill>
                <a:latin typeface="Times New Roman" panose="02020603050405020304" pitchFamily="18" charset="0"/>
                <a:ea typeface="华文楷体" panose="02010600040101010101" pitchFamily="2" charset="-122"/>
                <a:cs typeface="Times New Roman" panose="02020603050405020304" pitchFamily="18" charset="0"/>
              </a:rPr>
              <a:t>PRESENT</a:t>
            </a:r>
            <a:r>
              <a:rPr lang="zh-CN" altLang="en-US" sz="2800" dirty="0">
                <a:solidFill>
                  <a:srgbClr val="005DAF"/>
                </a:solidFill>
                <a:latin typeface="Times New Roman" panose="02020603050405020304" pitchFamily="18" charset="0"/>
                <a:ea typeface="华文楷体" panose="02010600040101010101" pitchFamily="2" charset="-122"/>
                <a:cs typeface="Times New Roman" panose="02020603050405020304" pitchFamily="18" charset="0"/>
              </a:rPr>
              <a:t>与代数密码分析</a:t>
            </a:r>
          </a:p>
        </p:txBody>
      </p:sp>
      <p:sp>
        <p:nvSpPr>
          <p:cNvPr id="5128" name="文本框 18"/>
          <p:cNvSpPr txBox="1">
            <a:spLocks noChangeArrowheads="1"/>
          </p:cNvSpPr>
          <p:nvPr/>
        </p:nvSpPr>
        <p:spPr bwMode="auto">
          <a:xfrm>
            <a:off x="3492500" y="3357563"/>
            <a:ext cx="19207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rgbClr val="005DAF"/>
                </a:solidFill>
                <a:ea typeface="华文楷体" panose="02010600040101010101" pitchFamily="2" charset="-122"/>
              </a:rPr>
              <a:t>3/</a:t>
            </a:r>
            <a:r>
              <a:rPr lang="zh-CN" altLang="en-US" sz="2800" dirty="0">
                <a:solidFill>
                  <a:srgbClr val="005DAF"/>
                </a:solidFill>
                <a:ea typeface="华文楷体" panose="02010600040101010101" pitchFamily="2" charset="-122"/>
              </a:rPr>
              <a:t>组合攻击</a:t>
            </a:r>
            <a:endParaRPr lang="zh-CN" altLang="en-US" sz="2800" dirty="0">
              <a:solidFill>
                <a:srgbClr val="005DA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129" name="文本框 18"/>
          <p:cNvSpPr txBox="1">
            <a:spLocks noChangeArrowheads="1"/>
          </p:cNvSpPr>
          <p:nvPr/>
        </p:nvSpPr>
        <p:spPr bwMode="auto">
          <a:xfrm>
            <a:off x="6011863" y="3357563"/>
            <a:ext cx="22797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rgbClr val="005DAF"/>
                </a:solidFill>
                <a:ea typeface="华文楷体" panose="02010600040101010101" pitchFamily="2" charset="-122"/>
              </a:rPr>
              <a:t>4/</a:t>
            </a:r>
            <a:r>
              <a:rPr lang="zh-CN" altLang="en-US" sz="2800" dirty="0">
                <a:solidFill>
                  <a:srgbClr val="005DAF"/>
                </a:solidFill>
                <a:ea typeface="华文楷体" panose="02010600040101010101" pitchFamily="2" charset="-122"/>
              </a:rPr>
              <a:t>结果及分析</a:t>
            </a:r>
            <a:endParaRPr lang="zh-CN" altLang="en-US" sz="2800" dirty="0">
              <a:solidFill>
                <a:srgbClr val="005DA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130" name="文本框 18"/>
          <p:cNvSpPr txBox="1">
            <a:spLocks noChangeArrowheads="1"/>
          </p:cNvSpPr>
          <p:nvPr/>
        </p:nvSpPr>
        <p:spPr bwMode="auto">
          <a:xfrm>
            <a:off x="3492500" y="4508500"/>
            <a:ext cx="202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rgbClr val="005DAF"/>
                </a:solidFill>
                <a:ea typeface="华文楷体" panose="02010600040101010101" pitchFamily="2" charset="-122"/>
              </a:rPr>
              <a:t>5/ </a:t>
            </a:r>
            <a:r>
              <a:rPr lang="zh-CN" altLang="en-US" sz="2800">
                <a:solidFill>
                  <a:srgbClr val="005DAF"/>
                </a:solidFill>
                <a:ea typeface="华文楷体" panose="02010600040101010101" pitchFamily="2" charset="-122"/>
              </a:rPr>
              <a:t>总结展望</a:t>
            </a:r>
          </a:p>
        </p:txBody>
      </p:sp>
      <p:sp>
        <p:nvSpPr>
          <p:cNvPr id="5131" name="文本框 18"/>
          <p:cNvSpPr txBox="1">
            <a:spLocks noChangeArrowheads="1"/>
          </p:cNvSpPr>
          <p:nvPr/>
        </p:nvSpPr>
        <p:spPr bwMode="auto">
          <a:xfrm>
            <a:off x="6011863" y="4489450"/>
            <a:ext cx="2020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rgbClr val="005DAF"/>
                </a:solidFill>
                <a:ea typeface="华文楷体" panose="02010600040101010101" pitchFamily="2" charset="-122"/>
              </a:rPr>
              <a:t>6/ </a:t>
            </a:r>
            <a:r>
              <a:rPr lang="zh-CN" altLang="en-US" sz="2800">
                <a:solidFill>
                  <a:srgbClr val="005DAF"/>
                </a:solidFill>
                <a:ea typeface="华文楷体" panose="02010600040101010101" pitchFamily="2" charset="-122"/>
              </a:rPr>
              <a:t>提问交流</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Box 13"/>
          <p:cNvSpPr txBox="1">
            <a:spLocks noChangeArrowheads="1"/>
          </p:cNvSpPr>
          <p:nvPr/>
        </p:nvSpPr>
        <p:spPr bwMode="auto">
          <a:xfrm>
            <a:off x="1619250" y="2420938"/>
            <a:ext cx="57610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9600">
                <a:latin typeface="叶根友毛笔行书2.0版" pitchFamily="2" charset="-122"/>
                <a:ea typeface="叶根友毛笔行书2.0版" pitchFamily="2" charset="-122"/>
                <a:cs typeface="hakuyoxingshu7000" pitchFamily="2" charset="-122"/>
              </a:rPr>
              <a:t>谢谢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48" name="文本框 58"/>
          <p:cNvSpPr txBox="1">
            <a:spLocks noChangeArrowheads="1"/>
          </p:cNvSpPr>
          <p:nvPr/>
        </p:nvSpPr>
        <p:spPr bwMode="auto">
          <a:xfrm>
            <a:off x="1412657" y="762076"/>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6149" name="文本框 59"/>
          <p:cNvSpPr txBox="1">
            <a:spLocks noChangeArrowheads="1"/>
          </p:cNvSpPr>
          <p:nvPr/>
        </p:nvSpPr>
        <p:spPr bwMode="auto">
          <a:xfrm>
            <a:off x="257061" y="800176"/>
            <a:ext cx="1108075" cy="368300"/>
          </a:xfrm>
          <a:prstGeom prst="rect">
            <a:avLst/>
          </a:prstGeom>
          <a:solidFill>
            <a:srgbClr val="005DA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黑体" panose="02010609060101010101" pitchFamily="49" charset="-122"/>
                <a:ea typeface="黑体" panose="02010609060101010101" pitchFamily="49" charset="-122"/>
              </a:rPr>
              <a:t>背景介绍</a:t>
            </a:r>
          </a:p>
        </p:txBody>
      </p:sp>
      <p:sp>
        <p:nvSpPr>
          <p:cNvPr id="6150"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6151"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6152"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6153"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
        <p:nvSpPr>
          <p:cNvPr id="2" name="文本框 1"/>
          <p:cNvSpPr txBox="1"/>
          <p:nvPr/>
        </p:nvSpPr>
        <p:spPr>
          <a:xfrm>
            <a:off x="736600" y="2060575"/>
            <a:ext cx="7943850" cy="3785652"/>
          </a:xfrm>
          <a:prstGeom prst="rect">
            <a:avLst/>
          </a:prstGeom>
          <a:noFill/>
        </p:spPr>
        <p:txBody>
          <a:bodyPr>
            <a:spAutoFit/>
          </a:bodyPr>
          <a:lstStyle/>
          <a:p>
            <a:pPr>
              <a:lnSpc>
                <a:spcPct val="150000"/>
              </a:lnSpc>
              <a:defRPr/>
            </a:pPr>
            <a:r>
              <a:rPr lang="zh-CN" altLang="en-US" dirty="0"/>
              <a:t>       </a:t>
            </a:r>
            <a:r>
              <a:rPr lang="zh-CN" altLang="en-US" sz="2000" dirty="0">
                <a:latin typeface="华文楷体" panose="02010600040101010101" pitchFamily="2" charset="-122"/>
                <a:ea typeface="华文楷体" panose="02010600040101010101" pitchFamily="2" charset="-122"/>
              </a:rPr>
              <a:t>信息技术飞速发展，信息安全的重要性日益凸显，逐渐成为国家战略中必不可少的环节。</a:t>
            </a:r>
            <a:endParaRPr lang="en-US" altLang="zh-CN" sz="2000" dirty="0">
              <a:latin typeface="华文楷体" panose="02010600040101010101" pitchFamily="2" charset="-122"/>
              <a:ea typeface="华文楷体" panose="02010600040101010101" pitchFamily="2" charset="-122"/>
            </a:endParaRPr>
          </a:p>
          <a:p>
            <a:pPr>
              <a:lnSpc>
                <a:spcPct val="150000"/>
              </a:lnSpc>
              <a:defRPr/>
            </a:pP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加密算法作为信息安全的基石更是重中之重，对密码安全性的评估和分析一直都是信息安全领域中的热点与重点。</a:t>
            </a:r>
            <a:endParaRPr lang="en-US" altLang="zh-CN" sz="2000" dirty="0">
              <a:latin typeface="华文楷体" panose="02010600040101010101" pitchFamily="2" charset="-122"/>
              <a:ea typeface="华文楷体" panose="02010600040101010101" pitchFamily="2" charset="-122"/>
            </a:endParaRPr>
          </a:p>
          <a:p>
            <a:pPr>
              <a:defRPr/>
            </a:pPr>
            <a:endParaRPr lang="en-US" altLang="zh-CN" sz="2000" dirty="0">
              <a:latin typeface="华文楷体" panose="02010600040101010101" pitchFamily="2" charset="-122"/>
              <a:ea typeface="华文楷体" panose="02010600040101010101" pitchFamily="2" charset="-122"/>
            </a:endParaRPr>
          </a:p>
          <a:p>
            <a:pPr>
              <a:defRPr/>
            </a:pPr>
            <a:r>
              <a:rPr lang="zh-CN" altLang="en-US" sz="2000" dirty="0">
                <a:latin typeface="华文楷体" panose="02010600040101010101" pitchFamily="2" charset="-122"/>
                <a:ea typeface="华文楷体" panose="02010600040101010101" pitchFamily="2" charset="-122"/>
              </a:rPr>
              <a:t>针对加密算法的实现安全性主要有两种分析方法：</a:t>
            </a:r>
            <a:endParaRPr lang="en-US" altLang="zh-CN" sz="2000" dirty="0">
              <a:latin typeface="华文楷体" panose="02010600040101010101" pitchFamily="2" charset="-122"/>
              <a:ea typeface="华文楷体" panose="02010600040101010101" pitchFamily="2" charset="-122"/>
            </a:endParaRPr>
          </a:p>
          <a:p>
            <a:pPr marL="342900" indent="-342900">
              <a:lnSpc>
                <a:spcPct val="200000"/>
              </a:lnSpc>
              <a:buFont typeface="Arial" panose="020B0604020202020204" pitchFamily="34" charset="0"/>
              <a:buChar char="•"/>
              <a:defRPr/>
            </a:pPr>
            <a:r>
              <a:rPr lang="zh-CN" altLang="en-US" sz="2000" dirty="0">
                <a:latin typeface="华文楷体" panose="02010600040101010101" pitchFamily="2" charset="-122"/>
                <a:ea typeface="华文楷体" panose="02010600040101010101" pitchFamily="2" charset="-122"/>
              </a:rPr>
              <a:t>旁路攻击分析方法</a:t>
            </a:r>
            <a:endParaRPr lang="en-US" altLang="zh-CN" sz="2000" dirty="0">
              <a:latin typeface="华文楷体" panose="02010600040101010101" pitchFamily="2" charset="-122"/>
              <a:ea typeface="华文楷体" panose="02010600040101010101" pitchFamily="2" charset="-122"/>
            </a:endParaRPr>
          </a:p>
          <a:p>
            <a:pPr marL="342900" indent="-342900">
              <a:lnSpc>
                <a:spcPct val="200000"/>
              </a:lnSpc>
              <a:buFont typeface="Arial" panose="020B0604020202020204" pitchFamily="34" charset="0"/>
              <a:buChar char="•"/>
              <a:defRPr/>
            </a:pPr>
            <a:r>
              <a:rPr lang="zh-CN" altLang="en-US" sz="2000">
                <a:latin typeface="华文楷体" panose="02010600040101010101" pitchFamily="2" charset="-122"/>
                <a:ea typeface="华文楷体" panose="02010600040101010101" pitchFamily="2" charset="-122"/>
              </a:rPr>
              <a:t>故障攻击</a:t>
            </a:r>
            <a:r>
              <a:rPr lang="zh-CN" altLang="en-US" sz="2000" dirty="0">
                <a:latin typeface="华文楷体" panose="02010600040101010101" pitchFamily="2" charset="-122"/>
                <a:ea typeface="华文楷体" panose="02010600040101010101" pitchFamily="2" charset="-122"/>
              </a:rPr>
              <a:t>分析方法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1"/>
          <p:cNvSpPr>
            <a:spLocks noChangeArrowheads="1"/>
          </p:cNvSpPr>
          <p:nvPr/>
        </p:nvSpPr>
        <p:spPr bwMode="auto">
          <a:xfrm>
            <a:off x="571500" y="2430130"/>
            <a:ext cx="7975600" cy="3431709"/>
          </a:xfrm>
          <a:prstGeom prst="rect">
            <a:avLst/>
          </a:prstGeom>
          <a:noFill/>
          <a:ln>
            <a:noFill/>
          </a:ln>
          <a:extLst>
            <a:ext uri="{909E8E84-426E-40dd-AFC4-6F175D3DCCD1}"/>
            <a:ext uri="{91240B29-F687-4f45-9708-019B960494DF}"/>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Arial" panose="020B0604020202020204" pitchFamily="34" charset="0"/>
              <a:buChar char="•"/>
            </a:pPr>
            <a:r>
              <a:rPr lang="en-US" altLang="zh-CN"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rPr>
              <a:t>1996</a:t>
            </a:r>
            <a:r>
              <a:rPr lang="zh-CN" altLang="en-US"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000" dirty="0">
                <a:solidFill>
                  <a:srgbClr val="262626"/>
                </a:solidFill>
                <a:latin typeface="Times New Roman" panose="02020603050405020304" pitchFamily="18" charset="0"/>
                <a:ea typeface="华文楷体" panose="02010600040101010101" pitchFamily="2" charset="-122"/>
                <a:cs typeface="Times New Roman" panose="02020603050405020304" pitchFamily="18" charset="0"/>
              </a:rPr>
              <a:t>Kocher</a:t>
            </a:r>
            <a:r>
              <a:rPr lang="zh-CN" altLang="en-US"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rPr>
              <a:t>首次提出</a:t>
            </a:r>
            <a:endParaRPr lang="en-US" altLang="zh-CN"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0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执行时间</a:t>
            </a:r>
            <a:r>
              <a:rPr lang="zh-CN" altLang="en-US"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功耗</a:t>
            </a:r>
            <a:r>
              <a:rPr lang="zh-CN" altLang="en-US"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电磁泄露</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等</a:t>
            </a:r>
            <a:r>
              <a:rPr lang="zh-CN" altLang="en-US"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rPr>
              <a:t>信息，通过汉明重量（</a:t>
            </a:r>
            <a:r>
              <a:rPr lang="en-US" altLang="zh-CN"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rPr>
              <a:t>HW</a:t>
            </a:r>
            <a:r>
              <a:rPr lang="zh-CN" altLang="en-US"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rPr>
              <a:t>）等模型与加密过程的中间变量建立关系</a:t>
            </a:r>
            <a:endParaRPr lang="en-US" altLang="zh-CN"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rPr>
              <a:t>防御手段：掩码、隐藏等</a:t>
            </a:r>
          </a:p>
          <a:p>
            <a:pPr marL="342900" indent="-342900" eaLnBrk="1" hangingPunct="1">
              <a:lnSpc>
                <a:spcPct val="120000"/>
              </a:lnSpc>
              <a:spcBef>
                <a:spcPts val="3000"/>
              </a:spcBef>
              <a:buFont typeface="Arial" panose="020B0604020202020204" pitchFamily="34" charset="0"/>
              <a:buChar char="•"/>
              <a:defRPr/>
            </a:pPr>
            <a:endParaRPr lang="en-US" altLang="zh-CN"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20000"/>
              </a:lnSpc>
              <a:buFont typeface="Wingdings" panose="05000000000000000000" pitchFamily="2" charset="2"/>
              <a:buChar char="l"/>
              <a:defRPr/>
            </a:pPr>
            <a:endParaRPr lang="en-US" altLang="zh-CN" sz="2000" dirty="0">
              <a:solidFill>
                <a:srgbClr val="262626"/>
              </a:solidFill>
              <a:latin typeface="华文楷体" panose="02010600040101010101" pitchFamily="2" charset="-122"/>
              <a:ea typeface="华文楷体" panose="02010600040101010101" pitchFamily="2" charset="-122"/>
            </a:endParaRPr>
          </a:p>
          <a:p>
            <a:pPr eaLnBrk="1" hangingPunct="1">
              <a:lnSpc>
                <a:spcPct val="120000"/>
              </a:lnSpc>
              <a:defRPr/>
            </a:pPr>
            <a:endParaRPr lang="zh-CN" altLang="en-US" sz="2000" dirty="0">
              <a:solidFill>
                <a:srgbClr val="595959"/>
              </a:solidFill>
              <a:latin typeface="华文楷体" panose="02010600040101010101" pitchFamily="2" charset="-122"/>
              <a:ea typeface="华文楷体" panose="02010600040101010101" pitchFamily="2" charset="-122"/>
            </a:endParaRPr>
          </a:p>
        </p:txBody>
      </p:sp>
      <p:pic>
        <p:nvPicPr>
          <p:cNvPr id="11" name="图片 10">
            <a:extLst>
              <a:ext uri="{FF2B5EF4-FFF2-40B4-BE49-F238E27FC236}">
                <a16:creationId xmlns:a16="http://schemas.microsoft.com/office/drawing/2014/main" id="{66D86618-A989-4637-83EA-B829287A086B}"/>
              </a:ext>
            </a:extLst>
          </p:cNvPr>
          <p:cNvPicPr>
            <a:picLocks noChangeAspect="1"/>
          </p:cNvPicPr>
          <p:nvPr/>
        </p:nvPicPr>
        <p:blipFill>
          <a:blip r:embed="rId2"/>
          <a:stretch>
            <a:fillRect/>
          </a:stretch>
        </p:blipFill>
        <p:spPr>
          <a:xfrm>
            <a:off x="4591113" y="3543987"/>
            <a:ext cx="4025310" cy="2728594"/>
          </a:xfrm>
          <a:prstGeom prst="rect">
            <a:avLst/>
          </a:prstGeom>
        </p:spPr>
      </p:pic>
      <p:sp>
        <p:nvSpPr>
          <p:cNvPr id="12"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TextBox 30">
            <a:extLst>
              <a:ext uri="{FF2B5EF4-FFF2-40B4-BE49-F238E27FC236}">
                <a16:creationId xmlns:a16="http://schemas.microsoft.com/office/drawing/2014/main" id="{5903798B-02F1-40AE-8282-67D4B8175565}"/>
              </a:ext>
            </a:extLst>
          </p:cNvPr>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旁路攻击分析方法</a:t>
            </a:r>
          </a:p>
        </p:txBody>
      </p:sp>
      <p:cxnSp>
        <p:nvCxnSpPr>
          <p:cNvPr id="14" name="直接连接符 13"/>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文本框 58"/>
          <p:cNvSpPr txBox="1">
            <a:spLocks noChangeArrowheads="1"/>
          </p:cNvSpPr>
          <p:nvPr/>
        </p:nvSpPr>
        <p:spPr bwMode="auto">
          <a:xfrm>
            <a:off x="1412657" y="762076"/>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17" name="文本框 59"/>
          <p:cNvSpPr txBox="1">
            <a:spLocks noChangeArrowheads="1"/>
          </p:cNvSpPr>
          <p:nvPr/>
        </p:nvSpPr>
        <p:spPr bwMode="auto">
          <a:xfrm>
            <a:off x="257061" y="800176"/>
            <a:ext cx="1108075" cy="368300"/>
          </a:xfrm>
          <a:prstGeom prst="rect">
            <a:avLst/>
          </a:prstGeom>
          <a:solidFill>
            <a:srgbClr val="005DA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黑体" panose="02010609060101010101" pitchFamily="49" charset="-122"/>
                <a:ea typeface="黑体" panose="02010609060101010101" pitchFamily="49" charset="-122"/>
              </a:rPr>
              <a:t>背景介绍</a:t>
            </a:r>
          </a:p>
        </p:txBody>
      </p:sp>
      <p:sp>
        <p:nvSpPr>
          <p:cNvPr id="18"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19"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6"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7"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1"/>
          <p:cNvSpPr>
            <a:spLocks noChangeArrowheads="1"/>
          </p:cNvSpPr>
          <p:nvPr/>
        </p:nvSpPr>
        <p:spPr bwMode="auto">
          <a:xfrm>
            <a:off x="571500" y="2561569"/>
            <a:ext cx="7975600" cy="3200876"/>
          </a:xfrm>
          <a:prstGeom prst="rect">
            <a:avLst/>
          </a:prstGeom>
          <a:noFill/>
          <a:ln>
            <a:noFill/>
          </a:ln>
          <a:extLst>
            <a:ext uri="{909E8E84-426E-40dd-AFC4-6F175D3DCCD1}"/>
            <a:ext uri="{91240B29-F687-4f45-9708-019B960494DF}"/>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Arial" panose="020B0604020202020204" pitchFamily="34" charset="0"/>
              <a:buChar char="•"/>
            </a:pPr>
            <a:r>
              <a:rPr lang="en-US" altLang="zh-CN" sz="2000" dirty="0">
                <a:latin typeface="华文楷体" panose="02010600040101010101" pitchFamily="2" charset="-122"/>
                <a:ea typeface="华文楷体" panose="02010600040101010101" pitchFamily="2" charset="-122"/>
              </a:rPr>
              <a:t>1997</a:t>
            </a:r>
            <a:r>
              <a:rPr lang="zh-CN" altLang="en-US" sz="2000" dirty="0">
                <a:latin typeface="华文楷体" panose="02010600040101010101" pitchFamily="2" charset="-122"/>
                <a:ea typeface="华文楷体" panose="02010600040101010101" pitchFamily="2" charset="-122"/>
              </a:rPr>
              <a:t>年</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Biham</a:t>
            </a:r>
            <a:r>
              <a:rPr lang="zh-CN" altLang="en-US" sz="2000" dirty="0">
                <a:latin typeface="华文楷体" panose="02010600040101010101" pitchFamily="2" charset="-122"/>
                <a:ea typeface="华文楷体" panose="02010600040101010101" pitchFamily="2" charset="-122"/>
              </a:rPr>
              <a:t>首次提出</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通过修改</a:t>
            </a:r>
            <a:r>
              <a:rPr lang="zh-CN" altLang="en-US" sz="2000" dirty="0">
                <a:solidFill>
                  <a:srgbClr val="FF0000"/>
                </a:solidFill>
                <a:latin typeface="华文楷体" panose="02010600040101010101" pitchFamily="2" charset="-122"/>
                <a:ea typeface="华文楷体" panose="02010600040101010101" pitchFamily="2" charset="-122"/>
              </a:rPr>
              <a:t>时钟脉冲</a:t>
            </a:r>
            <a:r>
              <a:rPr lang="zh-CN" altLang="en-US" sz="2000" dirty="0">
                <a:latin typeface="华文楷体" panose="02010600040101010101" pitchFamily="2" charset="-122"/>
                <a:ea typeface="华文楷体" panose="02010600040101010101" pitchFamily="2" charset="-122"/>
              </a:rPr>
              <a:t>、</a:t>
            </a:r>
            <a:r>
              <a:rPr lang="zh-CN" altLang="en-US" sz="2000" dirty="0">
                <a:solidFill>
                  <a:srgbClr val="FF0000"/>
                </a:solidFill>
                <a:latin typeface="华文楷体" panose="02010600040101010101" pitchFamily="2" charset="-122"/>
                <a:ea typeface="华文楷体" panose="02010600040101010101" pitchFamily="2" charset="-122"/>
              </a:rPr>
              <a:t>供电电压</a:t>
            </a:r>
            <a:r>
              <a:rPr lang="zh-CN" altLang="en-US" sz="2000" dirty="0">
                <a:latin typeface="华文楷体" panose="02010600040101010101" pitchFamily="2" charset="-122"/>
                <a:ea typeface="华文楷体" panose="02010600040101010101" pitchFamily="2" charset="-122"/>
              </a:rPr>
              <a:t>、或通过</a:t>
            </a:r>
            <a:r>
              <a:rPr lang="zh-CN" altLang="en-US" sz="2000" dirty="0">
                <a:solidFill>
                  <a:srgbClr val="FF0000"/>
                </a:solidFill>
                <a:latin typeface="华文楷体" panose="02010600040101010101" pitchFamily="2" charset="-122"/>
                <a:ea typeface="华文楷体" panose="02010600040101010101" pitchFamily="2" charset="-122"/>
              </a:rPr>
              <a:t>电磁或激光脉冲</a:t>
            </a:r>
            <a:r>
              <a:rPr lang="zh-CN" altLang="en-US" sz="2000" dirty="0">
                <a:latin typeface="华文楷体" panose="02010600040101010101" pitchFamily="2" charset="-122"/>
                <a:ea typeface="华文楷体" panose="02010600040101010101" pitchFamily="2" charset="-122"/>
              </a:rPr>
              <a:t>注入故障，对比正确加密与错误加密的密文结果</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防御手段：探测、重复</a:t>
            </a:r>
          </a:p>
          <a:p>
            <a:pPr marL="342900" indent="-342900" eaLnBrk="1" hangingPunct="1">
              <a:lnSpc>
                <a:spcPct val="120000"/>
              </a:lnSpc>
              <a:spcBef>
                <a:spcPts val="1200"/>
              </a:spcBef>
              <a:buFont typeface="Arial" panose="020B0604020202020204" pitchFamily="34" charset="0"/>
              <a:buChar char="•"/>
              <a:defRPr/>
            </a:pPr>
            <a:endParaRPr lang="en-US" altLang="zh-CN" sz="2000" dirty="0">
              <a:solidFill>
                <a:srgbClr val="26262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20000"/>
              </a:lnSpc>
              <a:buFont typeface="Wingdings" panose="05000000000000000000" pitchFamily="2" charset="2"/>
              <a:buChar char="l"/>
              <a:defRPr/>
            </a:pPr>
            <a:endParaRPr lang="en-US" altLang="zh-CN" sz="2000" dirty="0">
              <a:solidFill>
                <a:srgbClr val="262626"/>
              </a:solidFill>
              <a:latin typeface="华文楷体" panose="02010600040101010101" pitchFamily="2" charset="-122"/>
              <a:ea typeface="华文楷体" panose="02010600040101010101" pitchFamily="2" charset="-122"/>
            </a:endParaRPr>
          </a:p>
          <a:p>
            <a:pPr eaLnBrk="1" hangingPunct="1">
              <a:lnSpc>
                <a:spcPct val="120000"/>
              </a:lnSpc>
              <a:defRPr/>
            </a:pPr>
            <a:endParaRPr lang="zh-CN" altLang="en-US" sz="2000" dirty="0">
              <a:solidFill>
                <a:srgbClr val="595959"/>
              </a:solidFill>
              <a:latin typeface="华文楷体" panose="02010600040101010101" pitchFamily="2" charset="-122"/>
              <a:ea typeface="华文楷体" panose="02010600040101010101" pitchFamily="2" charset="-122"/>
            </a:endParaRPr>
          </a:p>
        </p:txBody>
      </p:sp>
      <p:pic>
        <p:nvPicPr>
          <p:cNvPr id="11" name="图片 10">
            <a:extLst>
              <a:ext uri="{FF2B5EF4-FFF2-40B4-BE49-F238E27FC236}">
                <a16:creationId xmlns:a16="http://schemas.microsoft.com/office/drawing/2014/main" id="{6B873FA6-5D5C-4045-82F9-FD34DD75130F}"/>
              </a:ext>
            </a:extLst>
          </p:cNvPr>
          <p:cNvPicPr>
            <a:picLocks noChangeAspect="1"/>
          </p:cNvPicPr>
          <p:nvPr/>
        </p:nvPicPr>
        <p:blipFill rotWithShape="1">
          <a:blip r:embed="rId2"/>
          <a:srcRect t="5724"/>
          <a:stretch/>
        </p:blipFill>
        <p:spPr>
          <a:xfrm>
            <a:off x="5341902" y="3501008"/>
            <a:ext cx="2987352" cy="2643791"/>
          </a:xfrm>
          <a:prstGeom prst="rect">
            <a:avLst/>
          </a:prstGeom>
        </p:spPr>
      </p:pic>
      <p:sp>
        <p:nvSpPr>
          <p:cNvPr id="12"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TextBox 30">
            <a:extLst>
              <a:ext uri="{FF2B5EF4-FFF2-40B4-BE49-F238E27FC236}">
                <a16:creationId xmlns:a16="http://schemas.microsoft.com/office/drawing/2014/main" id="{5903798B-02F1-40AE-8282-67D4B8175565}"/>
              </a:ext>
            </a:extLst>
          </p:cNvPr>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故障攻击分析方法</a:t>
            </a:r>
          </a:p>
        </p:txBody>
      </p:sp>
      <p:cxnSp>
        <p:nvCxnSpPr>
          <p:cNvPr id="14" name="直接连接符 13"/>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文本框 58"/>
          <p:cNvSpPr txBox="1">
            <a:spLocks noChangeArrowheads="1"/>
          </p:cNvSpPr>
          <p:nvPr/>
        </p:nvSpPr>
        <p:spPr bwMode="auto">
          <a:xfrm>
            <a:off x="1412657" y="762076"/>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17" name="文本框 59"/>
          <p:cNvSpPr txBox="1">
            <a:spLocks noChangeArrowheads="1"/>
          </p:cNvSpPr>
          <p:nvPr/>
        </p:nvSpPr>
        <p:spPr bwMode="auto">
          <a:xfrm>
            <a:off x="257061" y="800176"/>
            <a:ext cx="1108075" cy="368300"/>
          </a:xfrm>
          <a:prstGeom prst="rect">
            <a:avLst/>
          </a:prstGeom>
          <a:solidFill>
            <a:srgbClr val="005DA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黑体" panose="02010609060101010101" pitchFamily="49" charset="-122"/>
                <a:ea typeface="黑体" panose="02010609060101010101" pitchFamily="49" charset="-122"/>
              </a:rPr>
              <a:t>背景介绍</a:t>
            </a:r>
          </a:p>
        </p:txBody>
      </p:sp>
      <p:sp>
        <p:nvSpPr>
          <p:cNvPr id="18"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19"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6"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7"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extLst>
      <p:ext uri="{BB962C8B-B14F-4D97-AF65-F5344CB8AC3E}">
        <p14:creationId xmlns:p14="http://schemas.microsoft.com/office/powerpoint/2010/main" val="372548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7"/>
          <p:cNvSpPr txBox="1">
            <a:spLocks/>
          </p:cNvSpPr>
          <p:nvPr/>
        </p:nvSpPr>
        <p:spPr>
          <a:xfrm>
            <a:off x="444500" y="1949669"/>
            <a:ext cx="8229600" cy="4525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endParaRPr lang="en-US" altLang="zh-CN" sz="2800" b="1" kern="0" dirty="0">
              <a:latin typeface="华文楷体" panose="02010600040101010101" pitchFamily="2" charset="-122"/>
              <a:ea typeface="华文楷体" panose="02010600040101010101" pitchFamily="2" charset="-122"/>
            </a:endParaRPr>
          </a:p>
          <a:p>
            <a:r>
              <a:rPr lang="zh-CN" altLang="en-US" sz="2000" kern="0" dirty="0">
                <a:latin typeface="华文楷体" panose="02010600040101010101" pitchFamily="2" charset="-122"/>
                <a:ea typeface="华文楷体" panose="02010600040101010101" pitchFamily="2" charset="-122"/>
              </a:rPr>
              <a:t>香农提出，破解一个好的密码需要：</a:t>
            </a:r>
            <a:endParaRPr lang="en-US" altLang="zh-CN" sz="2000" kern="0" dirty="0">
              <a:latin typeface="华文楷体" panose="02010600040101010101" pitchFamily="2" charset="-122"/>
              <a:ea typeface="华文楷体" panose="02010600040101010101" pitchFamily="2" charset="-122"/>
            </a:endParaRPr>
          </a:p>
          <a:p>
            <a:pPr marL="0" indent="0">
              <a:lnSpc>
                <a:spcPct val="150000"/>
              </a:lnSpc>
              <a:buFontTx/>
              <a:buNone/>
            </a:pPr>
            <a:r>
              <a:rPr lang="zh-CN" altLang="en-US" sz="2000" kern="0" dirty="0">
                <a:latin typeface="华文楷体" panose="02010600040101010101" pitchFamily="2" charset="-122"/>
                <a:ea typeface="华文楷体" panose="02010600040101010101" pitchFamily="2" charset="-122"/>
              </a:rPr>
              <a:t>“与解决一个复杂类型的含大量未知数的联立方程组同样多的工作”</a:t>
            </a:r>
            <a:endParaRPr lang="en-US" altLang="zh-CN" sz="2000" kern="0" dirty="0">
              <a:latin typeface="华文楷体" panose="02010600040101010101" pitchFamily="2" charset="-122"/>
              <a:ea typeface="华文楷体" panose="02010600040101010101" pitchFamily="2" charset="-122"/>
            </a:endParaRPr>
          </a:p>
          <a:p>
            <a:pPr>
              <a:lnSpc>
                <a:spcPct val="150000"/>
              </a:lnSpc>
            </a:pPr>
            <a:r>
              <a:rPr lang="zh-CN" altLang="en-US" sz="2000" kern="0" dirty="0">
                <a:latin typeface="华文楷体" panose="02010600040101010101" pitchFamily="2" charset="-122"/>
                <a:ea typeface="华文楷体" panose="02010600040101010101" pitchFamily="2" charset="-122"/>
              </a:rPr>
              <a:t>具体的工作在</a:t>
            </a:r>
            <a:r>
              <a:rPr lang="en-US" altLang="zh-CN" sz="2000" kern="0" dirty="0">
                <a:latin typeface="华文楷体" panose="02010600040101010101" pitchFamily="2" charset="-122"/>
                <a:ea typeface="华文楷体" panose="02010600040101010101" pitchFamily="2" charset="-122"/>
              </a:rPr>
              <a:t>2002</a:t>
            </a:r>
            <a:r>
              <a:rPr lang="zh-CN" altLang="en-US" sz="2000" kern="0" dirty="0">
                <a:latin typeface="华文楷体" panose="02010600040101010101" pitchFamily="2" charset="-122"/>
                <a:ea typeface="华文楷体" panose="02010600040101010101" pitchFamily="2" charset="-122"/>
              </a:rPr>
              <a:t>年首次提出</a:t>
            </a:r>
            <a:endParaRPr lang="en-US" altLang="zh-CN" sz="2000" kern="0" dirty="0">
              <a:latin typeface="华文楷体" panose="02010600040101010101" pitchFamily="2" charset="-122"/>
              <a:ea typeface="华文楷体" panose="02010600040101010101" pitchFamily="2" charset="-122"/>
            </a:endParaRPr>
          </a:p>
          <a:p>
            <a:pPr>
              <a:lnSpc>
                <a:spcPct val="150000"/>
              </a:lnSpc>
            </a:pPr>
            <a:r>
              <a:rPr lang="zh-CN" altLang="en-US" sz="2000" kern="0" dirty="0">
                <a:latin typeface="华文楷体" panose="02010600040101010101" pitchFamily="2" charset="-122"/>
                <a:ea typeface="华文楷体" panose="02010600040101010101" pitchFamily="2" charset="-122"/>
              </a:rPr>
              <a:t>针对特定算法建立方程组</a:t>
            </a:r>
            <a:endParaRPr lang="en-US" altLang="zh-CN" sz="2000" kern="0" dirty="0">
              <a:latin typeface="华文楷体" panose="02010600040101010101" pitchFamily="2" charset="-122"/>
              <a:ea typeface="华文楷体" panose="02010600040101010101" pitchFamily="2" charset="-122"/>
            </a:endParaRPr>
          </a:p>
          <a:p>
            <a:pPr>
              <a:lnSpc>
                <a:spcPct val="150000"/>
              </a:lnSpc>
            </a:pPr>
            <a:r>
              <a:rPr lang="zh-CN" altLang="en-US" sz="2000" kern="0" dirty="0">
                <a:latin typeface="华文楷体" panose="02010600040101010101" pitchFamily="2" charset="-122"/>
                <a:ea typeface="华文楷体" panose="02010600040101010101" pitchFamily="2" charset="-122"/>
              </a:rPr>
              <a:t>用求解器对方程组进行求解</a:t>
            </a:r>
            <a:endParaRPr lang="en-US" altLang="zh-CN" sz="2000" kern="0" dirty="0">
              <a:latin typeface="华文楷体" panose="02010600040101010101" pitchFamily="2" charset="-122"/>
              <a:ea typeface="华文楷体" panose="02010600040101010101" pitchFamily="2" charset="-122"/>
            </a:endParaRPr>
          </a:p>
          <a:p>
            <a:pPr marL="0" indent="0">
              <a:buFontTx/>
              <a:buNone/>
            </a:pPr>
            <a:endParaRPr lang="zh-CN" altLang="en-US" sz="2400" kern="0" dirty="0"/>
          </a:p>
        </p:txBody>
      </p:sp>
      <p:pic>
        <p:nvPicPr>
          <p:cNvPr id="18" name="图片 17"/>
          <p:cNvPicPr>
            <a:picLocks noChangeAspect="1"/>
          </p:cNvPicPr>
          <p:nvPr/>
        </p:nvPicPr>
        <p:blipFill rotWithShape="1">
          <a:blip r:embed="rId2"/>
          <a:srcRect b="2007"/>
          <a:stretch/>
        </p:blipFill>
        <p:spPr>
          <a:xfrm>
            <a:off x="4211960" y="3573016"/>
            <a:ext cx="4655420" cy="2400567"/>
          </a:xfrm>
          <a:prstGeom prst="rect">
            <a:avLst/>
          </a:prstGeom>
        </p:spPr>
      </p:pic>
      <p:sp>
        <p:nvSpPr>
          <p:cNvPr id="19"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0" name="TextBox 30">
            <a:extLst>
              <a:ext uri="{FF2B5EF4-FFF2-40B4-BE49-F238E27FC236}">
                <a16:creationId xmlns:a16="http://schemas.microsoft.com/office/drawing/2014/main" id="{5903798B-02F1-40AE-8282-67D4B8175565}"/>
              </a:ext>
            </a:extLst>
          </p:cNvPr>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代数密码分析</a:t>
            </a:r>
          </a:p>
        </p:txBody>
      </p:sp>
      <p:cxnSp>
        <p:nvCxnSpPr>
          <p:cNvPr id="21" name="直接连接符 20"/>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文本框 58"/>
          <p:cNvSpPr txBox="1">
            <a:spLocks noChangeArrowheads="1"/>
          </p:cNvSpPr>
          <p:nvPr/>
        </p:nvSpPr>
        <p:spPr bwMode="auto">
          <a:xfrm>
            <a:off x="1412657" y="762076"/>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3" name="文本框 59"/>
          <p:cNvSpPr txBox="1">
            <a:spLocks noChangeArrowheads="1"/>
          </p:cNvSpPr>
          <p:nvPr/>
        </p:nvSpPr>
        <p:spPr bwMode="auto">
          <a:xfrm>
            <a:off x="257061" y="800176"/>
            <a:ext cx="1108075" cy="368300"/>
          </a:xfrm>
          <a:prstGeom prst="rect">
            <a:avLst/>
          </a:prstGeom>
          <a:solidFill>
            <a:srgbClr val="005DA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黑体" panose="02010609060101010101" pitchFamily="49" charset="-122"/>
                <a:ea typeface="黑体" panose="02010609060101010101" pitchFamily="49" charset="-122"/>
              </a:rPr>
              <a:t>背景介绍</a:t>
            </a:r>
          </a:p>
        </p:txBody>
      </p:sp>
      <p:sp>
        <p:nvSpPr>
          <p:cNvPr id="24"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5"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6"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7"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1"/>
          <p:cNvSpPr>
            <a:spLocks noChangeArrowheads="1"/>
          </p:cNvSpPr>
          <p:nvPr/>
        </p:nvSpPr>
        <p:spPr bwMode="auto">
          <a:xfrm>
            <a:off x="676275" y="2060575"/>
            <a:ext cx="7999413" cy="4182683"/>
          </a:xfrm>
          <a:prstGeom prst="rect">
            <a:avLst/>
          </a:prstGeom>
          <a:noFill/>
          <a:ln>
            <a:noFill/>
          </a:ln>
          <a:extLst>
            <a:ext uri="{909E8E84-426E-40dd-AFC4-6F175D3DCCD1}"/>
            <a:ext uri="{91240B29-F687-4f45-9708-019B960494DF}"/>
          </a:extLst>
        </p:spPr>
        <p:txBody>
          <a:bodyPr>
            <a:spAutoFit/>
          </a:bodyPr>
          <a:lstStyle/>
          <a:p>
            <a:pPr eaLnBrk="1" hangingPunct="1">
              <a:lnSpc>
                <a:spcPct val="120000"/>
              </a:lnSpc>
              <a:defRPr/>
            </a:pPr>
            <a:endParaRPr lang="en-US" altLang="zh-CN" sz="2400" dirty="0">
              <a:latin typeface="华文楷体" panose="02010600040101010101" pitchFamily="2" charset="-122"/>
              <a:ea typeface="华文楷体" panose="02010600040101010101" pitchFamily="2" charset="-122"/>
              <a:cs typeface="微软雅黑"/>
            </a:endParaRPr>
          </a:p>
          <a:p>
            <a:pPr marL="285750" indent="-285750" eaLnBrk="1" hangingPunct="1">
              <a:lnSpc>
                <a:spcPct val="120000"/>
              </a:lnSpc>
              <a:spcBef>
                <a:spcPts val="1800"/>
              </a:spcBef>
              <a:buFont typeface="Arial" panose="020B0604020202020204" pitchFamily="34" charset="0"/>
              <a:buChar char="•"/>
              <a:defRPr/>
            </a:pPr>
            <a:r>
              <a:rPr lang="zh-CN" altLang="en-US" sz="2000" dirty="0">
                <a:latin typeface="华文楷体" panose="02010600040101010101" pitchFamily="2" charset="-122"/>
                <a:ea typeface="华文楷体" panose="02010600040101010101" pitchFamily="2" charset="-122"/>
                <a:cs typeface="微软雅黑"/>
              </a:rPr>
              <a:t>旁路攻击和故障攻击自成体系发展多年，同时对应多种防御手段；</a:t>
            </a:r>
            <a:r>
              <a:rPr lang="en-US" altLang="zh-CN" sz="2000" dirty="0">
                <a:latin typeface="华文楷体" panose="02010600040101010101" pitchFamily="2" charset="-122"/>
                <a:ea typeface="华文楷体" panose="02010600040101010101" pitchFamily="2" charset="-122"/>
                <a:cs typeface="微软雅黑"/>
              </a:rPr>
              <a:t/>
            </a:r>
            <a:br>
              <a:rPr lang="en-US" altLang="zh-CN" sz="2000" dirty="0">
                <a:latin typeface="华文楷体" panose="02010600040101010101" pitchFamily="2" charset="-122"/>
                <a:ea typeface="华文楷体" panose="02010600040101010101" pitchFamily="2" charset="-122"/>
                <a:cs typeface="微软雅黑"/>
              </a:rPr>
            </a:br>
            <a:r>
              <a:rPr lang="zh-CN" altLang="en-US" sz="2000" dirty="0">
                <a:latin typeface="华文楷体" panose="02010600040101010101" pitchFamily="2" charset="-122"/>
                <a:ea typeface="华文楷体" panose="02010600040101010101" pitchFamily="2" charset="-122"/>
                <a:cs typeface="微软雅黑"/>
              </a:rPr>
              <a:t>研究组合攻击可以威胁到单一防御，也是对如何组合防御的指导</a:t>
            </a:r>
            <a:endParaRPr lang="en-US" altLang="zh-CN" sz="2000" dirty="0">
              <a:latin typeface="华文楷体" panose="02010600040101010101" pitchFamily="2" charset="-122"/>
              <a:ea typeface="华文楷体" panose="02010600040101010101" pitchFamily="2" charset="-122"/>
              <a:cs typeface="微软雅黑"/>
            </a:endParaRPr>
          </a:p>
          <a:p>
            <a:pPr marL="285750" indent="-285750" eaLnBrk="1" hangingPunct="1">
              <a:lnSpc>
                <a:spcPct val="120000"/>
              </a:lnSpc>
              <a:spcBef>
                <a:spcPts val="1800"/>
              </a:spcBef>
              <a:buFont typeface="Arial" panose="020B0604020202020204" pitchFamily="34" charset="0"/>
              <a:buChar char="•"/>
              <a:defRPr/>
            </a:pPr>
            <a:r>
              <a:rPr lang="zh-CN" altLang="en-US" sz="2000" dirty="0">
                <a:latin typeface="华文楷体" panose="02010600040101010101" pitchFamily="2" charset="-122"/>
                <a:ea typeface="华文楷体" panose="02010600040101010101" pitchFamily="2" charset="-122"/>
                <a:cs typeface="微软雅黑"/>
              </a:rPr>
              <a:t>物联网领域飞速发展，轻量级算法作为研究热点，其安全问题同样备受关注</a:t>
            </a:r>
            <a:endParaRPr lang="en-US" altLang="zh-CN" sz="2000" dirty="0">
              <a:latin typeface="华文楷体" panose="02010600040101010101" pitchFamily="2" charset="-122"/>
              <a:ea typeface="华文楷体" panose="02010600040101010101" pitchFamily="2" charset="-122"/>
              <a:cs typeface="微软雅黑"/>
            </a:endParaRPr>
          </a:p>
          <a:p>
            <a:pPr marL="285750" indent="-285750" eaLnBrk="1" hangingPunct="1">
              <a:lnSpc>
                <a:spcPct val="120000"/>
              </a:lnSpc>
              <a:spcBef>
                <a:spcPts val="1800"/>
              </a:spcBef>
              <a:buFont typeface="Arial" panose="020B0604020202020204" pitchFamily="34" charset="0"/>
              <a:buChar char="•"/>
              <a:defRPr/>
            </a:pPr>
            <a:r>
              <a:rPr lang="zh-CN" altLang="en-US" sz="2000" dirty="0">
                <a:latin typeface="华文楷体" panose="02010600040101010101" pitchFamily="2" charset="-122"/>
                <a:ea typeface="华文楷体" panose="02010600040101010101" pitchFamily="2" charset="-122"/>
                <a:cs typeface="微软雅黑"/>
              </a:rPr>
              <a:t>企业乃至国家信息安全的保障</a:t>
            </a:r>
            <a:endParaRPr lang="en-US" altLang="zh-CN" sz="2000" dirty="0">
              <a:latin typeface="华文楷体" panose="02010600040101010101" pitchFamily="2" charset="-122"/>
              <a:ea typeface="华文楷体" panose="02010600040101010101" pitchFamily="2" charset="-122"/>
              <a:cs typeface="微软雅黑"/>
            </a:endParaRPr>
          </a:p>
          <a:p>
            <a:pPr marL="285750" indent="-285750" eaLnBrk="1" hangingPunct="1">
              <a:lnSpc>
                <a:spcPct val="120000"/>
              </a:lnSpc>
              <a:buFont typeface="Arial" panose="020B0604020202020204" pitchFamily="34" charset="0"/>
              <a:buChar char="•"/>
              <a:defRPr/>
            </a:pPr>
            <a:endParaRPr lang="en-US" altLang="zh-CN" sz="2000" dirty="0">
              <a:latin typeface="华文楷体" panose="02010600040101010101" pitchFamily="2" charset="-122"/>
              <a:ea typeface="华文楷体" panose="02010600040101010101" pitchFamily="2" charset="-122"/>
              <a:cs typeface="微软雅黑"/>
            </a:endParaRPr>
          </a:p>
          <a:p>
            <a:pPr marL="285750" indent="-285750" eaLnBrk="1" hangingPunct="1">
              <a:lnSpc>
                <a:spcPct val="120000"/>
              </a:lnSpc>
              <a:buFont typeface="Arial" panose="020B0604020202020204" pitchFamily="34" charset="0"/>
              <a:buChar char="•"/>
              <a:defRPr/>
            </a:pPr>
            <a:endParaRPr lang="en-US" altLang="zh-CN" sz="2000" dirty="0">
              <a:latin typeface="华文楷体" panose="02010600040101010101" pitchFamily="2" charset="-122"/>
              <a:ea typeface="华文楷体" panose="02010600040101010101" pitchFamily="2" charset="-122"/>
              <a:cs typeface="微软雅黑"/>
            </a:endParaRPr>
          </a:p>
          <a:p>
            <a:pPr marL="342900" indent="-342900" eaLnBrk="1" hangingPunct="1">
              <a:lnSpc>
                <a:spcPct val="120000"/>
              </a:lnSpc>
              <a:buFont typeface="Arial" panose="020B0604020202020204" pitchFamily="34" charset="0"/>
              <a:buChar char="•"/>
              <a:defRPr/>
            </a:pPr>
            <a:endParaRPr lang="zh-CN" altLang="en-US" sz="2000" dirty="0">
              <a:latin typeface="华文楷体" panose="02010600040101010101" pitchFamily="2" charset="-122"/>
              <a:ea typeface="华文楷体" panose="02010600040101010101" pitchFamily="2" charset="-122"/>
              <a:cs typeface="微软雅黑"/>
            </a:endParaRPr>
          </a:p>
        </p:txBody>
      </p:sp>
      <p:sp>
        <p:nvSpPr>
          <p:cNvPr id="18"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TextBox 30">
            <a:extLst>
              <a:ext uri="{FF2B5EF4-FFF2-40B4-BE49-F238E27FC236}">
                <a16:creationId xmlns:a16="http://schemas.microsoft.com/office/drawing/2014/main" id="{5903798B-02F1-40AE-8282-67D4B8175565}"/>
              </a:ext>
            </a:extLst>
          </p:cNvPr>
          <p:cNvSpPr txBox="1"/>
          <p:nvPr/>
        </p:nvSpPr>
        <p:spPr>
          <a:xfrm>
            <a:off x="652463" y="1911350"/>
            <a:ext cx="3998912" cy="461963"/>
          </a:xfrm>
          <a:prstGeom prst="rect">
            <a:avLst/>
          </a:prstGeom>
          <a:noFill/>
          <a:ln>
            <a:noFill/>
          </a:ln>
        </p:spPr>
        <p:txBody>
          <a:bodyPr>
            <a:spAutoFit/>
          </a:bodyPr>
          <a:lstStyle/>
          <a:p>
            <a:pPr eaLnBrk="1" hangingPunct="1">
              <a:defRPr/>
            </a:pPr>
            <a:r>
              <a:rPr lang="zh-CN" altLang="en-US"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研究意义</a:t>
            </a:r>
          </a:p>
        </p:txBody>
      </p:sp>
      <p:cxnSp>
        <p:nvCxnSpPr>
          <p:cNvPr id="20" name="直接连接符 19"/>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文本框 58"/>
          <p:cNvSpPr txBox="1">
            <a:spLocks noChangeArrowheads="1"/>
          </p:cNvSpPr>
          <p:nvPr/>
        </p:nvSpPr>
        <p:spPr bwMode="auto">
          <a:xfrm>
            <a:off x="1412657" y="762076"/>
            <a:ext cx="16877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22" name="文本框 59"/>
          <p:cNvSpPr txBox="1">
            <a:spLocks noChangeArrowheads="1"/>
          </p:cNvSpPr>
          <p:nvPr/>
        </p:nvSpPr>
        <p:spPr bwMode="auto">
          <a:xfrm>
            <a:off x="257061" y="800176"/>
            <a:ext cx="1108075" cy="368300"/>
          </a:xfrm>
          <a:prstGeom prst="rect">
            <a:avLst/>
          </a:prstGeom>
          <a:solidFill>
            <a:srgbClr val="005DA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黑体" panose="02010609060101010101" pitchFamily="49" charset="-122"/>
                <a:ea typeface="黑体" panose="02010609060101010101" pitchFamily="49" charset="-122"/>
              </a:rPr>
              <a:t>背景介绍</a:t>
            </a:r>
          </a:p>
        </p:txBody>
      </p:sp>
      <p:sp>
        <p:nvSpPr>
          <p:cNvPr id="23"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24"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25"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26"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30"/>
          <p:cNvSpPr txBox="1"/>
          <p:nvPr/>
        </p:nvSpPr>
        <p:spPr>
          <a:xfrm>
            <a:off x="652463" y="1911350"/>
            <a:ext cx="3998912" cy="461963"/>
          </a:xfrm>
          <a:prstGeom prst="rect">
            <a:avLst/>
          </a:prstGeom>
          <a:noFill/>
          <a:ln>
            <a:noFill/>
          </a:ln>
        </p:spPr>
        <p:txBody>
          <a:bodyPr>
            <a:spAutoFit/>
          </a:bodyPr>
          <a:lstStyle/>
          <a:p>
            <a:pPr eaLnBrk="1" hangingPunct="1">
              <a:defRPr/>
            </a:pPr>
            <a:r>
              <a:rPr lang="en-US" altLang="zh-CN"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PRESENT</a:t>
            </a:r>
            <a:r>
              <a:rPr lang="zh-CN" altLang="en-US" sz="2400" b="1" dirty="0">
                <a:solidFill>
                  <a:schemeClr val="tx1">
                    <a:lumMod val="75000"/>
                    <a:lumOff val="25000"/>
                  </a:schemeClr>
                </a:solidFill>
                <a:latin typeface="Times New Roman" pitchFamily="18" charset="0"/>
                <a:ea typeface="华文楷体" panose="02010600040101010101" pitchFamily="2" charset="-122"/>
                <a:cs typeface="Times New Roman" pitchFamily="18" charset="0"/>
              </a:rPr>
              <a:t>加密算法</a:t>
            </a:r>
          </a:p>
        </p:txBody>
      </p:sp>
      <p:sp>
        <p:nvSpPr>
          <p:cNvPr id="66" name="矩形 27"/>
          <p:cNvSpPr/>
          <p:nvPr/>
        </p:nvSpPr>
        <p:spPr>
          <a:xfrm>
            <a:off x="382588" y="2024063"/>
            <a:ext cx="269875" cy="271462"/>
          </a:xfrm>
          <a:prstGeom prst="rect">
            <a:avLst/>
          </a:prstGeom>
          <a:solidFill>
            <a:schemeClr val="bg1">
              <a:lumMod val="75000"/>
            </a:schemeClr>
          </a:solidFill>
          <a:ln>
            <a:solidFill>
              <a:srgbClr val="005D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1"/>
          <p:cNvSpPr>
            <a:spLocks noChangeArrowheads="1"/>
          </p:cNvSpPr>
          <p:nvPr/>
        </p:nvSpPr>
        <p:spPr bwMode="auto">
          <a:xfrm>
            <a:off x="348105" y="2592206"/>
            <a:ext cx="3997325" cy="2654188"/>
          </a:xfrm>
          <a:prstGeom prst="rect">
            <a:avLst/>
          </a:prstGeom>
          <a:noFill/>
          <a:ln>
            <a:noFill/>
          </a:ln>
          <a:extLst>
            <a:ext uri="{909E8E84-426E-40dd-AFC4-6F175D3DCCD1}"/>
            <a:ext uri="{91240B29-F687-4f45-9708-019B960494DF}"/>
          </a:extLst>
        </p:spPr>
        <p:txBody>
          <a:bodyPr>
            <a:spAutoFit/>
          </a:bodyPr>
          <a:lstStyle/>
          <a:p>
            <a:pPr marL="342900" indent="-342900" algn="just" eaLnBrk="1" hangingPunct="1">
              <a:lnSpc>
                <a:spcPct val="120000"/>
              </a:lnSpc>
              <a:buFont typeface="Arial" panose="020B0604020202020204" pitchFamily="34" charset="0"/>
              <a:buChar char="•"/>
              <a:defRPr/>
            </a:pP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PRESENT</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分组</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长度</a:t>
            </a:r>
            <a:r>
              <a:rPr lang="zh-CN"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64</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比特，密钥长度为</a:t>
            </a: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80</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比特或</a:t>
            </a: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128</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比特</a:t>
            </a:r>
            <a:r>
              <a:rPr lang="zh-CN"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gn="just" eaLnBrk="1" hangingPunct="1">
              <a:lnSpc>
                <a:spcPct val="120000"/>
              </a:lnSpc>
              <a:buFont typeface="Arial" panose="020B0604020202020204" pitchFamily="34" charset="0"/>
              <a:buChar char="•"/>
              <a:defRPr/>
            </a:pPr>
            <a:r>
              <a:rPr lang="zh-CN"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加密</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过程轮函数</a:t>
            </a:r>
            <a:r>
              <a:rPr lang="zh-CN"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和密钥扩展都采用</a:t>
            </a: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31</a:t>
            </a:r>
            <a:r>
              <a:rPr lang="zh-CN"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轮</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迭代结构。</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indent="457200" algn="just" eaLnBrk="1" hangingPunct="1">
              <a:lnSpc>
                <a:spcPct val="120000"/>
              </a:lnSpc>
              <a:defRPr/>
            </a:pPr>
            <a:r>
              <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PRESENT</a:t>
            </a:r>
            <a:r>
              <a:rPr lang="zh-CN"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算法整体结构如</a:t>
            </a:r>
            <a:r>
              <a:rPr lang="zh-CN" altLang="en-US"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右图</a:t>
            </a:r>
            <a:r>
              <a:rPr lang="zh-CN"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rPr>
              <a:t>所示。</a:t>
            </a:r>
            <a:endParaRPr lang="en-US" altLang="zh-CN" sz="2000" dirty="0">
              <a:solidFill>
                <a:schemeClr val="tx1">
                  <a:lumMod val="85000"/>
                  <a:lumOff val="1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 name="矩形 15"/>
          <p:cNvSpPr/>
          <p:nvPr/>
        </p:nvSpPr>
        <p:spPr>
          <a:xfrm>
            <a:off x="7885113" y="4797425"/>
            <a:ext cx="1008062" cy="144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2" name="图片 1">
            <a:extLst>
              <a:ext uri="{FF2B5EF4-FFF2-40B4-BE49-F238E27FC236}">
                <a16:creationId xmlns:a16="http://schemas.microsoft.com/office/drawing/2014/main" id="{026B34C6-4C4D-42A7-8917-5C923645A1F6}"/>
              </a:ext>
            </a:extLst>
          </p:cNvPr>
          <p:cNvPicPr>
            <a:picLocks noChangeAspect="1"/>
          </p:cNvPicPr>
          <p:nvPr/>
        </p:nvPicPr>
        <p:blipFill>
          <a:blip r:embed="rId2"/>
          <a:stretch>
            <a:fillRect/>
          </a:stretch>
        </p:blipFill>
        <p:spPr>
          <a:xfrm>
            <a:off x="4345430" y="1902668"/>
            <a:ext cx="4365997" cy="3879141"/>
          </a:xfrm>
          <a:prstGeom prst="rect">
            <a:avLst/>
          </a:prstGeom>
        </p:spPr>
      </p:pic>
      <p:cxnSp>
        <p:nvCxnSpPr>
          <p:cNvPr id="30" name="直接连接符 29"/>
          <p:cNvCxnSpPr/>
          <p:nvPr/>
        </p:nvCxnSpPr>
        <p:spPr>
          <a:xfrm>
            <a:off x="-3176" y="1412776"/>
            <a:ext cx="914717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文本框 58"/>
          <p:cNvSpPr txBox="1">
            <a:spLocks noChangeArrowheads="1"/>
          </p:cNvSpPr>
          <p:nvPr/>
        </p:nvSpPr>
        <p:spPr bwMode="auto">
          <a:xfrm>
            <a:off x="1412657" y="762076"/>
            <a:ext cx="1687721" cy="646331"/>
          </a:xfrm>
          <a:prstGeom prst="rect">
            <a:avLst/>
          </a:prstGeom>
          <a:solidFill>
            <a:srgbClr val="0070C0"/>
          </a:solidFill>
          <a:ln>
            <a:noFill/>
          </a:ln>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PRESENT</a:t>
            </a: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与</a:t>
            </a:r>
            <a:endParaRPr lang="en-US" altLang="zh-CN"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代数密码分析</a:t>
            </a:r>
          </a:p>
        </p:txBody>
      </p:sp>
      <p:sp>
        <p:nvSpPr>
          <p:cNvPr id="32" name="文本框 59"/>
          <p:cNvSpPr txBox="1">
            <a:spLocks noChangeArrowheads="1"/>
          </p:cNvSpPr>
          <p:nvPr/>
        </p:nvSpPr>
        <p:spPr bwMode="auto">
          <a:xfrm>
            <a:off x="257061" y="800176"/>
            <a:ext cx="1108075" cy="368300"/>
          </a:xfrm>
          <a:prstGeom prst="rect">
            <a:avLst/>
          </a:prstGeom>
          <a:noFill/>
          <a:ln>
            <a:noFill/>
          </a:ln>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黑体" panose="02010609060101010101" pitchFamily="49" charset="-122"/>
                <a:ea typeface="黑体" panose="02010609060101010101" pitchFamily="49" charset="-122"/>
              </a:rPr>
              <a:t>背景介绍</a:t>
            </a:r>
          </a:p>
        </p:txBody>
      </p:sp>
      <p:sp>
        <p:nvSpPr>
          <p:cNvPr id="33" name="文本框 60"/>
          <p:cNvSpPr txBox="1">
            <a:spLocks noChangeArrowheads="1"/>
          </p:cNvSpPr>
          <p:nvPr/>
        </p:nvSpPr>
        <p:spPr bwMode="auto">
          <a:xfrm>
            <a:off x="3227783" y="7620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组合攻击</a:t>
            </a:r>
          </a:p>
        </p:txBody>
      </p:sp>
      <p:sp>
        <p:nvSpPr>
          <p:cNvPr id="34" name="文本框 61"/>
          <p:cNvSpPr txBox="1">
            <a:spLocks noChangeArrowheads="1"/>
          </p:cNvSpPr>
          <p:nvPr/>
        </p:nvSpPr>
        <p:spPr bwMode="auto">
          <a:xfrm>
            <a:off x="4687377" y="762076"/>
            <a:ext cx="14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结果及分析</a:t>
            </a:r>
          </a:p>
        </p:txBody>
      </p:sp>
      <p:sp>
        <p:nvSpPr>
          <p:cNvPr id="35" name="文本框 62"/>
          <p:cNvSpPr txBox="1">
            <a:spLocks noChangeArrowheads="1"/>
          </p:cNvSpPr>
          <p:nvPr/>
        </p:nvSpPr>
        <p:spPr bwMode="auto">
          <a:xfrm>
            <a:off x="6287777" y="75480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总结展望</a:t>
            </a:r>
          </a:p>
        </p:txBody>
      </p:sp>
      <p:sp>
        <p:nvSpPr>
          <p:cNvPr id="36" name="文本框 63"/>
          <p:cNvSpPr txBox="1">
            <a:spLocks noChangeArrowheads="1"/>
          </p:cNvSpPr>
          <p:nvPr/>
        </p:nvSpPr>
        <p:spPr bwMode="auto">
          <a:xfrm>
            <a:off x="7551007" y="7620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solidFill>
                  <a:srgbClr val="000000"/>
                </a:solidFill>
                <a:latin typeface="黑体" panose="02010609060101010101" pitchFamily="49" charset="-122"/>
                <a:ea typeface="黑体" panose="02010609060101010101" pitchFamily="49" charset="-122"/>
              </a:rPr>
              <a:t>提问交流</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5948</TotalTime>
  <Words>2337</Words>
  <Application>Microsoft Office PowerPoint</Application>
  <PresentationFormat>全屏显示(4:3)</PresentationFormat>
  <Paragraphs>358</Paragraphs>
  <Slides>30</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5" baseType="lpstr">
      <vt:lpstr>hakuyoxingshu7000</vt:lpstr>
      <vt:lpstr>等线</vt:lpstr>
      <vt:lpstr>仿宋</vt:lpstr>
      <vt:lpstr>黑体</vt:lpstr>
      <vt:lpstr>华文楷体</vt:lpstr>
      <vt:lpstr>宋体</vt:lpstr>
      <vt:lpstr>微软雅黑</vt:lpstr>
      <vt:lpstr>叶根友毛笔行书2.0版</vt:lpstr>
      <vt:lpstr>Arial</vt:lpstr>
      <vt:lpstr>Times New Roman</vt:lpstr>
      <vt:lpstr>Wingdings</vt:lpstr>
      <vt:lpstr>默认设计模板</vt:lpstr>
      <vt:lpstr>Equation</vt:lpstr>
      <vt:lpstr>Unknown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gh</dc:creator>
  <cp:lastModifiedBy>杨 博麟</cp:lastModifiedBy>
  <cp:revision>472</cp:revision>
  <dcterms:created xsi:type="dcterms:W3CDTF">2009-10-13T03:30:32Z</dcterms:created>
  <dcterms:modified xsi:type="dcterms:W3CDTF">2019-06-07T01:26:26Z</dcterms:modified>
</cp:coreProperties>
</file>