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15"/>
  </p:notesMasterIdLst>
  <p:handoutMasterIdLst>
    <p:handoutMasterId r:id="rId16"/>
  </p:handoutMasterIdLst>
  <p:sldIdLst>
    <p:sldId id="256" r:id="rId2"/>
    <p:sldId id="260" r:id="rId3"/>
    <p:sldId id="259" r:id="rId4"/>
    <p:sldId id="261" r:id="rId5"/>
    <p:sldId id="262" r:id="rId6"/>
    <p:sldId id="269" r:id="rId7"/>
    <p:sldId id="270"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000000"/>
    <a:srgbClr val="00C7B1"/>
    <a:srgbClr val="828383"/>
    <a:srgbClr val="666666"/>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9"/>
    <p:restoredTop sz="85678" autoAdjust="0"/>
  </p:normalViewPr>
  <p:slideViewPr>
    <p:cSldViewPr snapToGrid="0" snapToObjects="1">
      <p:cViewPr varScale="1">
        <p:scale>
          <a:sx n="73" d="100"/>
          <a:sy n="73" d="100"/>
        </p:scale>
        <p:origin x="883" y="7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song Han" userId="80a9d24fded93ad0" providerId="LiveId" clId="{51AA92BF-12D1-4C1F-9B11-DBF82D6CB77E}"/>
    <pc:docChg chg="undo custSel modSld">
      <pc:chgData name="Jinsong Han" userId="80a9d24fded93ad0" providerId="LiveId" clId="{51AA92BF-12D1-4C1F-9B11-DBF82D6CB77E}" dt="2018-10-30T15:21:32.277" v="126" actId="20577"/>
      <pc:docMkLst>
        <pc:docMk/>
      </pc:docMkLst>
      <pc:sldChg chg="modNotesTx">
        <pc:chgData name="Jinsong Han" userId="80a9d24fded93ad0" providerId="LiveId" clId="{51AA92BF-12D1-4C1F-9B11-DBF82D6CB77E}" dt="2018-10-30T14:31:23.177" v="22" actId="6549"/>
        <pc:sldMkLst>
          <pc:docMk/>
          <pc:sldMk cId="1639116266" sldId="268"/>
        </pc:sldMkLst>
      </pc:sldChg>
      <pc:sldChg chg="modNotesTx">
        <pc:chgData name="Jinsong Han" userId="80a9d24fded93ad0" providerId="LiveId" clId="{51AA92BF-12D1-4C1F-9B11-DBF82D6CB77E}" dt="2018-10-30T14:33:33.143" v="60" actId="20577"/>
        <pc:sldMkLst>
          <pc:docMk/>
          <pc:sldMk cId="3587394090" sldId="269"/>
        </pc:sldMkLst>
      </pc:sldChg>
      <pc:sldChg chg="modNotesTx">
        <pc:chgData name="Jinsong Han" userId="80a9d24fded93ad0" providerId="LiveId" clId="{51AA92BF-12D1-4C1F-9B11-DBF82D6CB77E}" dt="2018-10-30T14:36:30.804" v="65" actId="20577"/>
        <pc:sldMkLst>
          <pc:docMk/>
          <pc:sldMk cId="2024366884" sldId="270"/>
        </pc:sldMkLst>
      </pc:sldChg>
      <pc:sldChg chg="modSp modNotesTx">
        <pc:chgData name="Jinsong Han" userId="80a9d24fded93ad0" providerId="LiveId" clId="{51AA92BF-12D1-4C1F-9B11-DBF82D6CB77E}" dt="2018-10-30T13:15:48.778" v="20" actId="20577"/>
        <pc:sldMkLst>
          <pc:docMk/>
          <pc:sldMk cId="1908639919" sldId="271"/>
        </pc:sldMkLst>
        <pc:spChg chg="mod">
          <ac:chgData name="Jinsong Han" userId="80a9d24fded93ad0" providerId="LiveId" clId="{51AA92BF-12D1-4C1F-9B11-DBF82D6CB77E}" dt="2018-10-30T13:09:27.953" v="0" actId="313"/>
          <ac:spMkLst>
            <pc:docMk/>
            <pc:sldMk cId="1908639919" sldId="271"/>
            <ac:spMk id="3" creationId="{00000000-0000-0000-0000-000000000000}"/>
          </ac:spMkLst>
        </pc:spChg>
      </pc:sldChg>
      <pc:sldChg chg="modNotesTx">
        <pc:chgData name="Jinsong Han" userId="80a9d24fded93ad0" providerId="LiveId" clId="{51AA92BF-12D1-4C1F-9B11-DBF82D6CB77E}" dt="2018-10-30T14:41:14.283" v="73" actId="20577"/>
        <pc:sldMkLst>
          <pc:docMk/>
          <pc:sldMk cId="2686750" sldId="272"/>
        </pc:sldMkLst>
      </pc:sldChg>
      <pc:sldChg chg="modNotesTx">
        <pc:chgData name="Jinsong Han" userId="80a9d24fded93ad0" providerId="LiveId" clId="{51AA92BF-12D1-4C1F-9B11-DBF82D6CB77E}" dt="2018-10-30T15:21:32.277" v="126" actId="20577"/>
        <pc:sldMkLst>
          <pc:docMk/>
          <pc:sldMk cId="2252698289"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11/13/2019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322656-8894-1544-92AA-01B3CF5E6182}" type="slidenum">
              <a:rPr lang="en-US" smtClean="0"/>
              <a:pPr/>
              <a:t>10</a:t>
            </a:fld>
            <a:endParaRPr lang="en-US" dirty="0"/>
          </a:p>
        </p:txBody>
      </p:sp>
    </p:spTree>
    <p:extLst>
      <p:ext uri="{BB962C8B-B14F-4D97-AF65-F5344CB8AC3E}">
        <p14:creationId xmlns:p14="http://schemas.microsoft.com/office/powerpoint/2010/main" val="3914408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charset="0"/>
                <a:cs typeface="Georgia"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charset="0"/>
                <a:ea typeface="Arial" charset="0"/>
                <a:cs typeface="Arial" charset="0"/>
              </a:defRPr>
            </a:lvl1pPr>
            <a:lvl2pPr marL="800100" indent="-342900">
              <a:lnSpc>
                <a:spcPct val="100000"/>
              </a:lnSpc>
              <a:buClr>
                <a:srgbClr val="005BBB"/>
              </a:buClr>
              <a:buFont typeface="Arial" panose="020B0604020202020204" pitchFamily="34"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5494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charset="0"/>
              <a:buChar char="•"/>
              <a:tabLst/>
              <a:defRPr sz="2400" b="0" i="0" spc="-50" baseline="0">
                <a:solidFill>
                  <a:srgbClr val="000000"/>
                </a:solidFill>
                <a:latin typeface="Arial" charset="0"/>
                <a:ea typeface="Arial" charset="0"/>
                <a:cs typeface="Arial" charset="0"/>
              </a:defRPr>
            </a:lvl1pPr>
            <a:lvl2pPr marL="800089" indent="-342900">
              <a:buFont typeface="Arial" panose="020B0604020202020204" pitchFamily="34" charset="0"/>
              <a:buChar char="−"/>
              <a:defRPr sz="2000">
                <a:solidFill>
                  <a:schemeClr val="tx1"/>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a:spLocks/>
          </p:cNvSpPr>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5" name="Picture 2" descr="“computer science zhejiang university logo”的图片搜索结果"/>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charset="0"/>
                <a:cs typeface="Georgia"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7"/>
          <a:stretch>
            <a:fillRect/>
          </a:stretch>
        </p:blipFill>
        <p:spPr>
          <a:xfrm>
            <a:off x="3050" y="851445"/>
            <a:ext cx="11387761" cy="208950"/>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908" r:id="rId1"/>
    <p:sldLayoutId id="2147483898" r:id="rId2"/>
    <p:sldLayoutId id="2147483907" r:id="rId3"/>
  </p:sldLayoutIdLst>
  <p:hf hdr="0" dt="0"/>
  <p:txStyles>
    <p:titleStyle>
      <a:lvl1pPr algn="l" defTabSz="914400" rtl="0" eaLnBrk="1" latinLnBrk="0" hangingPunct="1">
        <a:lnSpc>
          <a:spcPct val="90000"/>
        </a:lnSpc>
        <a:spcBef>
          <a:spcPct val="0"/>
        </a:spcBef>
        <a:buNone/>
        <a:defRPr sz="3200" b="0" kern="1200">
          <a:solidFill>
            <a:schemeClr val="tx2"/>
          </a:solidFill>
          <a:latin typeface="+mj-lt"/>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sz="20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8367" y="3968497"/>
            <a:ext cx="7746724" cy="1416304"/>
          </a:xfrm>
        </p:spPr>
        <p:txBody>
          <a:bodyPr/>
          <a:lstStyle/>
          <a:p>
            <a:pPr>
              <a:lnSpc>
                <a:spcPct val="150000"/>
              </a:lnSpc>
            </a:pPr>
            <a:r>
              <a:rPr lang="zh-CN" altLang="en-US" dirty="0">
                <a:solidFill>
                  <a:schemeClr val="tx1"/>
                </a:solidFill>
              </a:rPr>
              <a:t>杨博麟</a:t>
            </a:r>
            <a:endParaRPr lang="en-US" altLang="zh-CN" dirty="0">
              <a:solidFill>
                <a:schemeClr val="tx1"/>
              </a:solidFill>
            </a:endParaRPr>
          </a:p>
          <a:p>
            <a:pPr>
              <a:lnSpc>
                <a:spcPct val="150000"/>
              </a:lnSpc>
            </a:pPr>
            <a:endParaRPr lang="en-US" dirty="0">
              <a:solidFill>
                <a:schemeClr val="tx1"/>
              </a:solidFill>
            </a:endParaRPr>
          </a:p>
        </p:txBody>
      </p:sp>
      <p:sp>
        <p:nvSpPr>
          <p:cNvPr id="3" name="Title 2"/>
          <p:cNvSpPr>
            <a:spLocks noGrp="1"/>
          </p:cNvSpPr>
          <p:nvPr>
            <p:ph type="ctrTitle"/>
          </p:nvPr>
        </p:nvSpPr>
        <p:spPr/>
        <p:txBody>
          <a:bodyPr/>
          <a:lstStyle/>
          <a:p>
            <a:r>
              <a:rPr lang="en-US" altLang="zh-CN" sz="4800" dirty="0"/>
              <a:t>TANGRAM</a:t>
            </a:r>
            <a:r>
              <a:rPr lang="zh-CN" altLang="en-US" sz="4800" dirty="0"/>
              <a:t>实现与优化</a:t>
            </a:r>
            <a:r>
              <a:rPr lang="en-US" altLang="zh-CN" sz="4800" dirty="0"/>
              <a:t>	</a:t>
            </a:r>
            <a:endParaRPr lang="en-US" sz="4800" dirty="0"/>
          </a:p>
        </p:txBody>
      </p:sp>
    </p:spTree>
    <p:extLst>
      <p:ext uri="{BB962C8B-B14F-4D97-AF65-F5344CB8AC3E}">
        <p14:creationId xmlns:p14="http://schemas.microsoft.com/office/powerpoint/2010/main" val="425221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3B3B95-8443-4EC2-9F13-E699E15BB421}"/>
              </a:ext>
            </a:extLst>
          </p:cNvPr>
          <p:cNvSpPr>
            <a:spLocks noGrp="1"/>
          </p:cNvSpPr>
          <p:nvPr>
            <p:ph sz="quarter" idx="10"/>
          </p:nvPr>
        </p:nvSpPr>
        <p:spPr>
          <a:xfrm>
            <a:off x="566928" y="1838575"/>
            <a:ext cx="10515600" cy="3848100"/>
          </a:xfrm>
        </p:spPr>
        <p:txBody>
          <a:bodyPr/>
          <a:lstStyle/>
          <a:p>
            <a:r>
              <a:rPr lang="zh-CN" altLang="en-US" dirty="0"/>
              <a:t>实现第一个版本</a:t>
            </a:r>
            <a:r>
              <a:rPr lang="en-US" altLang="zh-CN" dirty="0"/>
              <a:t>128-128</a:t>
            </a:r>
            <a:r>
              <a:rPr lang="zh-CN" altLang="en-US" dirty="0"/>
              <a:t>时，没有出现太多问题，调试过程中输出不对的情况通过利用源码将中间变量打印出来对照排除了错误。</a:t>
            </a:r>
            <a:endParaRPr lang="en-US" altLang="zh-CN" dirty="0"/>
          </a:p>
          <a:p>
            <a:r>
              <a:rPr lang="zh-CN" altLang="en-US" dirty="0"/>
              <a:t>在实现</a:t>
            </a:r>
            <a:r>
              <a:rPr lang="en-US" altLang="zh-CN" dirty="0"/>
              <a:t>128-256</a:t>
            </a:r>
            <a:r>
              <a:rPr lang="zh-CN" altLang="en-US" dirty="0"/>
              <a:t>时，由于没有注意文档描述的原因出现一些问题。</a:t>
            </a:r>
            <a:endParaRPr lang="en-US" altLang="zh-CN" dirty="0"/>
          </a:p>
          <a:p>
            <a:endParaRPr lang="en-US" altLang="zh-CN" dirty="0"/>
          </a:p>
          <a:p>
            <a:pPr marL="0" indent="0">
              <a:buNone/>
            </a:pPr>
            <a:endParaRPr lang="en-US" altLang="zh-CN" dirty="0"/>
          </a:p>
          <a:p>
            <a:r>
              <a:rPr lang="zh-CN" altLang="en-US" dirty="0"/>
              <a:t>在</a:t>
            </a:r>
            <a:r>
              <a:rPr lang="en-US" altLang="zh-CN" dirty="0"/>
              <a:t>128-128</a:t>
            </a:r>
            <a:r>
              <a:rPr lang="zh-CN" altLang="en-US" dirty="0"/>
              <a:t>中有上述描述，类似小端模式。在</a:t>
            </a:r>
            <a:r>
              <a:rPr lang="en-US" altLang="zh-CN" dirty="0"/>
              <a:t>128-256</a:t>
            </a:r>
            <a:r>
              <a:rPr lang="zh-CN" altLang="en-US" dirty="0"/>
              <a:t>的密钥扩展函数中</a:t>
            </a:r>
          </a:p>
        </p:txBody>
      </p:sp>
      <p:sp>
        <p:nvSpPr>
          <p:cNvPr id="3" name="标题 2">
            <a:extLst>
              <a:ext uri="{FF2B5EF4-FFF2-40B4-BE49-F238E27FC236}">
                <a16:creationId xmlns:a16="http://schemas.microsoft.com/office/drawing/2014/main" id="{27D80640-AD0F-40CC-A8F9-46AC05E4DDE4}"/>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F298BB14-7E34-4007-A0A8-61606C5E9996}"/>
              </a:ext>
            </a:extLst>
          </p:cNvPr>
          <p:cNvPicPr>
            <a:picLocks noChangeAspect="1"/>
          </p:cNvPicPr>
          <p:nvPr/>
        </p:nvPicPr>
        <p:blipFill rotWithShape="1">
          <a:blip r:embed="rId3"/>
          <a:srcRect b="29462"/>
          <a:stretch/>
        </p:blipFill>
        <p:spPr>
          <a:xfrm>
            <a:off x="566928" y="3087724"/>
            <a:ext cx="10515600" cy="868430"/>
          </a:xfrm>
          <a:prstGeom prst="rect">
            <a:avLst/>
          </a:prstGeom>
        </p:spPr>
      </p:pic>
      <p:pic>
        <p:nvPicPr>
          <p:cNvPr id="7" name="图片 6">
            <a:extLst>
              <a:ext uri="{FF2B5EF4-FFF2-40B4-BE49-F238E27FC236}">
                <a16:creationId xmlns:a16="http://schemas.microsoft.com/office/drawing/2014/main" id="{DACD17EC-5DB4-4152-BECB-86FB37BAF9E4}"/>
              </a:ext>
            </a:extLst>
          </p:cNvPr>
          <p:cNvPicPr>
            <a:picLocks noChangeAspect="1"/>
          </p:cNvPicPr>
          <p:nvPr/>
        </p:nvPicPr>
        <p:blipFill>
          <a:blip r:embed="rId4"/>
          <a:stretch>
            <a:fillRect/>
          </a:stretch>
        </p:blipFill>
        <p:spPr>
          <a:xfrm>
            <a:off x="566928" y="4770365"/>
            <a:ext cx="7451834" cy="1763721"/>
          </a:xfrm>
          <a:prstGeom prst="rect">
            <a:avLst/>
          </a:prstGeom>
        </p:spPr>
      </p:pic>
    </p:spTree>
    <p:extLst>
      <p:ext uri="{BB962C8B-B14F-4D97-AF65-F5344CB8AC3E}">
        <p14:creationId xmlns:p14="http://schemas.microsoft.com/office/powerpoint/2010/main" val="41435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E7EB45-1F76-4CA2-B0A6-D9CDC3DBA856}"/>
              </a:ext>
            </a:extLst>
          </p:cNvPr>
          <p:cNvSpPr>
            <a:spLocks noGrp="1"/>
          </p:cNvSpPr>
          <p:nvPr>
            <p:ph sz="quarter" idx="10"/>
          </p:nvPr>
        </p:nvSpPr>
        <p:spPr/>
        <p:txBody>
          <a:bodyPr/>
          <a:lstStyle/>
          <a:p>
            <a:r>
              <a:rPr lang="zh-CN" altLang="en-US" dirty="0"/>
              <a:t>故在</a:t>
            </a:r>
            <a:r>
              <a:rPr lang="en-US" altLang="zh-CN" dirty="0"/>
              <a:t>128-256</a:t>
            </a:r>
            <a:r>
              <a:rPr lang="zh-CN" altLang="en-US" dirty="0"/>
              <a:t>实现中，其实是用输入密钥的后半部分作为初始密钥。</a:t>
            </a:r>
            <a:endParaRPr lang="en-US" altLang="zh-CN" dirty="0"/>
          </a:p>
          <a:p>
            <a:r>
              <a:rPr lang="zh-CN" altLang="en-US" dirty="0"/>
              <a:t>主要遇到的问题在实现</a:t>
            </a:r>
            <a:r>
              <a:rPr lang="en-US" altLang="zh-CN" dirty="0"/>
              <a:t>256-256</a:t>
            </a:r>
            <a:r>
              <a:rPr lang="zh-CN" altLang="en-US" dirty="0"/>
              <a:t>过程中</a:t>
            </a:r>
            <a:endParaRPr lang="en-US" altLang="zh-CN" dirty="0"/>
          </a:p>
          <a:p>
            <a:r>
              <a:rPr lang="zh-CN" altLang="en-US" dirty="0"/>
              <a:t>由于</a:t>
            </a:r>
            <a:r>
              <a:rPr lang="en-US" altLang="zh-CN" dirty="0"/>
              <a:t>TANGRAM</a:t>
            </a:r>
            <a:r>
              <a:rPr lang="zh-CN" altLang="en-US" dirty="0"/>
              <a:t>实现主要针对</a:t>
            </a:r>
            <a:r>
              <a:rPr lang="en-US" altLang="zh-CN" dirty="0"/>
              <a:t>32/64</a:t>
            </a:r>
            <a:r>
              <a:rPr lang="zh-CN" altLang="en-US" dirty="0"/>
              <a:t>比特数。</a:t>
            </a:r>
            <a:br>
              <a:rPr lang="en-US" altLang="zh-CN" dirty="0"/>
            </a:br>
            <a:r>
              <a:rPr lang="zh-CN" altLang="en-US" dirty="0"/>
              <a:t>在</a:t>
            </a:r>
            <a:r>
              <a:rPr lang="en-US" altLang="zh-CN" dirty="0"/>
              <a:t>TANGRAM-128</a:t>
            </a:r>
            <a:r>
              <a:rPr lang="zh-CN" altLang="en-US" dirty="0"/>
              <a:t>中，采用将输入的</a:t>
            </a:r>
            <a:r>
              <a:rPr lang="en-US" altLang="zh-CN" dirty="0"/>
              <a:t>unsigned char </a:t>
            </a:r>
            <a:r>
              <a:rPr lang="zh-CN" altLang="en-US" dirty="0"/>
              <a:t>数据移位异或得到</a:t>
            </a:r>
            <a:r>
              <a:rPr lang="en-US" altLang="zh-CN" dirty="0"/>
              <a:t>32</a:t>
            </a:r>
            <a:r>
              <a:rPr lang="zh-CN" altLang="en-US" dirty="0"/>
              <a:t>比特数。（此处可待优化）</a:t>
            </a:r>
            <a:endParaRPr lang="en-US" altLang="zh-CN" dirty="0"/>
          </a:p>
          <a:p>
            <a:endParaRPr lang="en-US" altLang="zh-CN" dirty="0"/>
          </a:p>
          <a:p>
            <a:r>
              <a:rPr lang="zh-CN" altLang="en-US" dirty="0"/>
              <a:t>然而在</a:t>
            </a:r>
            <a:r>
              <a:rPr lang="en-US" altLang="zh-CN" dirty="0"/>
              <a:t>TANGRAM-256</a:t>
            </a:r>
            <a:r>
              <a:rPr lang="zh-CN" altLang="en-US" dirty="0"/>
              <a:t>中，同样的拼接会产生错误输出。经查找可能是由于“</a:t>
            </a:r>
            <a:r>
              <a:rPr lang="en-US" altLang="zh-CN" dirty="0"/>
              <a:t>&lt;&lt;</a:t>
            </a:r>
            <a:r>
              <a:rPr lang="zh-CN" altLang="en-US" dirty="0"/>
              <a:t>”移位符对</a:t>
            </a:r>
            <a:r>
              <a:rPr lang="en-US" altLang="zh-CN" dirty="0"/>
              <a:t>32</a:t>
            </a:r>
            <a:r>
              <a:rPr lang="zh-CN" altLang="en-US" dirty="0"/>
              <a:t>位以上的数据移位的时候会有不确定的结果产生。</a:t>
            </a:r>
            <a:endParaRPr lang="en-US" altLang="zh-CN" dirty="0"/>
          </a:p>
          <a:p>
            <a:r>
              <a:rPr lang="en-US" altLang="zh-CN" dirty="0" err="1"/>
              <a:t>Shiftrow</a:t>
            </a:r>
            <a:r>
              <a:rPr lang="en-US" altLang="zh-CN" dirty="0"/>
              <a:t> </a:t>
            </a:r>
            <a:r>
              <a:rPr lang="zh-CN" altLang="en-US" dirty="0"/>
              <a:t>操作中同样会遇到这个问题</a:t>
            </a:r>
          </a:p>
        </p:txBody>
      </p:sp>
      <p:sp>
        <p:nvSpPr>
          <p:cNvPr id="3" name="标题 2">
            <a:extLst>
              <a:ext uri="{FF2B5EF4-FFF2-40B4-BE49-F238E27FC236}">
                <a16:creationId xmlns:a16="http://schemas.microsoft.com/office/drawing/2014/main" id="{B5D6DEB0-EAED-4CF0-B94B-EA83344FEA5F}"/>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01E87A9D-CA95-4DBA-9650-FAB57C172837}"/>
              </a:ext>
            </a:extLst>
          </p:cNvPr>
          <p:cNvPicPr>
            <a:picLocks noChangeAspect="1"/>
          </p:cNvPicPr>
          <p:nvPr/>
        </p:nvPicPr>
        <p:blipFill>
          <a:blip r:embed="rId2"/>
          <a:stretch>
            <a:fillRect/>
          </a:stretch>
        </p:blipFill>
        <p:spPr>
          <a:xfrm>
            <a:off x="224403" y="4488046"/>
            <a:ext cx="11743194" cy="319000"/>
          </a:xfrm>
          <a:prstGeom prst="rect">
            <a:avLst/>
          </a:prstGeom>
        </p:spPr>
      </p:pic>
    </p:spTree>
    <p:extLst>
      <p:ext uri="{BB962C8B-B14F-4D97-AF65-F5344CB8AC3E}">
        <p14:creationId xmlns:p14="http://schemas.microsoft.com/office/powerpoint/2010/main" val="21811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6544D2-C6DF-42E7-9472-0393C6BD6FCC}"/>
              </a:ext>
            </a:extLst>
          </p:cNvPr>
          <p:cNvSpPr>
            <a:spLocks noGrp="1"/>
          </p:cNvSpPr>
          <p:nvPr>
            <p:ph sz="quarter" idx="10"/>
          </p:nvPr>
        </p:nvSpPr>
        <p:spPr/>
        <p:txBody>
          <a:bodyPr/>
          <a:lstStyle/>
          <a:p>
            <a:r>
              <a:rPr lang="zh-CN" altLang="en-US" dirty="0"/>
              <a:t>改进直接采用寻址的方式获取</a:t>
            </a:r>
            <a:r>
              <a:rPr lang="en-US" altLang="zh-CN" dirty="0"/>
              <a:t>64</a:t>
            </a:r>
            <a:r>
              <a:rPr lang="zh-CN" altLang="en-US" dirty="0"/>
              <a:t>比特数</a:t>
            </a:r>
            <a:endParaRPr lang="en-US" altLang="zh-CN" dirty="0"/>
          </a:p>
          <a:p>
            <a:endParaRPr lang="zh-CN" altLang="en-US" dirty="0"/>
          </a:p>
        </p:txBody>
      </p:sp>
      <p:sp>
        <p:nvSpPr>
          <p:cNvPr id="3" name="标题 2">
            <a:extLst>
              <a:ext uri="{FF2B5EF4-FFF2-40B4-BE49-F238E27FC236}">
                <a16:creationId xmlns:a16="http://schemas.microsoft.com/office/drawing/2014/main" id="{1DBB8935-BDEC-4B60-A48C-C1199853E99D}"/>
              </a:ext>
            </a:extLst>
          </p:cNvPr>
          <p:cNvSpPr>
            <a:spLocks noGrp="1"/>
          </p:cNvSpPr>
          <p:nvPr>
            <p:ph type="title"/>
          </p:nvPr>
        </p:nvSpPr>
        <p:spPr/>
        <p:txBody>
          <a:bodyPr/>
          <a:lstStyle/>
          <a:p>
            <a:r>
              <a:rPr lang="zh-CN" altLang="en-US" dirty="0"/>
              <a:t>实现过程中的问题</a:t>
            </a:r>
          </a:p>
        </p:txBody>
      </p:sp>
      <p:pic>
        <p:nvPicPr>
          <p:cNvPr id="4" name="图片 3">
            <a:extLst>
              <a:ext uri="{FF2B5EF4-FFF2-40B4-BE49-F238E27FC236}">
                <a16:creationId xmlns:a16="http://schemas.microsoft.com/office/drawing/2014/main" id="{DFE7C925-CD10-4D77-BF2E-73677B91D5D8}"/>
              </a:ext>
            </a:extLst>
          </p:cNvPr>
          <p:cNvPicPr>
            <a:picLocks noChangeAspect="1"/>
          </p:cNvPicPr>
          <p:nvPr/>
        </p:nvPicPr>
        <p:blipFill>
          <a:blip r:embed="rId2"/>
          <a:stretch>
            <a:fillRect/>
          </a:stretch>
        </p:blipFill>
        <p:spPr>
          <a:xfrm>
            <a:off x="827114" y="2752065"/>
            <a:ext cx="5560009" cy="2114226"/>
          </a:xfrm>
          <a:prstGeom prst="rect">
            <a:avLst/>
          </a:prstGeom>
        </p:spPr>
      </p:pic>
    </p:spTree>
    <p:extLst>
      <p:ext uri="{BB962C8B-B14F-4D97-AF65-F5344CB8AC3E}">
        <p14:creationId xmlns:p14="http://schemas.microsoft.com/office/powerpoint/2010/main" val="418626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B8D7B0-42C3-45E0-9AFD-F5D5A64514BD}"/>
              </a:ext>
            </a:extLst>
          </p:cNvPr>
          <p:cNvSpPr>
            <a:spLocks noGrp="1"/>
          </p:cNvSpPr>
          <p:nvPr>
            <p:ph sz="quarter" idx="10"/>
          </p:nvPr>
        </p:nvSpPr>
        <p:spPr/>
        <p:txBody>
          <a:bodyPr/>
          <a:lstStyle/>
          <a:p>
            <a:r>
              <a:rPr lang="zh-CN" altLang="en-US" dirty="0"/>
              <a:t>算法本身将查表操作优化为逻辑运算操作</a:t>
            </a:r>
            <a:endParaRPr lang="en-US" altLang="zh-CN" dirty="0"/>
          </a:p>
          <a:p>
            <a:r>
              <a:rPr lang="zh-CN" altLang="en-US" dirty="0"/>
              <a:t>所有的密码状态和秘钥，都尽量指针（地址）传递，尽量少用临时变量传递密码状态和秘钥</a:t>
            </a:r>
            <a:endParaRPr lang="en-US" altLang="zh-CN" dirty="0"/>
          </a:p>
          <a:p>
            <a:endParaRPr lang="en-US" altLang="zh-CN" dirty="0"/>
          </a:p>
          <a:p>
            <a:r>
              <a:rPr lang="zh-CN" altLang="en-US" dirty="0"/>
              <a:t>（分工合作，后续优化部分由熊佳明同学担任）</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393AA416-341A-4DFE-94A6-FB698946C8D6}"/>
              </a:ext>
            </a:extLst>
          </p:cNvPr>
          <p:cNvSpPr>
            <a:spLocks noGrp="1"/>
          </p:cNvSpPr>
          <p:nvPr>
            <p:ph type="title"/>
          </p:nvPr>
        </p:nvSpPr>
        <p:spPr/>
        <p:txBody>
          <a:bodyPr/>
          <a:lstStyle/>
          <a:p>
            <a:r>
              <a:rPr lang="zh-CN" altLang="en-US" dirty="0"/>
              <a:t>优化</a:t>
            </a:r>
          </a:p>
        </p:txBody>
      </p:sp>
    </p:spTree>
    <p:extLst>
      <p:ext uri="{BB962C8B-B14F-4D97-AF65-F5344CB8AC3E}">
        <p14:creationId xmlns:p14="http://schemas.microsoft.com/office/powerpoint/2010/main" val="2714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ADE950-4238-4C8B-971C-B55C9971197C}"/>
              </a:ext>
            </a:extLst>
          </p:cNvPr>
          <p:cNvSpPr>
            <a:spLocks noGrp="1"/>
          </p:cNvSpPr>
          <p:nvPr>
            <p:ph sz="quarter" idx="10"/>
          </p:nvPr>
        </p:nvSpPr>
        <p:spPr/>
        <p:txBody>
          <a:bodyPr/>
          <a:lstStyle/>
          <a:p>
            <a:r>
              <a:rPr lang="zh-CN" altLang="en-US" dirty="0"/>
              <a:t>实现</a:t>
            </a:r>
            <a:endParaRPr lang="en-US" altLang="zh-CN" dirty="0"/>
          </a:p>
          <a:p>
            <a:r>
              <a:rPr lang="zh-CN" altLang="en-US" dirty="0"/>
              <a:t>问题</a:t>
            </a:r>
            <a:endParaRPr lang="en-US" altLang="zh-CN" dirty="0"/>
          </a:p>
          <a:p>
            <a:r>
              <a:rPr lang="zh-CN" altLang="en-US" dirty="0"/>
              <a:t>优化</a:t>
            </a:r>
          </a:p>
        </p:txBody>
      </p:sp>
      <p:sp>
        <p:nvSpPr>
          <p:cNvPr id="3" name="标题 2">
            <a:extLst>
              <a:ext uri="{FF2B5EF4-FFF2-40B4-BE49-F238E27FC236}">
                <a16:creationId xmlns:a16="http://schemas.microsoft.com/office/drawing/2014/main" id="{6337F567-FFDE-47AA-A0A8-8764DC85E4B0}"/>
              </a:ext>
            </a:extLst>
          </p:cNvPr>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368624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8816D6-3362-46A8-8318-609A3523CA45}"/>
              </a:ext>
            </a:extLst>
          </p:cNvPr>
          <p:cNvSpPr>
            <a:spLocks noGrp="1"/>
          </p:cNvSpPr>
          <p:nvPr>
            <p:ph sz="quarter" idx="10"/>
          </p:nvPr>
        </p:nvSpPr>
        <p:spPr>
          <a:xfrm>
            <a:off x="440804" y="1407650"/>
            <a:ext cx="10515600" cy="4383550"/>
          </a:xfrm>
        </p:spPr>
        <p:txBody>
          <a:bodyPr/>
          <a:lstStyle/>
          <a:p>
            <a:pPr>
              <a:lnSpc>
                <a:spcPct val="150000"/>
              </a:lnSpc>
            </a:pPr>
            <a:r>
              <a:rPr lang="zh-CN" altLang="en-US" dirty="0"/>
              <a:t>概述</a:t>
            </a:r>
            <a:endParaRPr lang="en-US" altLang="zh-CN" dirty="0"/>
          </a:p>
          <a:p>
            <a:pPr>
              <a:lnSpc>
                <a:spcPct val="150000"/>
              </a:lnSpc>
            </a:pPr>
            <a:r>
              <a:rPr lang="en-US" altLang="zh-CN" dirty="0"/>
              <a:t>TANGRAM </a:t>
            </a:r>
            <a:r>
              <a:rPr lang="zh-CN" altLang="en-US" dirty="0"/>
              <a:t>，</a:t>
            </a:r>
            <a:r>
              <a:rPr lang="en-US" altLang="zh-CN" dirty="0" err="1"/>
              <a:t>迭代型分组密码算法，其分组长度</a:t>
            </a:r>
            <a:r>
              <a:rPr lang="en-US" altLang="zh-CN" dirty="0"/>
              <a:t>/密钥长度分别为 128/128、128/256 和 256/256 </a:t>
            </a:r>
            <a:r>
              <a:rPr lang="en-US" altLang="zh-CN" dirty="0" err="1"/>
              <a:t>比特</a:t>
            </a:r>
            <a:r>
              <a:rPr lang="zh-CN" altLang="en-US" dirty="0"/>
              <a:t>。</a:t>
            </a:r>
            <a:endParaRPr lang="en-US" altLang="zh-CN" dirty="0"/>
          </a:p>
          <a:p>
            <a:pPr>
              <a:lnSpc>
                <a:spcPct val="150000"/>
              </a:lnSpc>
            </a:pPr>
            <a:r>
              <a:rPr lang="en-US" altLang="zh-CN" dirty="0"/>
              <a:t>TANGRAM</a:t>
            </a:r>
            <a:r>
              <a:rPr lang="zh-CN" altLang="en-US" dirty="0"/>
              <a:t>算法的主要设计思想是采用</a:t>
            </a:r>
            <a:r>
              <a:rPr lang="zh-CN" altLang="en-US" dirty="0">
                <a:solidFill>
                  <a:srgbClr val="FF0000"/>
                </a:solidFill>
              </a:rPr>
              <a:t>比特切片方法</a:t>
            </a:r>
            <a:r>
              <a:rPr lang="zh-CN" altLang="en-US" dirty="0"/>
              <a:t>来设计适合多个软硬件平台的系列分组密码。</a:t>
            </a:r>
            <a:endParaRPr lang="en-US" altLang="zh-CN" dirty="0"/>
          </a:p>
          <a:p>
            <a:pPr>
              <a:lnSpc>
                <a:spcPct val="150000"/>
              </a:lnSpc>
            </a:pPr>
            <a:r>
              <a:rPr lang="en-US" altLang="zh-CN" dirty="0"/>
              <a:t>TANGRAM 的整体结构为 SP 网络（Substitution-Permutation  network），128 比特的加密状态用一个4 × 32的矩形比特阵列描述，256 </a:t>
            </a:r>
            <a:r>
              <a:rPr lang="en-US" altLang="zh-CN" dirty="0" err="1"/>
              <a:t>比特的加密状态用一个</a:t>
            </a:r>
            <a:r>
              <a:rPr lang="en-US" altLang="zh-CN" dirty="0"/>
              <a:t> 4 × 64 的矩形比特阵列描述。</a:t>
            </a:r>
            <a:endParaRPr lang="zh-CN" altLang="zh-CN" dirty="0"/>
          </a:p>
          <a:p>
            <a:endParaRPr lang="zh-CN" altLang="en-US" dirty="0"/>
          </a:p>
        </p:txBody>
      </p:sp>
      <p:sp>
        <p:nvSpPr>
          <p:cNvPr id="3" name="标题 2">
            <a:extLst>
              <a:ext uri="{FF2B5EF4-FFF2-40B4-BE49-F238E27FC236}">
                <a16:creationId xmlns:a16="http://schemas.microsoft.com/office/drawing/2014/main" id="{67FD4A20-BAF2-4AE3-A257-2382BFC0A0CB}"/>
              </a:ext>
            </a:extLst>
          </p:cNvPr>
          <p:cNvSpPr>
            <a:spLocks noGrp="1"/>
          </p:cNvSpPr>
          <p:nvPr>
            <p:ph type="title"/>
          </p:nvPr>
        </p:nvSpPr>
        <p:spPr>
          <a:xfrm>
            <a:off x="566928" y="973435"/>
            <a:ext cx="10515600" cy="868430"/>
          </a:xfrm>
        </p:spPr>
        <p:txBody>
          <a:bodyPr/>
          <a:lstStyle/>
          <a:p>
            <a:r>
              <a:rPr lang="zh-CN" altLang="en-US" dirty="0"/>
              <a:t>实现</a:t>
            </a:r>
          </a:p>
        </p:txBody>
      </p:sp>
    </p:spTree>
    <p:extLst>
      <p:ext uri="{BB962C8B-B14F-4D97-AF65-F5344CB8AC3E}">
        <p14:creationId xmlns:p14="http://schemas.microsoft.com/office/powerpoint/2010/main" val="276313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E7CEC-2249-49D8-BF2C-EE7FA5940470}"/>
              </a:ext>
            </a:extLst>
          </p:cNvPr>
          <p:cNvSpPr>
            <a:spLocks noGrp="1"/>
          </p:cNvSpPr>
          <p:nvPr>
            <p:ph sz="quarter" idx="10"/>
          </p:nvPr>
        </p:nvSpPr>
        <p:spPr/>
        <p:txBody>
          <a:bodyPr/>
          <a:lstStyle/>
          <a:p>
            <a:pPr>
              <a:lnSpc>
                <a:spcPct val="150000"/>
              </a:lnSpc>
            </a:pPr>
            <a:r>
              <a:rPr lang="zh-CN" altLang="en-US" dirty="0"/>
              <a:t>简单概括说明文档中对比特切片的定义：</a:t>
            </a:r>
            <a:endParaRPr lang="en-US" altLang="zh-CN" dirty="0"/>
          </a:p>
          <a:p>
            <a:pPr>
              <a:lnSpc>
                <a:spcPct val="150000"/>
              </a:lnSpc>
            </a:pPr>
            <a:r>
              <a:rPr lang="zh-CN" altLang="en-US" dirty="0"/>
              <a:t>模拟硬件实现的过程，将</a:t>
            </a:r>
            <a:r>
              <a:rPr lang="en-US" altLang="zh-CN" dirty="0"/>
              <a:t>S</a:t>
            </a:r>
            <a:r>
              <a:rPr lang="zh-CN" altLang="en-US" dirty="0"/>
              <a:t>盒查表操作用基于比特的逻辑指令操作替代</a:t>
            </a:r>
            <a:endParaRPr lang="en-US" altLang="zh-CN" dirty="0"/>
          </a:p>
          <a:p>
            <a:pPr>
              <a:lnSpc>
                <a:spcPct val="150000"/>
              </a:lnSpc>
            </a:pPr>
            <a:r>
              <a:rPr lang="zh-CN" altLang="en-US" dirty="0"/>
              <a:t>将</a:t>
            </a:r>
            <a:r>
              <a:rPr lang="en-US" altLang="zh-CN" dirty="0"/>
              <a:t>32</a:t>
            </a:r>
            <a:r>
              <a:rPr lang="zh-CN" altLang="en-US" dirty="0"/>
              <a:t>或</a:t>
            </a:r>
            <a:r>
              <a:rPr lang="en-US" altLang="zh-CN" dirty="0"/>
              <a:t>64</a:t>
            </a:r>
            <a:r>
              <a:rPr lang="zh-CN" altLang="en-US" dirty="0"/>
              <a:t>次查表操作替代为</a:t>
            </a:r>
            <a:r>
              <a:rPr lang="en-US" altLang="zh-CN" dirty="0"/>
              <a:t>12</a:t>
            </a:r>
            <a:r>
              <a:rPr lang="zh-CN" altLang="en-US" dirty="0"/>
              <a:t>次对</a:t>
            </a:r>
            <a:r>
              <a:rPr lang="en-US" altLang="zh-CN" dirty="0"/>
              <a:t>32</a:t>
            </a:r>
            <a:r>
              <a:rPr lang="zh-CN" altLang="en-US" dirty="0"/>
              <a:t>、</a:t>
            </a:r>
            <a:r>
              <a:rPr lang="en-US" altLang="zh-CN" dirty="0"/>
              <a:t>64</a:t>
            </a:r>
            <a:r>
              <a:rPr lang="zh-CN" altLang="en-US" dirty="0"/>
              <a:t>比特数据的逻辑指令操作</a:t>
            </a:r>
          </a:p>
        </p:txBody>
      </p:sp>
      <p:sp>
        <p:nvSpPr>
          <p:cNvPr id="3" name="标题 2">
            <a:extLst>
              <a:ext uri="{FF2B5EF4-FFF2-40B4-BE49-F238E27FC236}">
                <a16:creationId xmlns:a16="http://schemas.microsoft.com/office/drawing/2014/main" id="{44343968-6A64-46E1-9F68-30A185818D7D}"/>
              </a:ext>
            </a:extLst>
          </p:cNvPr>
          <p:cNvSpPr>
            <a:spLocks noGrp="1"/>
          </p:cNvSpPr>
          <p:nvPr>
            <p:ph type="title"/>
          </p:nvPr>
        </p:nvSpPr>
        <p:spPr/>
        <p:txBody>
          <a:bodyPr/>
          <a:lstStyle/>
          <a:p>
            <a:r>
              <a:rPr lang="zh-CN" altLang="en-US" dirty="0"/>
              <a:t>比特切片</a:t>
            </a:r>
          </a:p>
        </p:txBody>
      </p:sp>
    </p:spTree>
    <p:extLst>
      <p:ext uri="{BB962C8B-B14F-4D97-AF65-F5344CB8AC3E}">
        <p14:creationId xmlns:p14="http://schemas.microsoft.com/office/powerpoint/2010/main" val="93648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D462D2-4AF7-4C25-8330-B8267B9D4F6E}"/>
              </a:ext>
            </a:extLst>
          </p:cNvPr>
          <p:cNvSpPr>
            <a:spLocks noGrp="1"/>
          </p:cNvSpPr>
          <p:nvPr>
            <p:ph sz="quarter" idx="10"/>
          </p:nvPr>
        </p:nvSpPr>
        <p:spPr>
          <a:xfrm>
            <a:off x="566928" y="2185416"/>
            <a:ext cx="3017100" cy="3848100"/>
          </a:xfrm>
        </p:spPr>
        <p:txBody>
          <a:bodyPr/>
          <a:lstStyle/>
          <a:p>
            <a:r>
              <a:rPr lang="en-US" altLang="zh-CN" dirty="0"/>
              <a:t>TANGRAM</a:t>
            </a:r>
            <a:r>
              <a:rPr lang="zh-CN" altLang="en-US" dirty="0"/>
              <a:t>算法，类比</a:t>
            </a:r>
            <a:r>
              <a:rPr lang="en-US" altLang="zh-CN" dirty="0"/>
              <a:t>AES</a:t>
            </a:r>
            <a:r>
              <a:rPr lang="zh-CN" altLang="en-US" dirty="0"/>
              <a:t>，同样包括</a:t>
            </a:r>
            <a:r>
              <a:rPr lang="en-US" altLang="zh-CN" dirty="0" err="1"/>
              <a:t>Addroundkey</a:t>
            </a:r>
            <a:r>
              <a:rPr lang="zh-CN" altLang="en-US" dirty="0"/>
              <a:t>，</a:t>
            </a:r>
            <a:r>
              <a:rPr lang="en-US" altLang="zh-CN" dirty="0" err="1"/>
              <a:t>Subcolumn</a:t>
            </a:r>
            <a:r>
              <a:rPr lang="zh-CN" altLang="en-US" dirty="0"/>
              <a:t>（类比</a:t>
            </a:r>
            <a:r>
              <a:rPr lang="en-US" altLang="zh-CN" dirty="0" err="1"/>
              <a:t>subbytes,mixcolumn</a:t>
            </a:r>
            <a:r>
              <a:rPr lang="zh-CN" altLang="en-US" dirty="0"/>
              <a:t>），</a:t>
            </a:r>
            <a:r>
              <a:rPr lang="en-US" altLang="zh-CN" dirty="0" err="1"/>
              <a:t>Shiftrow</a:t>
            </a:r>
            <a:r>
              <a:rPr lang="zh-CN" altLang="en-US" dirty="0"/>
              <a:t>。</a:t>
            </a:r>
            <a:endParaRPr lang="en-US" altLang="zh-CN" dirty="0"/>
          </a:p>
          <a:p>
            <a:endParaRPr lang="zh-CN" altLang="en-US" dirty="0"/>
          </a:p>
        </p:txBody>
      </p:sp>
      <p:sp>
        <p:nvSpPr>
          <p:cNvPr id="3" name="标题 2">
            <a:extLst>
              <a:ext uri="{FF2B5EF4-FFF2-40B4-BE49-F238E27FC236}">
                <a16:creationId xmlns:a16="http://schemas.microsoft.com/office/drawing/2014/main" id="{463EF874-F250-4A87-830E-750960A5A930}"/>
              </a:ext>
            </a:extLst>
          </p:cNvPr>
          <p:cNvSpPr>
            <a:spLocks noGrp="1"/>
          </p:cNvSpPr>
          <p:nvPr>
            <p:ph type="title"/>
          </p:nvPr>
        </p:nvSpPr>
        <p:spPr/>
        <p:txBody>
          <a:bodyPr/>
          <a:lstStyle/>
          <a:p>
            <a:r>
              <a:rPr lang="zh-CN" altLang="en-US" dirty="0"/>
              <a:t>算法简介</a:t>
            </a:r>
          </a:p>
        </p:txBody>
      </p:sp>
      <p:pic>
        <p:nvPicPr>
          <p:cNvPr id="5" name="图片 4">
            <a:extLst>
              <a:ext uri="{FF2B5EF4-FFF2-40B4-BE49-F238E27FC236}">
                <a16:creationId xmlns:a16="http://schemas.microsoft.com/office/drawing/2014/main" id="{FDFC22E2-8A8D-44C3-9615-889908B627C5}"/>
              </a:ext>
            </a:extLst>
          </p:cNvPr>
          <p:cNvPicPr>
            <a:picLocks noChangeAspect="1"/>
          </p:cNvPicPr>
          <p:nvPr/>
        </p:nvPicPr>
        <p:blipFill>
          <a:blip r:embed="rId2"/>
          <a:stretch>
            <a:fillRect/>
          </a:stretch>
        </p:blipFill>
        <p:spPr>
          <a:xfrm>
            <a:off x="3748436" y="1395606"/>
            <a:ext cx="7995376" cy="5264967"/>
          </a:xfrm>
          <a:prstGeom prst="rect">
            <a:avLst/>
          </a:prstGeom>
        </p:spPr>
      </p:pic>
    </p:spTree>
    <p:extLst>
      <p:ext uri="{BB962C8B-B14F-4D97-AF65-F5344CB8AC3E}">
        <p14:creationId xmlns:p14="http://schemas.microsoft.com/office/powerpoint/2010/main" val="375030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4922F3-66F5-41C0-93B0-0273BF7235A0}"/>
              </a:ext>
            </a:extLst>
          </p:cNvPr>
          <p:cNvSpPr>
            <a:spLocks noGrp="1"/>
          </p:cNvSpPr>
          <p:nvPr>
            <p:ph sz="quarter" idx="10"/>
          </p:nvPr>
        </p:nvSpPr>
        <p:spPr/>
        <p:txBody>
          <a:bodyPr/>
          <a:lstStyle/>
          <a:p>
            <a:r>
              <a:rPr lang="en-US" altLang="zh-CN" dirty="0"/>
              <a:t>1. </a:t>
            </a:r>
            <a:r>
              <a:rPr lang="zh-CN" altLang="en-US" dirty="0"/>
              <a:t>对密钥状态矩阵采用相同的</a:t>
            </a:r>
            <a:r>
              <a:rPr lang="en-US" altLang="zh-CN" dirty="0"/>
              <a:t>S</a:t>
            </a:r>
            <a:r>
              <a:rPr lang="zh-CN" altLang="en-US" dirty="0"/>
              <a:t>盒操作；</a:t>
            </a:r>
            <a:endParaRPr lang="en-US" altLang="zh-CN" dirty="0"/>
          </a:p>
          <a:p>
            <a:r>
              <a:rPr lang="en-US" altLang="zh-CN" dirty="0"/>
              <a:t>2. </a:t>
            </a:r>
            <a:r>
              <a:rPr lang="zh-CN" altLang="en-US" dirty="0"/>
              <a:t>进行一轮</a:t>
            </a:r>
            <a:r>
              <a:rPr lang="en-US" altLang="zh-CN" dirty="0"/>
              <a:t>Feistel</a:t>
            </a:r>
            <a:r>
              <a:rPr lang="zh-CN" altLang="en-US" dirty="0"/>
              <a:t>变换：</a:t>
            </a:r>
            <a:endParaRPr lang="en-US" altLang="zh-CN" dirty="0"/>
          </a:p>
          <a:p>
            <a:endParaRPr lang="en-US" altLang="zh-CN" dirty="0"/>
          </a:p>
          <a:p>
            <a:endParaRPr lang="en-US" altLang="zh-CN" dirty="0"/>
          </a:p>
          <a:p>
            <a:endParaRPr lang="en-US" altLang="zh-CN" dirty="0"/>
          </a:p>
          <a:p>
            <a:r>
              <a:rPr lang="zh-CN" altLang="en-US" dirty="0"/>
              <a:t>对密钥状态的第一行的 </a:t>
            </a:r>
            <a:r>
              <a:rPr lang="en-US" altLang="zh-CN" dirty="0"/>
              <a:t>6/7 </a:t>
            </a:r>
            <a:r>
              <a:rPr lang="zh-CN" altLang="en-US" dirty="0"/>
              <a:t>个比特异或</a:t>
            </a:r>
            <a:r>
              <a:rPr lang="en-US" altLang="zh-CN" dirty="0"/>
              <a:t>6/7</a:t>
            </a:r>
            <a:r>
              <a:rPr lang="zh-CN" altLang="en-US" dirty="0"/>
              <a:t>比特的轮常数。轮常数由一个 </a:t>
            </a:r>
            <a:r>
              <a:rPr lang="en-US" altLang="zh-CN" dirty="0"/>
              <a:t>6/7 </a:t>
            </a:r>
            <a:r>
              <a:rPr lang="zh-CN" altLang="en-US" dirty="0"/>
              <a:t>比特的线性反馈移位寄存器生成。</a:t>
            </a:r>
            <a:br>
              <a:rPr lang="en-US" altLang="zh-CN" dirty="0"/>
            </a:br>
            <a:endParaRPr lang="zh-CN" altLang="en-US" dirty="0"/>
          </a:p>
        </p:txBody>
      </p:sp>
      <p:sp>
        <p:nvSpPr>
          <p:cNvPr id="3" name="标题 2">
            <a:extLst>
              <a:ext uri="{FF2B5EF4-FFF2-40B4-BE49-F238E27FC236}">
                <a16:creationId xmlns:a16="http://schemas.microsoft.com/office/drawing/2014/main" id="{57B0AF91-AAF6-4A2B-977C-CF220C7F05B9}"/>
              </a:ext>
            </a:extLst>
          </p:cNvPr>
          <p:cNvSpPr>
            <a:spLocks noGrp="1"/>
          </p:cNvSpPr>
          <p:nvPr>
            <p:ph type="title"/>
          </p:nvPr>
        </p:nvSpPr>
        <p:spPr/>
        <p:txBody>
          <a:bodyPr/>
          <a:lstStyle/>
          <a:p>
            <a:r>
              <a:rPr lang="zh-CN" altLang="en-US" dirty="0"/>
              <a:t>算法简介（密钥生成）</a:t>
            </a:r>
          </a:p>
        </p:txBody>
      </p:sp>
      <p:pic>
        <p:nvPicPr>
          <p:cNvPr id="4" name="图片 3">
            <a:extLst>
              <a:ext uri="{FF2B5EF4-FFF2-40B4-BE49-F238E27FC236}">
                <a16:creationId xmlns:a16="http://schemas.microsoft.com/office/drawing/2014/main" id="{23E2D25B-D46C-403C-9F9A-44E3B93F4EC0}"/>
              </a:ext>
            </a:extLst>
          </p:cNvPr>
          <p:cNvPicPr>
            <a:picLocks noChangeAspect="1"/>
          </p:cNvPicPr>
          <p:nvPr/>
        </p:nvPicPr>
        <p:blipFill>
          <a:blip r:embed="rId2"/>
          <a:stretch>
            <a:fillRect/>
          </a:stretch>
        </p:blipFill>
        <p:spPr>
          <a:xfrm>
            <a:off x="4454462" y="2753471"/>
            <a:ext cx="3575441" cy="1790442"/>
          </a:xfrm>
          <a:prstGeom prst="rect">
            <a:avLst/>
          </a:prstGeom>
        </p:spPr>
      </p:pic>
    </p:spTree>
    <p:extLst>
      <p:ext uri="{BB962C8B-B14F-4D97-AF65-F5344CB8AC3E}">
        <p14:creationId xmlns:p14="http://schemas.microsoft.com/office/powerpoint/2010/main" val="341959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743B25-D02F-4512-A727-BCD6D4C27239}"/>
              </a:ext>
            </a:extLst>
          </p:cNvPr>
          <p:cNvSpPr>
            <a:spLocks noGrp="1"/>
          </p:cNvSpPr>
          <p:nvPr>
            <p:ph sz="quarter" idx="10"/>
          </p:nvPr>
        </p:nvSpPr>
        <p:spPr/>
        <p:txBody>
          <a:bodyPr/>
          <a:lstStyle/>
          <a:p>
            <a:endParaRPr lang="zh-CN" altLang="en-US"/>
          </a:p>
        </p:txBody>
      </p:sp>
      <p:sp>
        <p:nvSpPr>
          <p:cNvPr id="3" name="标题 2">
            <a:extLst>
              <a:ext uri="{FF2B5EF4-FFF2-40B4-BE49-F238E27FC236}">
                <a16:creationId xmlns:a16="http://schemas.microsoft.com/office/drawing/2014/main" id="{3F8BEA63-0864-41F1-B9DA-ACE242FFD1A2}"/>
              </a:ext>
            </a:extLst>
          </p:cNvPr>
          <p:cNvSpPr>
            <a:spLocks noGrp="1"/>
          </p:cNvSpPr>
          <p:nvPr>
            <p:ph type="title"/>
          </p:nvPr>
        </p:nvSpPr>
        <p:spPr/>
        <p:txBody>
          <a:bodyPr/>
          <a:lstStyle/>
          <a:p>
            <a:r>
              <a:rPr lang="zh-CN" altLang="en-US" dirty="0"/>
              <a:t>算法简介（密钥生成）</a:t>
            </a:r>
          </a:p>
        </p:txBody>
      </p:sp>
      <p:pic>
        <p:nvPicPr>
          <p:cNvPr id="4" name="图片 3">
            <a:extLst>
              <a:ext uri="{FF2B5EF4-FFF2-40B4-BE49-F238E27FC236}">
                <a16:creationId xmlns:a16="http://schemas.microsoft.com/office/drawing/2014/main" id="{B9877085-B5FD-4AFF-A86F-E4FC8834F039}"/>
              </a:ext>
            </a:extLst>
          </p:cNvPr>
          <p:cNvPicPr>
            <a:picLocks noChangeAspect="1"/>
          </p:cNvPicPr>
          <p:nvPr/>
        </p:nvPicPr>
        <p:blipFill>
          <a:blip r:embed="rId2"/>
          <a:stretch>
            <a:fillRect/>
          </a:stretch>
        </p:blipFill>
        <p:spPr>
          <a:xfrm>
            <a:off x="411705" y="2185416"/>
            <a:ext cx="9960203" cy="4160881"/>
          </a:xfrm>
          <a:prstGeom prst="rect">
            <a:avLst/>
          </a:prstGeom>
        </p:spPr>
      </p:pic>
    </p:spTree>
    <p:extLst>
      <p:ext uri="{BB962C8B-B14F-4D97-AF65-F5344CB8AC3E}">
        <p14:creationId xmlns:p14="http://schemas.microsoft.com/office/powerpoint/2010/main" val="134929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706C6D-8790-4954-8D8D-FB1D90B469B4}"/>
              </a:ext>
            </a:extLst>
          </p:cNvPr>
          <p:cNvSpPr>
            <a:spLocks noGrp="1"/>
          </p:cNvSpPr>
          <p:nvPr>
            <p:ph sz="quarter" idx="10"/>
          </p:nvPr>
        </p:nvSpPr>
        <p:spPr/>
        <p:txBody>
          <a:bodyPr/>
          <a:lstStyle/>
          <a:p>
            <a:r>
              <a:rPr lang="en-US" altLang="zh-CN" dirty="0"/>
              <a:t>TANGRAM</a:t>
            </a:r>
            <a:r>
              <a:rPr lang="zh-CN" altLang="en-US" dirty="0"/>
              <a:t>的轮函数针对状态矩阵的一整行</a:t>
            </a:r>
            <a:r>
              <a:rPr lang="en-US" altLang="zh-CN" dirty="0"/>
              <a:t>32/64</a:t>
            </a:r>
            <a:r>
              <a:rPr lang="zh-CN" altLang="en-US" dirty="0"/>
              <a:t>比特进行操作</a:t>
            </a:r>
            <a:endParaRPr lang="en-US" altLang="zh-CN" dirty="0"/>
          </a:p>
          <a:p>
            <a:r>
              <a:rPr lang="en-US" altLang="zh-CN" dirty="0"/>
              <a:t>TANGRAM</a:t>
            </a:r>
            <a:r>
              <a:rPr lang="zh-CN" altLang="en-US" dirty="0"/>
              <a:t>的</a:t>
            </a:r>
            <a:r>
              <a:rPr lang="en-US" altLang="zh-CN" dirty="0" err="1"/>
              <a:t>Subcolumn</a:t>
            </a:r>
            <a:r>
              <a:rPr lang="zh-CN" altLang="en-US" dirty="0"/>
              <a:t>操作中类比</a:t>
            </a:r>
            <a:r>
              <a:rPr lang="en-US" altLang="zh-CN" dirty="0"/>
              <a:t>AES</a:t>
            </a:r>
            <a:r>
              <a:rPr lang="zh-CN" altLang="en-US" dirty="0"/>
              <a:t>中</a:t>
            </a:r>
            <a:r>
              <a:rPr lang="en-US" altLang="zh-CN" dirty="0"/>
              <a:t>S</a:t>
            </a:r>
            <a:r>
              <a:rPr lang="zh-CN" altLang="en-US"/>
              <a:t>盒查表的</a:t>
            </a:r>
            <a:r>
              <a:rPr lang="zh-CN" altLang="en-US" dirty="0"/>
              <a:t>操作，但针对状态矩阵中同一列</a:t>
            </a:r>
            <a:r>
              <a:rPr lang="en-US" altLang="zh-CN" dirty="0"/>
              <a:t>4</a:t>
            </a:r>
            <a:r>
              <a:rPr lang="zh-CN" altLang="en-US" dirty="0"/>
              <a:t>比特进行查表。</a:t>
            </a:r>
          </a:p>
        </p:txBody>
      </p:sp>
      <p:sp>
        <p:nvSpPr>
          <p:cNvPr id="3" name="标题 2">
            <a:extLst>
              <a:ext uri="{FF2B5EF4-FFF2-40B4-BE49-F238E27FC236}">
                <a16:creationId xmlns:a16="http://schemas.microsoft.com/office/drawing/2014/main" id="{890F6409-0D9D-4A4A-B2DF-FE78662A9B12}"/>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0C177BC-4788-4B95-A2DE-89572C687547}"/>
              </a:ext>
            </a:extLst>
          </p:cNvPr>
          <p:cNvPicPr>
            <a:picLocks noChangeAspect="1"/>
          </p:cNvPicPr>
          <p:nvPr/>
        </p:nvPicPr>
        <p:blipFill>
          <a:blip r:embed="rId2"/>
          <a:stretch>
            <a:fillRect/>
          </a:stretch>
        </p:blipFill>
        <p:spPr>
          <a:xfrm>
            <a:off x="7222214" y="3506403"/>
            <a:ext cx="3383550" cy="2935233"/>
          </a:xfrm>
          <a:prstGeom prst="rect">
            <a:avLst/>
          </a:prstGeom>
        </p:spPr>
      </p:pic>
      <p:pic>
        <p:nvPicPr>
          <p:cNvPr id="5" name="图片 4">
            <a:extLst>
              <a:ext uri="{FF2B5EF4-FFF2-40B4-BE49-F238E27FC236}">
                <a16:creationId xmlns:a16="http://schemas.microsoft.com/office/drawing/2014/main" id="{427D18E4-E195-455E-A8D5-D0B0E5B5A5AB}"/>
              </a:ext>
            </a:extLst>
          </p:cNvPr>
          <p:cNvPicPr>
            <a:picLocks noChangeAspect="1"/>
          </p:cNvPicPr>
          <p:nvPr/>
        </p:nvPicPr>
        <p:blipFill>
          <a:blip r:embed="rId3"/>
          <a:stretch>
            <a:fillRect/>
          </a:stretch>
        </p:blipFill>
        <p:spPr>
          <a:xfrm>
            <a:off x="1109472" y="4031396"/>
            <a:ext cx="4000847" cy="1470787"/>
          </a:xfrm>
          <a:prstGeom prst="rect">
            <a:avLst/>
          </a:prstGeom>
        </p:spPr>
      </p:pic>
    </p:spTree>
    <p:extLst>
      <p:ext uri="{BB962C8B-B14F-4D97-AF65-F5344CB8AC3E}">
        <p14:creationId xmlns:p14="http://schemas.microsoft.com/office/powerpoint/2010/main" val="356738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8A06E8-C01E-4A30-97D2-041C975A3CC3}"/>
              </a:ext>
            </a:extLst>
          </p:cNvPr>
          <p:cNvSpPr>
            <a:spLocks noGrp="1"/>
          </p:cNvSpPr>
          <p:nvPr>
            <p:ph sz="quarter" idx="10"/>
          </p:nvPr>
        </p:nvSpPr>
        <p:spPr>
          <a:xfrm>
            <a:off x="566928" y="2174905"/>
            <a:ext cx="10515600" cy="3848100"/>
          </a:xfrm>
        </p:spPr>
        <p:txBody>
          <a:bodyPr/>
          <a:lstStyle/>
          <a:p>
            <a:r>
              <a:rPr lang="zh-CN" altLang="en-US" dirty="0"/>
              <a:t>同时</a:t>
            </a:r>
            <a:r>
              <a:rPr lang="en-US" altLang="zh-CN" dirty="0"/>
              <a:t>TANGRAM</a:t>
            </a:r>
            <a:r>
              <a:rPr lang="zh-CN" altLang="en-US" dirty="0"/>
              <a:t>将这种查表操作进一步优化为逻辑指令运算</a:t>
            </a:r>
            <a:endParaRPr lang="en-US" altLang="zh-CN" dirty="0"/>
          </a:p>
          <a:p>
            <a:endParaRPr lang="zh-CN" altLang="en-US" dirty="0"/>
          </a:p>
        </p:txBody>
      </p:sp>
      <p:sp>
        <p:nvSpPr>
          <p:cNvPr id="3" name="标题 2">
            <a:extLst>
              <a:ext uri="{FF2B5EF4-FFF2-40B4-BE49-F238E27FC236}">
                <a16:creationId xmlns:a16="http://schemas.microsoft.com/office/drawing/2014/main" id="{FFE3091B-C112-4E2F-9785-27B39CFC5A05}"/>
              </a:ext>
            </a:extLst>
          </p:cNvPr>
          <p:cNvSpPr>
            <a:spLocks noGrp="1"/>
          </p:cNvSpPr>
          <p:nvPr>
            <p:ph type="title"/>
          </p:nvPr>
        </p:nvSpPr>
        <p:spPr/>
        <p:txBody>
          <a:bodyPr/>
          <a:lstStyle/>
          <a:p>
            <a:r>
              <a:rPr lang="en-US" altLang="zh-CN" dirty="0"/>
              <a:t>TANGRAM</a:t>
            </a:r>
            <a:r>
              <a:rPr lang="zh-CN" altLang="en-US" dirty="0"/>
              <a:t>与</a:t>
            </a:r>
            <a:r>
              <a:rPr lang="en-US" altLang="zh-CN" dirty="0"/>
              <a:t>AES</a:t>
            </a:r>
            <a:r>
              <a:rPr lang="zh-CN" altLang="en-US" dirty="0"/>
              <a:t>区别</a:t>
            </a:r>
          </a:p>
        </p:txBody>
      </p:sp>
      <p:pic>
        <p:nvPicPr>
          <p:cNvPr id="4" name="图片 3">
            <a:extLst>
              <a:ext uri="{FF2B5EF4-FFF2-40B4-BE49-F238E27FC236}">
                <a16:creationId xmlns:a16="http://schemas.microsoft.com/office/drawing/2014/main" id="{6BE4FD5C-E44F-4E40-898E-4ECE48B17681}"/>
              </a:ext>
            </a:extLst>
          </p:cNvPr>
          <p:cNvPicPr>
            <a:picLocks noChangeAspect="1"/>
          </p:cNvPicPr>
          <p:nvPr/>
        </p:nvPicPr>
        <p:blipFill>
          <a:blip r:embed="rId2"/>
          <a:stretch>
            <a:fillRect/>
          </a:stretch>
        </p:blipFill>
        <p:spPr>
          <a:xfrm>
            <a:off x="838256" y="2608286"/>
            <a:ext cx="8873303" cy="4249714"/>
          </a:xfrm>
          <a:prstGeom prst="rect">
            <a:avLst/>
          </a:prstGeom>
        </p:spPr>
      </p:pic>
    </p:spTree>
    <p:extLst>
      <p:ext uri="{BB962C8B-B14F-4D97-AF65-F5344CB8AC3E}">
        <p14:creationId xmlns:p14="http://schemas.microsoft.com/office/powerpoint/2010/main" val="4209204761"/>
      </p:ext>
    </p:extLst>
  </p:cSld>
  <p:clrMapOvr>
    <a:masterClrMapping/>
  </p:clrMapOvr>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3712</TotalTime>
  <Words>517</Words>
  <Application>Microsoft Office PowerPoint</Application>
  <PresentationFormat>宽屏</PresentationFormat>
  <Paragraphs>51</Paragraphs>
  <Slides>13</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LucidaGrande</vt:lpstr>
      <vt:lpstr>Arial</vt:lpstr>
      <vt:lpstr>UB Powerpoint Template</vt:lpstr>
      <vt:lpstr>TANGRAM实现与优化 </vt:lpstr>
      <vt:lpstr>目录</vt:lpstr>
      <vt:lpstr>实现</vt:lpstr>
      <vt:lpstr>比特切片</vt:lpstr>
      <vt:lpstr>算法简介</vt:lpstr>
      <vt:lpstr>算法简介（密钥生成）</vt:lpstr>
      <vt:lpstr>算法简介（密钥生成）</vt:lpstr>
      <vt:lpstr>TANGRAM与AES区别</vt:lpstr>
      <vt:lpstr>TANGRAM与AES区别</vt:lpstr>
      <vt:lpstr>实现过程中的问题</vt:lpstr>
      <vt:lpstr>实现过程中的问题</vt:lpstr>
      <vt:lpstr>实现过程中的问题</vt:lpstr>
      <vt:lpstr>优化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杨 博麟</cp:lastModifiedBy>
  <cp:revision>345</cp:revision>
  <cp:lastPrinted>2016-07-18T17:32:49Z</cp:lastPrinted>
  <dcterms:created xsi:type="dcterms:W3CDTF">2016-06-28T14:05:07Z</dcterms:created>
  <dcterms:modified xsi:type="dcterms:W3CDTF">2019-11-13T07:54:12Z</dcterms:modified>
  <cp:category/>
</cp:coreProperties>
</file>